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handoutMasterIdLst>
    <p:handoutMasterId r:id="rId162"/>
  </p:handoutMasterIdLst>
  <p:sldIdLst>
    <p:sldId id="256" r:id="rId2"/>
    <p:sldId id="407" r:id="rId3"/>
    <p:sldId id="427" r:id="rId4"/>
    <p:sldId id="590" r:id="rId5"/>
    <p:sldId id="591" r:id="rId6"/>
    <p:sldId id="630" r:id="rId7"/>
    <p:sldId id="631" r:id="rId8"/>
    <p:sldId id="632" r:id="rId9"/>
    <p:sldId id="633" r:id="rId10"/>
    <p:sldId id="634" r:id="rId11"/>
    <p:sldId id="635" r:id="rId12"/>
    <p:sldId id="636" r:id="rId13"/>
    <p:sldId id="637" r:id="rId14"/>
    <p:sldId id="638" r:id="rId15"/>
    <p:sldId id="639" r:id="rId16"/>
    <p:sldId id="640" r:id="rId17"/>
    <p:sldId id="642" r:id="rId18"/>
    <p:sldId id="643" r:id="rId19"/>
    <p:sldId id="644" r:id="rId20"/>
    <p:sldId id="645" r:id="rId21"/>
    <p:sldId id="714" r:id="rId22"/>
    <p:sldId id="646" r:id="rId23"/>
    <p:sldId id="647" r:id="rId24"/>
    <p:sldId id="648" r:id="rId25"/>
    <p:sldId id="649" r:id="rId26"/>
    <p:sldId id="650" r:id="rId27"/>
    <p:sldId id="651" r:id="rId28"/>
    <p:sldId id="652" r:id="rId29"/>
    <p:sldId id="653" r:id="rId30"/>
    <p:sldId id="654" r:id="rId31"/>
    <p:sldId id="655" r:id="rId32"/>
    <p:sldId id="656" r:id="rId33"/>
    <p:sldId id="657" r:id="rId34"/>
    <p:sldId id="658" r:id="rId35"/>
    <p:sldId id="659" r:id="rId36"/>
    <p:sldId id="660" r:id="rId37"/>
    <p:sldId id="662" r:id="rId38"/>
    <p:sldId id="663" r:id="rId39"/>
    <p:sldId id="664" r:id="rId40"/>
    <p:sldId id="665" r:id="rId41"/>
    <p:sldId id="666" r:id="rId42"/>
    <p:sldId id="667" r:id="rId43"/>
    <p:sldId id="668" r:id="rId44"/>
    <p:sldId id="669" r:id="rId45"/>
    <p:sldId id="717" r:id="rId46"/>
    <p:sldId id="670" r:id="rId47"/>
    <p:sldId id="671" r:id="rId48"/>
    <p:sldId id="715" r:id="rId49"/>
    <p:sldId id="716" r:id="rId50"/>
    <p:sldId id="672"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730" r:id="rId65"/>
    <p:sldId id="686" r:id="rId66"/>
    <p:sldId id="687" r:id="rId67"/>
    <p:sldId id="688" r:id="rId68"/>
    <p:sldId id="689" r:id="rId69"/>
    <p:sldId id="690" r:id="rId70"/>
    <p:sldId id="691" r:id="rId71"/>
    <p:sldId id="692" r:id="rId72"/>
    <p:sldId id="725" r:id="rId73"/>
    <p:sldId id="729" r:id="rId74"/>
    <p:sldId id="693" r:id="rId75"/>
    <p:sldId id="694" r:id="rId76"/>
    <p:sldId id="728" r:id="rId77"/>
    <p:sldId id="695" r:id="rId78"/>
    <p:sldId id="696" r:id="rId79"/>
    <p:sldId id="727" r:id="rId80"/>
    <p:sldId id="726" r:id="rId81"/>
    <p:sldId id="697" r:id="rId82"/>
    <p:sldId id="698" r:id="rId83"/>
    <p:sldId id="69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34" r:id="rId98"/>
    <p:sldId id="735" r:id="rId99"/>
    <p:sldId id="736" r:id="rId100"/>
    <p:sldId id="737" r:id="rId101"/>
    <p:sldId id="738" r:id="rId102"/>
    <p:sldId id="739" r:id="rId103"/>
    <p:sldId id="740" r:id="rId104"/>
    <p:sldId id="741" r:id="rId105"/>
    <p:sldId id="742" r:id="rId106"/>
    <p:sldId id="787" r:id="rId107"/>
    <p:sldId id="743" r:id="rId108"/>
    <p:sldId id="744" r:id="rId109"/>
    <p:sldId id="745" r:id="rId110"/>
    <p:sldId id="788" r:id="rId111"/>
    <p:sldId id="789" r:id="rId112"/>
    <p:sldId id="790" r:id="rId113"/>
    <p:sldId id="746" r:id="rId114"/>
    <p:sldId id="791" r:id="rId115"/>
    <p:sldId id="792" r:id="rId116"/>
    <p:sldId id="747" r:id="rId117"/>
    <p:sldId id="731" r:id="rId118"/>
    <p:sldId id="732" r:id="rId119"/>
    <p:sldId id="748" r:id="rId120"/>
    <p:sldId id="753" r:id="rId121"/>
    <p:sldId id="749" r:id="rId122"/>
    <p:sldId id="750" r:id="rId123"/>
    <p:sldId id="751" r:id="rId124"/>
    <p:sldId id="752" r:id="rId125"/>
    <p:sldId id="754" r:id="rId126"/>
    <p:sldId id="755" r:id="rId127"/>
    <p:sldId id="756" r:id="rId128"/>
    <p:sldId id="757" r:id="rId129"/>
    <p:sldId id="758" r:id="rId130"/>
    <p:sldId id="759" r:id="rId131"/>
    <p:sldId id="760" r:id="rId132"/>
    <p:sldId id="761" r:id="rId133"/>
    <p:sldId id="762" r:id="rId134"/>
    <p:sldId id="763" r:id="rId135"/>
    <p:sldId id="764" r:id="rId136"/>
    <p:sldId id="765" r:id="rId137"/>
    <p:sldId id="766" r:id="rId138"/>
    <p:sldId id="767" r:id="rId139"/>
    <p:sldId id="768" r:id="rId140"/>
    <p:sldId id="769" r:id="rId141"/>
    <p:sldId id="770" r:id="rId142"/>
    <p:sldId id="771" r:id="rId143"/>
    <p:sldId id="772" r:id="rId144"/>
    <p:sldId id="773" r:id="rId145"/>
    <p:sldId id="774" r:id="rId146"/>
    <p:sldId id="775" r:id="rId147"/>
    <p:sldId id="776" r:id="rId148"/>
    <p:sldId id="777" r:id="rId149"/>
    <p:sldId id="778" r:id="rId150"/>
    <p:sldId id="779" r:id="rId151"/>
    <p:sldId id="780" r:id="rId152"/>
    <p:sldId id="786" r:id="rId153"/>
    <p:sldId id="498" r:id="rId154"/>
    <p:sldId id="522" r:id="rId155"/>
    <p:sldId id="559" r:id="rId156"/>
    <p:sldId id="503" r:id="rId157"/>
    <p:sldId id="504" r:id="rId158"/>
    <p:sldId id="505" r:id="rId159"/>
    <p:sldId id="411"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1" d="100"/>
          <a:sy n="71" d="100"/>
        </p:scale>
        <p:origin x="1176"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solidFill>
          <a:srgbClr val="FFFF00"/>
        </a:solid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Pengantar Manajemen Proyek Perangkat Lunak </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id-ID" sz="2400" b="0" dirty="0" smtClean="0">
              <a:latin typeface="Agency FB" panose="020B0503020202020204" pitchFamily="34" charset="0"/>
            </a:rPr>
            <a:t>Siklus hidup Proyek</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solidFill>
          <a:srgbClr val="FFFF00"/>
        </a:solid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Proyek</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3687D782-6124-45EA-9A91-EB21C2D52BF0}">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smtClean="0">
              <a:latin typeface="Agency FB" panose="020B0503020202020204" pitchFamily="34" charset="0"/>
            </a:rPr>
            <a:t>. </a:t>
          </a:r>
          <a:r>
            <a:rPr lang="id-ID" sz="2400" b="0" dirty="0" smtClean="0">
              <a:latin typeface="Agency FB" panose="020B0503020202020204" pitchFamily="34" charset="0"/>
            </a:rPr>
            <a:t>Organisasi Proyek</a:t>
          </a:r>
          <a:r>
            <a:rPr lang="en-US" sz="2400" b="0" dirty="0" smtClean="0">
              <a:latin typeface="Agency FB" panose="020B0503020202020204" pitchFamily="34" charset="0"/>
            </a:rPr>
            <a:t> </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170200D3-B35D-4F99-83D3-697F3743AA57}">
      <dgm:prSet phldrT="[Text]" custT="1"/>
      <dgm:spPr>
        <a:solidFill>
          <a:srgbClr val="FFFF00"/>
        </a:solidFill>
      </dgm:spPr>
      <dgm:t>
        <a:bodyPr/>
        <a:lstStyle/>
        <a:p>
          <a:r>
            <a:rPr lang="id-ID" sz="2400" b="1" dirty="0" smtClean="0">
              <a:latin typeface="Agency FB" panose="020B0503020202020204" pitchFamily="34" charset="0"/>
            </a:rPr>
            <a:t>04. </a:t>
          </a:r>
          <a:r>
            <a:rPr lang="id-ID" sz="2400" b="0" dirty="0" smtClean="0">
              <a:latin typeface="Agency FB" panose="020B0503020202020204" pitchFamily="34" charset="0"/>
            </a:rPr>
            <a:t>Perencanaan Proyek</a:t>
          </a:r>
          <a:endParaRPr lang="en-US" sz="2400" b="0" dirty="0">
            <a:latin typeface="Agency FB" panose="020B0503020202020204" pitchFamily="34" charset="0"/>
          </a:endParaRPr>
        </a:p>
      </dgm:t>
    </dgm:pt>
    <dgm:pt modelId="{438AFAE0-8671-4336-A23F-749B18F99F8F}" type="parTrans" cxnId="{6758847D-34C3-47A5-A344-451878E5F497}">
      <dgm:prSet/>
      <dgm:spPr/>
      <dgm:t>
        <a:bodyPr/>
        <a:lstStyle/>
        <a:p>
          <a:endParaRPr lang="id-ID"/>
        </a:p>
      </dgm:t>
    </dgm:pt>
    <dgm:pt modelId="{BA6180AA-5C4B-40BA-A17C-DB933EB46A3F}" type="sibTrans" cxnId="{6758847D-34C3-47A5-A344-451878E5F497}">
      <dgm:prSet/>
      <dgm:spPr/>
      <dgm:t>
        <a:bodyPr/>
        <a:lstStyle/>
        <a:p>
          <a:endParaRPr lang="id-ID"/>
        </a:p>
      </dgm:t>
    </dgm:pt>
    <dgm:pt modelId="{16755EFF-0B74-4073-92AE-9F55DA47C684}">
      <dgm:prSet custT="1"/>
      <dgm:spPr>
        <a:solidFill>
          <a:srgbClr val="FFFF00"/>
        </a:solidFill>
      </dgm:spPr>
      <dgm:t>
        <a:bodyPr/>
        <a:lstStyle/>
        <a:p>
          <a:r>
            <a:rPr lang="id-ID" sz="2400" b="1" dirty="0" smtClean="0">
              <a:latin typeface="Agency FB" panose="020B0503020202020204" pitchFamily="34" charset="0"/>
            </a:rPr>
            <a:t>07</a:t>
          </a:r>
          <a:r>
            <a:rPr lang="id-ID" sz="2400" dirty="0" smtClean="0"/>
            <a:t>. </a:t>
          </a:r>
          <a:r>
            <a:rPr lang="id-ID" sz="2400" b="0" dirty="0" smtClean="0">
              <a:latin typeface="Agency FB" panose="020B0503020202020204" pitchFamily="34" charset="0"/>
            </a:rPr>
            <a:t>Penentuan Proyek</a:t>
          </a:r>
          <a:r>
            <a:rPr lang="en-US" sz="2400" b="0" dirty="0" smtClean="0">
              <a:latin typeface="Agency FB" panose="020B0503020202020204" pitchFamily="34" charset="0"/>
            </a:rPr>
            <a:t> </a:t>
          </a:r>
          <a:r>
            <a:rPr lang="id-ID" sz="2400" b="0" dirty="0" smtClean="0">
              <a:latin typeface="Agency FB" panose="020B0503020202020204" pitchFamily="34" charset="0"/>
            </a:rPr>
            <a:t> </a:t>
          </a:r>
          <a:endParaRPr lang="id-ID" sz="2400" b="0" dirty="0">
            <a:latin typeface="Agency FB" panose="020B0503020202020204" pitchFamily="34" charset="0"/>
          </a:endParaRPr>
        </a:p>
      </dgm:t>
    </dgm:pt>
    <dgm:pt modelId="{15EAD2C1-BDA3-4A44-91A9-A4C370BD9F78}" type="parTrans" cxnId="{6E526DC7-A139-4EB7-993E-2830A04C5AFE}">
      <dgm:prSet/>
      <dgm:spPr/>
      <dgm:t>
        <a:bodyPr/>
        <a:lstStyle/>
        <a:p>
          <a:endParaRPr lang="id-ID"/>
        </a:p>
      </dgm:t>
    </dgm:pt>
    <dgm:pt modelId="{94EA59F4-8410-4138-ABE5-304442512459}" type="sibTrans" cxnId="{6E526DC7-A139-4EB7-993E-2830A04C5AFE}">
      <dgm:prSet/>
      <dgm:spPr/>
      <dgm:t>
        <a:bodyPr/>
        <a:lstStyle/>
        <a:p>
          <a:endParaRPr lang="id-ID"/>
        </a:p>
      </dgm:t>
    </dgm:pt>
    <dgm:pt modelId="{F1142293-29AC-49E7-AF0F-46B347DC51BA}">
      <dgm:prSet custT="1"/>
      <dgm:spPr>
        <a:no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Proyek</a:t>
          </a:r>
          <a:endParaRPr lang="id-ID" sz="2400" b="0" dirty="0">
            <a:latin typeface="Agency FB" panose="020B0503020202020204" pitchFamily="34" charset="0"/>
          </a:endParaRPr>
        </a:p>
      </dgm:t>
    </dgm:pt>
    <dgm:pt modelId="{127508A1-17D5-415F-B7CC-C2293640B145}" type="parTrans" cxnId="{7989CB1A-79F7-465A-B94A-F40346474141}">
      <dgm:prSet/>
      <dgm:spPr/>
      <dgm:t>
        <a:bodyPr/>
        <a:lstStyle/>
        <a:p>
          <a:endParaRPr lang="id-ID"/>
        </a:p>
      </dgm:t>
    </dgm:pt>
    <dgm:pt modelId="{A027F3AB-1FAD-47AA-9D11-24CCA1FCE45C}" type="sibTrans" cxnId="{7989CB1A-79F7-465A-B94A-F40346474141}">
      <dgm:prSet/>
      <dgm:spPr/>
      <dgm:t>
        <a:bodyPr/>
        <a:lstStyle/>
        <a:p>
          <a:endParaRPr lang="id-ID"/>
        </a:p>
      </dgm:t>
    </dgm:pt>
    <dgm:pt modelId="{B192C028-B298-40D2-B299-38060591A061}">
      <dgm:prSet custT="1"/>
      <dgm:spPr>
        <a:noFill/>
      </dgm:spPr>
      <dgm:t>
        <a:bodyPr/>
        <a:lstStyle/>
        <a:p>
          <a:r>
            <a:rPr lang="id-ID" sz="2400" b="1" dirty="0" smtClean="0">
              <a:latin typeface="Agency FB" panose="020B0503020202020204" pitchFamily="34" charset="0"/>
            </a:rPr>
            <a:t>08. </a:t>
          </a:r>
          <a:r>
            <a:rPr lang="id-ID" sz="2400" b="0" dirty="0" smtClean="0">
              <a:latin typeface="Agency FB" panose="020B0503020202020204" pitchFamily="34" charset="0"/>
            </a:rPr>
            <a:t>Manajemen Waktu Proyek</a:t>
          </a:r>
          <a:endParaRPr lang="id-ID" sz="2400" b="0" dirty="0">
            <a:latin typeface="Agency FB" panose="020B0503020202020204" pitchFamily="34" charset="0"/>
          </a:endParaRPr>
        </a:p>
      </dgm:t>
    </dgm:pt>
    <dgm:pt modelId="{B335C65B-3D9E-4702-AF89-8C8C76880C80}" type="parTrans" cxnId="{766FBCB6-0EB7-48EE-A5EB-D490ACC8542A}">
      <dgm:prSet/>
      <dgm:spPr/>
      <dgm:t>
        <a:bodyPr/>
        <a:lstStyle/>
        <a:p>
          <a:endParaRPr lang="id-ID"/>
        </a:p>
      </dgm:t>
    </dgm:pt>
    <dgm:pt modelId="{D077F791-803D-4526-AD4C-B96294519ED1}" type="sibTrans" cxnId="{766FBCB6-0EB7-48EE-A5EB-D490ACC8542A}">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38D87837-282A-49A5-8AA6-8B4A20C77615}" type="pres">
      <dgm:prSet presAssocID="{170200D3-B35D-4F99-83D3-697F3743AA57}" presName="parentText" presStyleLbl="node1" presStyleIdx="3" presStyleCnt="8">
        <dgm:presLayoutVars>
          <dgm:chMax val="0"/>
          <dgm:bulletEnabled val="1"/>
        </dgm:presLayoutVars>
      </dgm:prSet>
      <dgm:spPr/>
      <dgm:t>
        <a:bodyPr/>
        <a:lstStyle/>
        <a:p>
          <a:endParaRPr lang="id-ID"/>
        </a:p>
      </dgm:t>
    </dgm:pt>
    <dgm:pt modelId="{5DB394C3-B05F-47F4-9377-1292435B1C53}" type="pres">
      <dgm:prSet presAssocID="{BA6180AA-5C4B-40BA-A17C-DB933EB46A3F}"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3D80A73F-E767-49E9-BA87-4F167AF61ABE}" type="pres">
      <dgm:prSet presAssocID="{F1142293-29AC-49E7-AF0F-46B347DC51BA}" presName="parentText" presStyleLbl="node1" presStyleIdx="5" presStyleCnt="8">
        <dgm:presLayoutVars>
          <dgm:chMax val="0"/>
          <dgm:bulletEnabled val="1"/>
        </dgm:presLayoutVars>
      </dgm:prSet>
      <dgm:spPr/>
      <dgm:t>
        <a:bodyPr/>
        <a:lstStyle/>
        <a:p>
          <a:endParaRPr lang="id-ID"/>
        </a:p>
      </dgm:t>
    </dgm:pt>
    <dgm:pt modelId="{C8EDABFA-1D88-4EE6-87B2-D6E306F6DF97}" type="pres">
      <dgm:prSet presAssocID="{A027F3AB-1FAD-47AA-9D11-24CCA1FCE45C}" presName="spacer" presStyleCnt="0"/>
      <dgm:spPr/>
    </dgm:pt>
    <dgm:pt modelId="{40E79885-6DB6-4C8A-A0BE-188C4E9A0C8F}" type="pres">
      <dgm:prSet presAssocID="{16755EFF-0B74-4073-92AE-9F55DA47C684}" presName="parentText" presStyleLbl="node1" presStyleIdx="6" presStyleCnt="8">
        <dgm:presLayoutVars>
          <dgm:chMax val="0"/>
          <dgm:bulletEnabled val="1"/>
        </dgm:presLayoutVars>
      </dgm:prSet>
      <dgm:spPr/>
      <dgm:t>
        <a:bodyPr/>
        <a:lstStyle/>
        <a:p>
          <a:endParaRPr lang="id-ID"/>
        </a:p>
      </dgm:t>
    </dgm:pt>
    <dgm:pt modelId="{CF304176-3241-4B63-9D55-0AD36AB11078}" type="pres">
      <dgm:prSet presAssocID="{94EA59F4-8410-4138-ABE5-304442512459}" presName="spacer" presStyleCnt="0"/>
      <dgm:spPr/>
    </dgm:pt>
    <dgm:pt modelId="{572D3E54-13C2-4A2B-9B45-FC799922A61B}" type="pres">
      <dgm:prSet presAssocID="{B192C028-B298-40D2-B299-38060591A061}" presName="parentText" presStyleLbl="node1" presStyleIdx="7" presStyleCnt="8">
        <dgm:presLayoutVars>
          <dgm:chMax val="0"/>
          <dgm:bulletEnabled val="1"/>
        </dgm:presLayoutVars>
      </dgm:prSet>
      <dgm:spPr/>
      <dgm:t>
        <a:bodyPr/>
        <a:lstStyle/>
        <a:p>
          <a:endParaRPr lang="id-ID"/>
        </a:p>
      </dgm:t>
    </dgm:pt>
  </dgm:ptLst>
  <dgm:cxnLst>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8EA0D4C7-4F6E-4F9C-AEC0-FBE57B53F2FB}" type="presOf" srcId="{F1142293-29AC-49E7-AF0F-46B347DC51BA}" destId="{3D80A73F-E767-49E9-BA87-4F167AF61ABE}" srcOrd="0" destOrd="0" presId="urn:microsoft.com/office/officeart/2005/8/layout/vList2"/>
    <dgm:cxn modelId="{2E8628B4-1E23-4662-B2A9-0CA2B848D318}" type="presOf" srcId="{170200D3-B35D-4F99-83D3-697F3743AA57}" destId="{38D87837-282A-49A5-8AA6-8B4A20C77615}"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7989CB1A-79F7-465A-B94A-F40346474141}" srcId="{8358F112-1D6F-44C5-AF73-A5EEB7AA45FA}" destId="{F1142293-29AC-49E7-AF0F-46B347DC51BA}" srcOrd="5" destOrd="0" parTransId="{127508A1-17D5-415F-B7CC-C2293640B145}" sibTransId="{A027F3AB-1FAD-47AA-9D11-24CCA1FCE45C}"/>
    <dgm:cxn modelId="{27E4782D-71C4-4844-AA0A-54E2E5EC7F00}" type="presOf" srcId="{3E0CF4D4-198B-4AFE-88D2-8E46B21E88EE}" destId="{086980F9-6F38-4459-8BC9-85C438D0D44C}" srcOrd="0" destOrd="0" presId="urn:microsoft.com/office/officeart/2005/8/layout/vList2"/>
    <dgm:cxn modelId="{36B6E12B-4126-4223-BDD9-0BF287122A84}" type="presOf" srcId="{B192C028-B298-40D2-B299-38060591A061}" destId="{572D3E54-13C2-4A2B-9B45-FC799922A61B}"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179B4063-B0B9-4F85-A3C2-E9C905DD0F1F}" type="presOf" srcId="{16755EFF-0B74-4073-92AE-9F55DA47C684}" destId="{40E79885-6DB6-4C8A-A0BE-188C4E9A0C8F}" srcOrd="0" destOrd="0" presId="urn:microsoft.com/office/officeart/2005/8/layout/vList2"/>
    <dgm:cxn modelId="{368C8CDB-8E4E-4207-BCA2-0A3676298BAB}" srcId="{8358F112-1D6F-44C5-AF73-A5EEB7AA45FA}" destId="{3687D782-6124-45EA-9A91-EB21C2D52BF0}" srcOrd="2" destOrd="0" parTransId="{C8B551E5-829B-4576-B9BA-E0CAED4F8BE7}" sibTransId="{5D9D8EC7-7331-4612-A9A4-59FA9BEA93A2}"/>
    <dgm:cxn modelId="{0390187F-BE43-4722-8376-7E36BA8EA0E1}" type="presOf" srcId="{3687D782-6124-45EA-9A91-EB21C2D52BF0}" destId="{EBF2DBB0-09AC-46B7-9297-8EC140618313}" srcOrd="0" destOrd="0" presId="urn:microsoft.com/office/officeart/2005/8/layout/vList2"/>
    <dgm:cxn modelId="{6E526DC7-A139-4EB7-993E-2830A04C5AFE}" srcId="{8358F112-1D6F-44C5-AF73-A5EEB7AA45FA}" destId="{16755EFF-0B74-4073-92AE-9F55DA47C684}" srcOrd="6" destOrd="0" parTransId="{15EAD2C1-BDA3-4A44-91A9-A4C370BD9F78}" sibTransId="{94EA59F4-8410-4138-ABE5-304442512459}"/>
    <dgm:cxn modelId="{6758847D-34C3-47A5-A344-451878E5F497}" srcId="{8358F112-1D6F-44C5-AF73-A5EEB7AA45FA}" destId="{170200D3-B35D-4F99-83D3-697F3743AA57}" srcOrd="3" destOrd="0" parTransId="{438AFAE0-8671-4336-A23F-749B18F99F8F}" sibTransId="{BA6180AA-5C4B-40BA-A17C-DB933EB46A3F}"/>
    <dgm:cxn modelId="{8098C8D0-E0EA-43AB-8FA8-9D262FB0D260}" type="presOf" srcId="{8358F112-1D6F-44C5-AF73-A5EEB7AA45FA}" destId="{FA152123-58CE-48F0-AD32-399CCFB0B709}" srcOrd="0" destOrd="0" presId="urn:microsoft.com/office/officeart/2005/8/layout/vList2"/>
    <dgm:cxn modelId="{766FBCB6-0EB7-48EE-A5EB-D490ACC8542A}" srcId="{8358F112-1D6F-44C5-AF73-A5EEB7AA45FA}" destId="{B192C028-B298-40D2-B299-38060591A061}" srcOrd="7" destOrd="0" parTransId="{B335C65B-3D9E-4702-AF89-8C8C76880C80}" sibTransId="{D077F791-803D-4526-AD4C-B96294519ED1}"/>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785C83D0-FF18-42CA-826C-6F66D090D1E5}" type="presParOf" srcId="{FA152123-58CE-48F0-AD32-399CCFB0B709}" destId="{EBF2DBB0-09AC-46B7-9297-8EC140618313}" srcOrd="4" destOrd="0" presId="urn:microsoft.com/office/officeart/2005/8/layout/vList2"/>
    <dgm:cxn modelId="{F1BA6928-0788-459B-BDE4-9608EA6C9246}" type="presParOf" srcId="{FA152123-58CE-48F0-AD32-399CCFB0B709}" destId="{FB1C185E-CAB2-4C95-AF25-F3F9A8C7B33A}" srcOrd="5" destOrd="0" presId="urn:microsoft.com/office/officeart/2005/8/layout/vList2"/>
    <dgm:cxn modelId="{592225C7-F863-4DBE-B8E9-CB7C33FEA839}" type="presParOf" srcId="{FA152123-58CE-48F0-AD32-399CCFB0B709}" destId="{38D87837-282A-49A5-8AA6-8B4A20C77615}" srcOrd="6" destOrd="0" presId="urn:microsoft.com/office/officeart/2005/8/layout/vList2"/>
    <dgm:cxn modelId="{FCF68012-576B-4880-B450-AB9B800DE5AA}" type="presParOf" srcId="{FA152123-58CE-48F0-AD32-399CCFB0B709}" destId="{5DB394C3-B05F-47F4-9377-1292435B1C53}"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BD737A7B-E694-4051-AFFA-7BD3E79CC886}" type="presParOf" srcId="{FA152123-58CE-48F0-AD32-399CCFB0B709}" destId="{3D80A73F-E767-49E9-BA87-4F167AF61ABE}" srcOrd="10" destOrd="0" presId="urn:microsoft.com/office/officeart/2005/8/layout/vList2"/>
    <dgm:cxn modelId="{C0B32054-B23A-4188-A28F-CA97A72F2E42}" type="presParOf" srcId="{FA152123-58CE-48F0-AD32-399CCFB0B709}" destId="{C8EDABFA-1D88-4EE6-87B2-D6E306F6DF97}" srcOrd="11" destOrd="0" presId="urn:microsoft.com/office/officeart/2005/8/layout/vList2"/>
    <dgm:cxn modelId="{4CCFE8ED-CF3A-48DE-B722-CFB80AEFBD71}" type="presParOf" srcId="{FA152123-58CE-48F0-AD32-399CCFB0B709}" destId="{40E79885-6DB6-4C8A-A0BE-188C4E9A0C8F}" srcOrd="12" destOrd="0" presId="urn:microsoft.com/office/officeart/2005/8/layout/vList2"/>
    <dgm:cxn modelId="{8E5BD409-F7FA-41EE-92C7-E8C42C7718BA}" type="presParOf" srcId="{FA152123-58CE-48F0-AD32-399CCFB0B709}" destId="{CF304176-3241-4B63-9D55-0AD36AB11078}" srcOrd="13" destOrd="0" presId="urn:microsoft.com/office/officeart/2005/8/layout/vList2"/>
    <dgm:cxn modelId="{FC0C508C-1BAA-4D62-9D24-F15F62C70E13}" type="presParOf" srcId="{FA152123-58CE-48F0-AD32-399CCFB0B709}" destId="{572D3E54-13C2-4A2B-9B45-FC799922A61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0. </a:t>
          </a:r>
          <a:r>
            <a:rPr lang="id-ID" sz="2400" b="0" dirty="0" smtClean="0">
              <a:latin typeface="Agency FB" panose="020B0503020202020204" pitchFamily="34" charset="0"/>
            </a:rPr>
            <a:t>Manajemen SDM Proyek</a:t>
          </a:r>
          <a:endParaRPr lang="id-ID" sz="24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11. </a:t>
          </a:r>
          <a:r>
            <a:rPr lang="id-ID" sz="2400" b="0" dirty="0" smtClean="0">
              <a:latin typeface="Agency FB" panose="020B0503020202020204" pitchFamily="34" charset="0"/>
            </a:rPr>
            <a:t>Manajemen Risiko Proyek</a:t>
          </a:r>
          <a:endParaRPr lang="id-ID" sz="24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400" b="0" dirty="0" smtClean="0">
              <a:latin typeface="Agency FB" panose="020B0503020202020204" pitchFamily="34" charset="0"/>
            </a:rPr>
            <a:t>Manajemen Biaya Proyek</a:t>
          </a:r>
          <a:endParaRPr lang="id-ID" sz="24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4908667A-F5AB-4046-818E-26DC9EC93767}">
      <dgm:prSet custT="1"/>
      <dgm:spPr>
        <a:noFill/>
      </dgm:spPr>
      <dgm:t>
        <a:bodyPr/>
        <a:lstStyle/>
        <a:p>
          <a:r>
            <a:rPr lang="id-ID" sz="2800" b="1" dirty="0" smtClean="0">
              <a:latin typeface="Agency FB" panose="020B0503020202020204" pitchFamily="34" charset="0"/>
            </a:rPr>
            <a:t>12. </a:t>
          </a:r>
          <a:r>
            <a:rPr lang="id-ID" sz="2400" b="0" dirty="0" smtClean="0">
              <a:latin typeface="Agency FB" panose="020B0503020202020204" pitchFamily="34" charset="0"/>
            </a:rPr>
            <a:t>Monitoring &amp; Penutupan Proyek</a:t>
          </a:r>
          <a:endParaRPr lang="id-ID" sz="2400" b="0" dirty="0">
            <a:latin typeface="Agency FB" panose="020B0503020202020204" pitchFamily="34" charset="0"/>
          </a:endParaRPr>
        </a:p>
      </dgm:t>
    </dgm:pt>
    <dgm:pt modelId="{A8B470AE-AD6C-417E-B166-77F95622316F}" type="parTrans" cxnId="{95CCF3ED-E14A-4A48-9D09-FB1B8DE5E21A}">
      <dgm:prSet/>
      <dgm:spPr/>
      <dgm:t>
        <a:bodyPr/>
        <a:lstStyle/>
        <a:p>
          <a:endParaRPr lang="id-ID"/>
        </a:p>
      </dgm:t>
    </dgm:pt>
    <dgm:pt modelId="{77D296E0-9E05-42A7-BE9E-24C9E0259528}" type="sibTrans" cxnId="{95CCF3ED-E14A-4A48-9D09-FB1B8DE5E21A}">
      <dgm:prSet/>
      <dgm:spPr/>
      <dgm:t>
        <a:bodyPr/>
        <a:lstStyle/>
        <a:p>
          <a:endParaRPr lang="id-ID"/>
        </a:p>
      </dgm:t>
    </dgm:pt>
    <dgm:pt modelId="{8A0FA7A2-209D-4133-811E-E74489CEC298}">
      <dgm:prSet custT="1"/>
      <dgm:spPr>
        <a:noFill/>
      </dgm:spPr>
      <dgm:t>
        <a:bodyPr/>
        <a:lstStyle/>
        <a:p>
          <a:r>
            <a:rPr lang="id-ID" sz="2800" b="1" i="0" dirty="0" smtClean="0">
              <a:latin typeface="Agency FB" panose="020B0503020202020204" pitchFamily="34" charset="0"/>
            </a:rPr>
            <a:t>13. </a:t>
          </a:r>
          <a:r>
            <a:rPr lang="id-ID" sz="2800" b="0" i="0" dirty="0" smtClean="0">
              <a:latin typeface="Agency FB" panose="020B0503020202020204" pitchFamily="34" charset="0"/>
            </a:rPr>
            <a:t>UAS</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p>
      </dgm:t>
    </dgm:pt>
    <dgm:pt modelId="{CDE3748E-2FDD-4A34-BF21-B1E61CFB072E}" type="sibTrans" cxnId="{C81A6E36-6573-4351-963B-425FDE85074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5">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AADA161B-0E44-4493-B862-AA188302F13F}" type="pres">
      <dgm:prSet presAssocID="{0C7B9932-39A1-47F9-9D81-48F5FB31E47A}" presName="parentText" presStyleLbl="node1" presStyleIdx="1" presStyleCnt="5">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2" presStyleCnt="5">
        <dgm:presLayoutVars>
          <dgm:chMax val="0"/>
          <dgm:bulletEnabled val="1"/>
        </dgm:presLayoutVars>
      </dgm:prSet>
      <dgm:spPr/>
      <dgm:t>
        <a:bodyPr/>
        <a:lstStyle/>
        <a:p>
          <a:endParaRPr lang="id-ID"/>
        </a:p>
      </dgm:t>
    </dgm:pt>
    <dgm:pt modelId="{ED09C2E3-455C-489D-979E-43371C128A15}" type="pres">
      <dgm:prSet presAssocID="{7C430DA0-B913-451B-A53D-59E09BFA30CD}" presName="spacer" presStyleCnt="0"/>
      <dgm:spPr/>
    </dgm:pt>
    <dgm:pt modelId="{D6F8D2BE-5674-433E-876C-693D6B513985}" type="pres">
      <dgm:prSet presAssocID="{4908667A-F5AB-4046-818E-26DC9EC93767}" presName="parentText" presStyleLbl="node1" presStyleIdx="3" presStyleCnt="5" custLinFactNeighborX="-555" custLinFactNeighborY="-28164">
        <dgm:presLayoutVars>
          <dgm:chMax val="0"/>
          <dgm:bulletEnabled val="1"/>
        </dgm:presLayoutVars>
      </dgm:prSet>
      <dgm:spPr/>
      <dgm:t>
        <a:bodyPr/>
        <a:lstStyle/>
        <a:p>
          <a:endParaRPr lang="id-ID"/>
        </a:p>
      </dgm:t>
    </dgm:pt>
    <dgm:pt modelId="{3A61E9B2-EE8B-4D0D-8E33-7F7E2BC308E5}" type="pres">
      <dgm:prSet presAssocID="{77D296E0-9E05-42A7-BE9E-24C9E0259528}" presName="spacer" presStyleCnt="0"/>
      <dgm:spPr/>
    </dgm:pt>
    <dgm:pt modelId="{BDCDCFE5-C63B-426B-8D16-4C2EF5169E39}" type="pres">
      <dgm:prSet presAssocID="{8A0FA7A2-209D-4133-811E-E74489CEC298}" presName="parentText" presStyleLbl="node1" presStyleIdx="4" presStyleCnt="5">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C81A6E36-6573-4351-963B-425FDE850740}" srcId="{8358F112-1D6F-44C5-AF73-A5EEB7AA45FA}" destId="{8A0FA7A2-209D-4133-811E-E74489CEC298}" srcOrd="4" destOrd="0" parTransId="{0B2555AE-370C-4CD9-BE21-91B60FC4126A}" sibTransId="{CDE3748E-2FDD-4A34-BF21-B1E61CFB072E}"/>
    <dgm:cxn modelId="{95CCF3ED-E14A-4A48-9D09-FB1B8DE5E21A}" srcId="{8358F112-1D6F-44C5-AF73-A5EEB7AA45FA}" destId="{4908667A-F5AB-4046-818E-26DC9EC93767}" srcOrd="3" destOrd="0" parTransId="{A8B470AE-AD6C-417E-B166-77F95622316F}" sibTransId="{77D296E0-9E05-42A7-BE9E-24C9E0259528}"/>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2" destOrd="0" parTransId="{7134E2BB-6C9C-4AB9-B1F1-CAA0A219FAB6}" sibTransId="{7C430DA0-B913-451B-A53D-59E09BFA30CD}"/>
    <dgm:cxn modelId="{C1FB15BA-0572-4739-B268-2C3734120A75}" srcId="{8358F112-1D6F-44C5-AF73-A5EEB7AA45FA}" destId="{0C7B9932-39A1-47F9-9D81-48F5FB31E47A}" srcOrd="1" destOrd="0" parTransId="{D8421E35-5FBC-423C-A6D2-16363CA910C8}" sibTransId="{042BEBE6-60AA-414D-A745-1DED3A6F379E}"/>
    <dgm:cxn modelId="{1C401227-C22E-4651-8BE9-FAA210ACD3BC}" type="presOf" srcId="{8A0FA7A2-209D-4133-811E-E74489CEC298}" destId="{BDCDCFE5-C63B-426B-8D16-4C2EF5169E39}"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138DB372-C1D9-4E24-9C29-28CBA35FFAFC}" type="presOf" srcId="{4908667A-F5AB-4046-818E-26DC9EC93767}" destId="{D6F8D2BE-5674-433E-876C-693D6B513985}"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AF0937BE-C9F5-46F3-85AF-E8542270DE2A}" type="presParOf" srcId="{FA152123-58CE-48F0-AD32-399CCFB0B709}" destId="{AADA161B-0E44-4493-B862-AA188302F13F}" srcOrd="2" destOrd="0" presId="urn:microsoft.com/office/officeart/2005/8/layout/vList2"/>
    <dgm:cxn modelId="{68604E0A-C971-4845-B79D-022F39E75A77}" type="presParOf" srcId="{FA152123-58CE-48F0-AD32-399CCFB0B709}" destId="{15958AA4-8D6C-4081-B41A-A71B0A1A4517}" srcOrd="3" destOrd="0" presId="urn:microsoft.com/office/officeart/2005/8/layout/vList2"/>
    <dgm:cxn modelId="{C5203D51-591C-4774-8949-D56B7504CB66}" type="presParOf" srcId="{FA152123-58CE-48F0-AD32-399CCFB0B709}" destId="{F4223B3F-7A5F-4B4B-BB64-825656D9084A}" srcOrd="4" destOrd="0" presId="urn:microsoft.com/office/officeart/2005/8/layout/vList2"/>
    <dgm:cxn modelId="{D0E8991B-1E12-4A62-B535-9FD6B1C215F3}" type="presParOf" srcId="{FA152123-58CE-48F0-AD32-399CCFB0B709}" destId="{ED09C2E3-455C-489D-979E-43371C128A15}" srcOrd="5" destOrd="0" presId="urn:microsoft.com/office/officeart/2005/8/layout/vList2"/>
    <dgm:cxn modelId="{3BB21489-EA85-4EE4-852E-4F251F988DEE}" type="presParOf" srcId="{FA152123-58CE-48F0-AD32-399CCFB0B709}" destId="{D6F8D2BE-5674-433E-876C-693D6B513985}" srcOrd="6" destOrd="0" presId="urn:microsoft.com/office/officeart/2005/8/layout/vList2"/>
    <dgm:cxn modelId="{24EB09B6-887B-4DDD-A64F-EF155A61AFD9}" type="presParOf" srcId="{FA152123-58CE-48F0-AD32-399CCFB0B709}" destId="{3A61E9B2-EE8B-4D0D-8E33-7F7E2BC308E5}" srcOrd="7" destOrd="0" presId="urn:microsoft.com/office/officeart/2005/8/layout/vList2"/>
    <dgm:cxn modelId="{35B31EEC-7740-4F56-A82A-7FBB7314C797}" type="presParOf" srcId="{FA152123-58CE-48F0-AD32-399CCFB0B709}" destId="{BDCDCFE5-C63B-426B-8D16-4C2EF5169E39}"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custT="1"/>
      <dgm:spPr/>
      <dgm:t>
        <a:bodyPr/>
        <a:lstStyle/>
        <a:p>
          <a:r>
            <a:rPr lang="id-ID" sz="2800" dirty="0" smtClean="0"/>
            <a:t>Planning</a:t>
          </a:r>
          <a:endParaRPr lang="id-ID" sz="2800" dirty="0"/>
        </a:p>
      </dgm:t>
    </dgm:pt>
    <dgm:pt modelId="{C3CB9F76-0F9D-4E72-9A98-691CFBE9887D}" type="parTrans" cxnId="{FAB5493C-52F3-43B1-BB78-FA0E6BBC3762}">
      <dgm:prSet/>
      <dgm:spPr/>
      <dgm:t>
        <a:bodyPr/>
        <a:lstStyle/>
        <a:p>
          <a:endParaRPr lang="id-ID" sz="3200"/>
        </a:p>
      </dgm:t>
    </dgm:pt>
    <dgm:pt modelId="{4AA45AB8-4D9E-4E1C-A4ED-223070E3DE37}" type="sibTrans" cxnId="{FAB5493C-52F3-43B1-BB78-FA0E6BBC3762}">
      <dgm:prSet/>
      <dgm:spPr/>
      <dgm:t>
        <a:bodyPr/>
        <a:lstStyle/>
        <a:p>
          <a:endParaRPr lang="id-ID" sz="3200"/>
        </a:p>
      </dgm:t>
    </dgm:pt>
    <dgm:pt modelId="{7C590487-A180-47DF-A2E9-D8699DBE0075}">
      <dgm:prSet phldrT="[Text]" custT="1"/>
      <dgm:spPr/>
      <dgm:t>
        <a:bodyPr/>
        <a:lstStyle/>
        <a:p>
          <a:r>
            <a:rPr lang="id-ID" sz="2800" dirty="0" smtClean="0"/>
            <a:t>Design</a:t>
          </a:r>
          <a:endParaRPr lang="id-ID" sz="2800" dirty="0"/>
        </a:p>
      </dgm:t>
    </dgm:pt>
    <dgm:pt modelId="{8E96F7BF-B24B-46F6-9381-79F94E57B350}" type="parTrans" cxnId="{BE92D4AE-3B74-4016-867D-DDF5265509FF}">
      <dgm:prSet/>
      <dgm:spPr/>
      <dgm:t>
        <a:bodyPr/>
        <a:lstStyle/>
        <a:p>
          <a:endParaRPr lang="id-ID" sz="3200"/>
        </a:p>
      </dgm:t>
    </dgm:pt>
    <dgm:pt modelId="{3DB2F847-0B48-4485-85A8-479D33EC4A21}" type="sibTrans" cxnId="{BE92D4AE-3B74-4016-867D-DDF5265509FF}">
      <dgm:prSet/>
      <dgm:spPr/>
      <dgm:t>
        <a:bodyPr/>
        <a:lstStyle/>
        <a:p>
          <a:endParaRPr lang="id-ID" sz="3200"/>
        </a:p>
      </dgm:t>
    </dgm:pt>
    <dgm:pt modelId="{B0ECEB3E-8157-4BF3-9421-06EFD243C298}">
      <dgm:prSet phldrT="[Text]" custT="1"/>
      <dgm:spPr/>
      <dgm:t>
        <a:bodyPr/>
        <a:lstStyle/>
        <a:p>
          <a:r>
            <a:rPr lang="id-ID" sz="2800" dirty="0" smtClean="0"/>
            <a:t>Implementation</a:t>
          </a:r>
          <a:endParaRPr lang="id-ID" sz="2800" dirty="0"/>
        </a:p>
      </dgm:t>
    </dgm:pt>
    <dgm:pt modelId="{209E9489-A196-4324-9939-03CCDA9B87E0}" type="parTrans" cxnId="{B25960B5-E007-49C0-BA8E-8058DB65D5E9}">
      <dgm:prSet/>
      <dgm:spPr/>
      <dgm:t>
        <a:bodyPr/>
        <a:lstStyle/>
        <a:p>
          <a:endParaRPr lang="id-ID" sz="3200"/>
        </a:p>
      </dgm:t>
    </dgm:pt>
    <dgm:pt modelId="{22A2965C-C7EE-48EF-94C5-D9B4437D2155}" type="sibTrans" cxnId="{B25960B5-E007-49C0-BA8E-8058DB65D5E9}">
      <dgm:prSet/>
      <dgm:spPr/>
      <dgm:t>
        <a:bodyPr/>
        <a:lstStyle/>
        <a:p>
          <a:endParaRPr lang="id-ID" sz="3200"/>
        </a:p>
      </dgm:t>
    </dgm:pt>
    <dgm:pt modelId="{FFB285FB-EFC3-4FA0-B0BB-0E63C3E6D9D3}">
      <dgm:prSet phldrT="[Text]" custT="1"/>
      <dgm:spPr/>
      <dgm:t>
        <a:bodyPr/>
        <a:lstStyle/>
        <a:p>
          <a:r>
            <a:rPr lang="id-ID" sz="2800" dirty="0" smtClean="0"/>
            <a:t>Analysis</a:t>
          </a:r>
          <a:endParaRPr lang="id-ID" sz="2800" dirty="0"/>
        </a:p>
      </dgm:t>
    </dgm:pt>
    <dgm:pt modelId="{78BCB05B-3ED7-4F53-9D20-20966A721D18}" type="parTrans" cxnId="{4F25FCFA-980E-446B-9C70-ABBF48A6A7B3}">
      <dgm:prSet/>
      <dgm:spPr/>
      <dgm:t>
        <a:bodyPr/>
        <a:lstStyle/>
        <a:p>
          <a:endParaRPr lang="id-ID" sz="3200"/>
        </a:p>
      </dgm:t>
    </dgm:pt>
    <dgm:pt modelId="{D9007596-2BF0-41AF-840C-B8FE16809724}" type="sibTrans" cxnId="{4F25FCFA-980E-446B-9C70-ABBF48A6A7B3}">
      <dgm:prSet/>
      <dgm:spPr/>
      <dgm:t>
        <a:bodyPr/>
        <a:lstStyle/>
        <a:p>
          <a:endParaRPr lang="id-ID" sz="3200"/>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384EF7CC-3202-4C6D-B960-8E6860E7D266}" type="presOf" srcId="{4AA45AB8-4D9E-4E1C-A4ED-223070E3DE37}" destId="{D6AFAA87-8991-4723-88DC-33AE84705B78}" srcOrd="0" destOrd="0" presId="urn:microsoft.com/office/officeart/2005/8/layout/cycle5"/>
    <dgm:cxn modelId="{94393172-8A94-4230-861A-2466D7DD088E}" type="presOf" srcId="{2559323D-5E67-4005-AFD1-AF1F5C7515E6}" destId="{0F1BAD8B-F18F-4285-BEF0-C4DEBFF414A3}" srcOrd="0" destOrd="0" presId="urn:microsoft.com/office/officeart/2005/8/layout/cycle5"/>
    <dgm:cxn modelId="{9FDF4EF2-00FA-4CAC-B9B8-AD6900DA00A7}" type="presOf" srcId="{D9007596-2BF0-41AF-840C-B8FE16809724}" destId="{35BDFEC6-2198-40B8-9BE4-A6F099DD0C7B}" srcOrd="0" destOrd="0" presId="urn:microsoft.com/office/officeart/2005/8/layout/cycle5"/>
    <dgm:cxn modelId="{6030A63B-E1CD-4072-952F-C09FF97E941D}" type="presOf" srcId="{7C590487-A180-47DF-A2E9-D8699DBE0075}" destId="{B1371701-EF0E-43AC-B9F8-4F2D981A3057}"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BE92D4AE-3B74-4016-867D-DDF5265509FF}" srcId="{B4FDCB06-9B62-412F-9497-ADCBA8241AF0}" destId="{7C590487-A180-47DF-A2E9-D8699DBE0075}" srcOrd="2" destOrd="0" parTransId="{8E96F7BF-B24B-46F6-9381-79F94E57B350}" sibTransId="{3DB2F847-0B48-4485-85A8-479D33EC4A21}"/>
    <dgm:cxn modelId="{44FD454C-0CA5-4505-97D0-F36668A6F366}" type="presOf" srcId="{B4FDCB06-9B62-412F-9497-ADCBA8241AF0}" destId="{3C744419-9B37-4AD6-B64B-A963C8FE7B88}" srcOrd="0" destOrd="0" presId="urn:microsoft.com/office/officeart/2005/8/layout/cycle5"/>
    <dgm:cxn modelId="{9BBB2A26-75E6-47EF-9164-F3B4B155330F}" type="presOf" srcId="{B0ECEB3E-8157-4BF3-9421-06EFD243C298}" destId="{D58429FA-0361-44E3-BC1A-59E300EAB1F6}" srcOrd="0" destOrd="0" presId="urn:microsoft.com/office/officeart/2005/8/layout/cycle5"/>
    <dgm:cxn modelId="{9A1B88D6-CD14-4901-83C2-BF197C991388}" type="presOf" srcId="{22A2965C-C7EE-48EF-94C5-D9B4437D2155}" destId="{6D66D8A6-2E51-4BA3-B48C-AC7F06670589}" srcOrd="0" destOrd="0" presId="urn:microsoft.com/office/officeart/2005/8/layout/cycle5"/>
    <dgm:cxn modelId="{C08C2689-F88B-4DCF-91D8-9CE5F946330A}" type="presOf" srcId="{FFB285FB-EFC3-4FA0-B0BB-0E63C3E6D9D3}" destId="{00080E3B-C2E8-420A-B657-B4B702847638}"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DAA7F537-C1EE-4686-B555-135F3059338B}" type="presOf" srcId="{3DB2F847-0B48-4485-85A8-479D33EC4A21}" destId="{0BA3B993-6103-4789-AC08-4C1FCF69AF83}" srcOrd="0" destOrd="0" presId="urn:microsoft.com/office/officeart/2005/8/layout/cycle5"/>
    <dgm:cxn modelId="{B25960B5-E007-49C0-BA8E-8058DB65D5E9}" srcId="{B4FDCB06-9B62-412F-9497-ADCBA8241AF0}" destId="{B0ECEB3E-8157-4BF3-9421-06EFD243C298}" srcOrd="3" destOrd="0" parTransId="{209E9489-A196-4324-9939-03CCDA9B87E0}" sibTransId="{22A2965C-C7EE-48EF-94C5-D9B4437D2155}"/>
    <dgm:cxn modelId="{041AD443-B49E-42CB-8C50-986332FDC031}" type="presParOf" srcId="{3C744419-9B37-4AD6-B64B-A963C8FE7B88}" destId="{0F1BAD8B-F18F-4285-BEF0-C4DEBFF414A3}" srcOrd="0" destOrd="0" presId="urn:microsoft.com/office/officeart/2005/8/layout/cycle5"/>
    <dgm:cxn modelId="{1FC152D8-6C83-41B1-85B3-E56EB7711F8A}" type="presParOf" srcId="{3C744419-9B37-4AD6-B64B-A963C8FE7B88}" destId="{2F79BD15-8E0A-42C2-A1FC-C7760E4BAF2F}" srcOrd="1" destOrd="0" presId="urn:microsoft.com/office/officeart/2005/8/layout/cycle5"/>
    <dgm:cxn modelId="{0A419CAE-D60A-49F8-8E7E-2DCBE5B492EE}" type="presParOf" srcId="{3C744419-9B37-4AD6-B64B-A963C8FE7B88}" destId="{D6AFAA87-8991-4723-88DC-33AE84705B78}" srcOrd="2" destOrd="0" presId="urn:microsoft.com/office/officeart/2005/8/layout/cycle5"/>
    <dgm:cxn modelId="{8E5C4A6B-2CEB-42C6-8EDA-200EE8FB5758}" type="presParOf" srcId="{3C744419-9B37-4AD6-B64B-A963C8FE7B88}" destId="{00080E3B-C2E8-420A-B657-B4B702847638}" srcOrd="3" destOrd="0" presId="urn:microsoft.com/office/officeart/2005/8/layout/cycle5"/>
    <dgm:cxn modelId="{76651D99-B404-4A12-B38F-E47E3646CB25}" type="presParOf" srcId="{3C744419-9B37-4AD6-B64B-A963C8FE7B88}" destId="{B22D7EBB-0B34-4FC4-B195-CA0524A23DA5}" srcOrd="4" destOrd="0" presId="urn:microsoft.com/office/officeart/2005/8/layout/cycle5"/>
    <dgm:cxn modelId="{FF308205-A736-44FC-BC81-852EB99500DB}" type="presParOf" srcId="{3C744419-9B37-4AD6-B64B-A963C8FE7B88}" destId="{35BDFEC6-2198-40B8-9BE4-A6F099DD0C7B}" srcOrd="5" destOrd="0" presId="urn:microsoft.com/office/officeart/2005/8/layout/cycle5"/>
    <dgm:cxn modelId="{58553FCA-12CE-4A93-B9BE-AF6DEE169385}" type="presParOf" srcId="{3C744419-9B37-4AD6-B64B-A963C8FE7B88}" destId="{B1371701-EF0E-43AC-B9F8-4F2D981A3057}" srcOrd="6" destOrd="0" presId="urn:microsoft.com/office/officeart/2005/8/layout/cycle5"/>
    <dgm:cxn modelId="{F544F150-CD82-434F-9407-B3B024400590}" type="presParOf" srcId="{3C744419-9B37-4AD6-B64B-A963C8FE7B88}" destId="{B00BBB6D-BC65-49AF-8FBF-DE3900E43909}" srcOrd="7" destOrd="0" presId="urn:microsoft.com/office/officeart/2005/8/layout/cycle5"/>
    <dgm:cxn modelId="{E04880D6-52C4-40F6-B9F3-46DD4CBD234C}" type="presParOf" srcId="{3C744419-9B37-4AD6-B64B-A963C8FE7B88}" destId="{0BA3B993-6103-4789-AC08-4C1FCF69AF83}" srcOrd="8" destOrd="0" presId="urn:microsoft.com/office/officeart/2005/8/layout/cycle5"/>
    <dgm:cxn modelId="{88DC26E8-C9C2-432B-99CA-1C454D67CF94}" type="presParOf" srcId="{3C744419-9B37-4AD6-B64B-A963C8FE7B88}" destId="{D58429FA-0361-44E3-BC1A-59E300EAB1F6}" srcOrd="9" destOrd="0" presId="urn:microsoft.com/office/officeart/2005/8/layout/cycle5"/>
    <dgm:cxn modelId="{5B403E00-4E0A-4A04-AD84-7672D12BACE5}" type="presParOf" srcId="{3C744419-9B37-4AD6-B64B-A963C8FE7B88}" destId="{76DFC022-F822-475D-BF30-8EC8D6A09B17}" srcOrd="10" destOrd="0" presId="urn:microsoft.com/office/officeart/2005/8/layout/cycle5"/>
    <dgm:cxn modelId="{AFC9C203-FFAC-4B91-B0B9-7E2A68BBDBE0}"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1D944800-572B-4DA8-9425-89CE97B288D8}" type="presOf" srcId="{646AFEFB-FC30-43CD-ACF8-AD73E0486733}" destId="{E9E9D454-CF54-4D81-B20D-6736E5B1554F}" srcOrd="0" destOrd="0" presId="urn:microsoft.com/office/officeart/2005/8/layout/hList1"/>
    <dgm:cxn modelId="{57CFD550-1009-40AB-8266-80440209E291}" type="presOf" srcId="{CBA02817-7683-47F6-96B8-CCD470AD2F11}" destId="{5E68CBE0-DA5C-42A7-8C4C-646153A59407}" srcOrd="0" destOrd="2" presId="urn:microsoft.com/office/officeart/2005/8/layout/hList1"/>
    <dgm:cxn modelId="{C220B2BF-C6CA-424F-93BF-4FECA8F18EFC}" srcId="{1428789D-5D23-471C-8B5C-3D83E05F1ABA}" destId="{88422FB7-EFB4-4993-8F5F-3BA1A509D2E1}" srcOrd="2" destOrd="0" parTransId="{844A66CB-CBDA-49E7-BD64-F87ED62EE231}" sibTransId="{C952BB83-0607-45E7-9C5B-8B1458C8644E}"/>
    <dgm:cxn modelId="{55CDDA29-E85A-4670-957B-80F22815BFB2}" srcId="{1428789D-5D23-471C-8B5C-3D83E05F1ABA}" destId="{A7D1C262-DD07-417E-B3C9-4DCAA8B7CA2F}" srcOrd="1" destOrd="0" parTransId="{2493854A-FACB-4C66-9A28-3B22766FF908}" sibTransId="{F56AF890-54FE-482C-A80C-0459C392EA4D}"/>
    <dgm:cxn modelId="{92D0E9A3-39B3-4235-B35D-8EBBA43BB8E6}" srcId="{1428789D-5D23-471C-8B5C-3D83E05F1ABA}" destId="{CBDD316D-5CF2-4EC5-8131-349C7E09612F}" srcOrd="0" destOrd="0" parTransId="{43CFC707-3AC9-4F09-B0FE-A5E0FC224A92}" sibTransId="{289C391A-8188-4BD6-9379-0D65FDDFBE0C}"/>
    <dgm:cxn modelId="{2BB45088-8CA6-48AE-B5F9-7A6C1A823855}" type="presOf" srcId="{88422FB7-EFB4-4993-8F5F-3BA1A509D2E1}" destId="{7BF38E12-0B67-456D-8198-2427AF97E69C}" srcOrd="0" destOrd="2" presId="urn:microsoft.com/office/officeart/2005/8/layout/hList1"/>
    <dgm:cxn modelId="{24742C32-58F6-4AA0-83F8-0B0711A41ECC}" type="presOf" srcId="{23D69150-2EE6-48B2-A994-825C1D741CAC}" destId="{F6252469-D189-4575-B0D8-8D21C47FEEFF}" srcOrd="0" destOrd="0" presId="urn:microsoft.com/office/officeart/2005/8/layout/hList1"/>
    <dgm:cxn modelId="{568C428E-2E1C-46E3-935E-9EF77D389B4B}" type="presOf" srcId="{C9BEAFEA-7A6D-4928-9915-7994E4BAFB65}" destId="{5E68CBE0-DA5C-42A7-8C4C-646153A59407}" srcOrd="0" destOrd="1" presId="urn:microsoft.com/office/officeart/2005/8/layout/hList1"/>
    <dgm:cxn modelId="{82DD3BF9-E8B6-4B6A-BB21-2B21B32F46CB}" type="presOf" srcId="{1428789D-5D23-471C-8B5C-3D83E05F1ABA}" destId="{DB7B74D0-E67D-4896-9BB7-B7A4613898F6}" srcOrd="0" destOrd="0"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058D1537-493C-4ED5-A295-C248D1D21A37}" type="presOf" srcId="{563B738B-FE23-4880-8F1C-9BD8A632FAFF}" destId="{9D26FBEF-B935-4EC6-836F-BAA4D7D7E206}" srcOrd="0" destOrd="0" presId="urn:microsoft.com/office/officeart/2005/8/layout/hList1"/>
    <dgm:cxn modelId="{3E61D985-CDBE-4592-B138-649F19BA61D9}" srcId="{646AFEFB-FC30-43CD-ACF8-AD73E0486733}" destId="{F446F8BC-FCAA-4BF2-9996-63D8E24A672F}" srcOrd="2" destOrd="0" parTransId="{12257AA1-8AB3-4E20-9DB3-D7E929EC6A83}" sibTransId="{460DD5AF-5452-47BA-99D5-CD23A4AE87AE}"/>
    <dgm:cxn modelId="{93D97BBD-497F-4250-ADB2-D56D7570CFAB}" srcId="{563B738B-FE23-4880-8F1C-9BD8A632FAFF}" destId="{646AFEFB-FC30-43CD-ACF8-AD73E0486733}" srcOrd="1" destOrd="0" parTransId="{62D5D787-47FB-406F-B7B2-30D0D8CB3FD9}" sibTransId="{72524B32-9732-47A8-A68F-F51A31AAE48E}"/>
    <dgm:cxn modelId="{80DB3C4C-FEE1-4D67-8C42-AF8042391774}" type="presOf" srcId="{582CB784-3119-48CF-9571-ABD9BF37C7C7}" destId="{5E68CBE0-DA5C-42A7-8C4C-646153A59407}" srcOrd="0" destOrd="0"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5C75E36B-E9B8-4DCE-AC6F-42463DFAB474}" type="presOf" srcId="{A7D1C262-DD07-417E-B3C9-4DCAA8B7CA2F}" destId="{7BF38E12-0B67-456D-8198-2427AF97E69C}" srcOrd="0" destOrd="1"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92FB5749-3C4C-40DA-8B14-4B5F305A0224}" type="presOf" srcId="{CBDD316D-5CF2-4EC5-8131-349C7E09612F}" destId="{7BF38E12-0B67-456D-8198-2427AF97E69C}" srcOrd="0" destOrd="0" presId="urn:microsoft.com/office/officeart/2005/8/layout/hList1"/>
    <dgm:cxn modelId="{B0D244B6-D7EC-4724-819E-AC5A25B12063}" srcId="{FB2F4FF0-0B80-4EC5-9AB4-E71316D6988A}" destId="{CBA02817-7683-47F6-96B8-CCD470AD2F11}" srcOrd="2" destOrd="0" parTransId="{A4CB79B9-5F38-4D5F-9224-5B883976C8C9}" sibTransId="{757067ED-7D55-4424-BDB8-628D72529BE8}"/>
    <dgm:cxn modelId="{166E1040-B53F-425E-83CD-E15B4E7F1C6D}" type="presOf" srcId="{FB2F4FF0-0B80-4EC5-9AB4-E71316D6988A}" destId="{89F09D0B-368C-433E-9742-9DB6633C04EB}" srcOrd="0" destOrd="0"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7F3E5474-E132-485E-8C30-8A66B63FCD76}" type="presOf" srcId="{41C8E050-4BA3-48E4-909E-78C86617C030}" destId="{F6252469-D189-4575-B0D8-8D21C47FEEFF}" srcOrd="0" destOrd="1" presId="urn:microsoft.com/office/officeart/2005/8/layout/hList1"/>
    <dgm:cxn modelId="{CD4D0E6F-4AD8-46AD-B6FF-0D9D0116D754}" type="presOf" srcId="{F446F8BC-FCAA-4BF2-9996-63D8E24A672F}" destId="{F6252469-D189-4575-B0D8-8D21C47FEEFF}" srcOrd="0" destOrd="2" presId="urn:microsoft.com/office/officeart/2005/8/layout/hList1"/>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21092047-BE1B-4ACD-88E1-480DC46D9433}" type="presParOf" srcId="{9D26FBEF-B935-4EC6-836F-BAA4D7D7E206}" destId="{43866726-CED3-4BB5-B2D4-882977CFE30F}" srcOrd="0" destOrd="0" presId="urn:microsoft.com/office/officeart/2005/8/layout/hList1"/>
    <dgm:cxn modelId="{FA956A13-5C9A-461A-BFCE-B2213FCBC026}" type="presParOf" srcId="{43866726-CED3-4BB5-B2D4-882977CFE30F}" destId="{DB7B74D0-E67D-4896-9BB7-B7A4613898F6}" srcOrd="0" destOrd="0" presId="urn:microsoft.com/office/officeart/2005/8/layout/hList1"/>
    <dgm:cxn modelId="{406E01BD-6C37-4A04-BF02-6F94FC121BCC}" type="presParOf" srcId="{43866726-CED3-4BB5-B2D4-882977CFE30F}" destId="{7BF38E12-0B67-456D-8198-2427AF97E69C}" srcOrd="1" destOrd="0" presId="urn:microsoft.com/office/officeart/2005/8/layout/hList1"/>
    <dgm:cxn modelId="{856E4CB1-3ED8-480B-A7A1-AD0B72773818}" type="presParOf" srcId="{9D26FBEF-B935-4EC6-836F-BAA4D7D7E206}" destId="{CF7952C6-EB98-4B85-86B0-8AC4C3599858}" srcOrd="1" destOrd="0" presId="urn:microsoft.com/office/officeart/2005/8/layout/hList1"/>
    <dgm:cxn modelId="{FC7F1421-2B25-40FB-A438-42E11E4AC6FB}" type="presParOf" srcId="{9D26FBEF-B935-4EC6-836F-BAA4D7D7E206}" destId="{895E5A96-C20C-4369-B0E2-F691B5BC3CA3}" srcOrd="2" destOrd="0" presId="urn:microsoft.com/office/officeart/2005/8/layout/hList1"/>
    <dgm:cxn modelId="{DE04EFAD-754F-4B98-98D6-F77B171E1482}" type="presParOf" srcId="{895E5A96-C20C-4369-B0E2-F691B5BC3CA3}" destId="{E9E9D454-CF54-4D81-B20D-6736E5B1554F}" srcOrd="0" destOrd="0" presId="urn:microsoft.com/office/officeart/2005/8/layout/hList1"/>
    <dgm:cxn modelId="{25917D5A-B351-4AB1-BF4C-806942655B6B}" type="presParOf" srcId="{895E5A96-C20C-4369-B0E2-F691B5BC3CA3}" destId="{F6252469-D189-4575-B0D8-8D21C47FEEFF}" srcOrd="1" destOrd="0" presId="urn:microsoft.com/office/officeart/2005/8/layout/hList1"/>
    <dgm:cxn modelId="{580463BD-0C70-4EBF-8BE7-FBFFF6EA27F4}" type="presParOf" srcId="{9D26FBEF-B935-4EC6-836F-BAA4D7D7E206}" destId="{45046379-D8E0-487F-87FD-90BA9C38FDCD}" srcOrd="3" destOrd="0" presId="urn:microsoft.com/office/officeart/2005/8/layout/hList1"/>
    <dgm:cxn modelId="{E7AFB886-6097-4C4A-866D-012FFB6DD0A9}" type="presParOf" srcId="{9D26FBEF-B935-4EC6-836F-BAA4D7D7E206}" destId="{F97FDE94-D4DB-4F17-B010-E8E517D28F43}" srcOrd="4" destOrd="0" presId="urn:microsoft.com/office/officeart/2005/8/layout/hList1"/>
    <dgm:cxn modelId="{F66DE46B-553F-4C3E-BB23-0DEFD4064960}" type="presParOf" srcId="{F97FDE94-D4DB-4F17-B010-E8E517D28F43}" destId="{89F09D0B-368C-433E-9742-9DB6633C04EB}" srcOrd="0" destOrd="0" presId="urn:microsoft.com/office/officeart/2005/8/layout/hList1"/>
    <dgm:cxn modelId="{7CA67E34-653F-4A81-AEAD-8DC4EBB64A7E}"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4/25/2019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25/04/2019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14</a:t>
            </a:fld>
            <a:endParaRPr lang="en-US" altLang="ja-JP"/>
          </a:p>
        </p:txBody>
      </p:sp>
    </p:spTree>
    <p:extLst>
      <p:ext uri="{BB962C8B-B14F-4D97-AF65-F5344CB8AC3E}">
        <p14:creationId xmlns:p14="http://schemas.microsoft.com/office/powerpoint/2010/main" val="55798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42414" y="36512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1933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77813"/>
            <a:ext cx="8001000" cy="11430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685800" y="1600200"/>
            <a:ext cx="39243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762500" y="1600200"/>
            <a:ext cx="39243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Footer Placeholder 4"/>
          <p:cNvSpPr>
            <a:spLocks noGrp="1"/>
          </p:cNvSpPr>
          <p:nvPr>
            <p:ph type="ftr" sz="quarter" idx="10"/>
          </p:nvPr>
        </p:nvSpPr>
        <p:spPr>
          <a:xfrm>
            <a:off x="685800" y="6248400"/>
            <a:ext cx="2895600" cy="457200"/>
          </a:xfrm>
        </p:spPr>
        <p:txBody>
          <a:bodyPr/>
          <a:lstStyle>
            <a:lvl1pPr>
              <a:defRPr/>
            </a:lvl1pPr>
          </a:lstStyle>
          <a:p>
            <a:r>
              <a:rPr lang="en-US"/>
              <a:t>SE-MKTI UDINUS</a:t>
            </a: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2DEC0193-2FCD-4A09-A0A0-C6BC989CC033}" type="slidenum">
              <a:rPr lang="en-US"/>
              <a:pPr/>
              <a:t>‹#›</a:t>
            </a:fld>
            <a:endParaRPr lang="en-US"/>
          </a:p>
        </p:txBody>
      </p:sp>
    </p:spTree>
    <p:extLst>
      <p:ext uri="{BB962C8B-B14F-4D97-AF65-F5344CB8AC3E}">
        <p14:creationId xmlns:p14="http://schemas.microsoft.com/office/powerpoint/2010/main" val="143282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3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20.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9.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26.png"/><Relationship Id="rId5" Type="http://schemas.openxmlformats.org/officeDocument/2006/relationships/image" Target="../media/image106.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21.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1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s>
</file>

<file path=ppt/slides/_rels/slide14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6.bin"/><Relationship Id="rId4" Type="http://schemas.openxmlformats.org/officeDocument/2006/relationships/image" Target="../media/image2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28.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smtClean="0"/>
              <a:t>Doni Abdul Fatah 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3"/>
            <a:ext cx="8966200" cy="1396785"/>
          </a:xfrm>
        </p:spPr>
        <p:txBody>
          <a:bodyPr>
            <a:normAutofit/>
          </a:bodyPr>
          <a:lstStyle/>
          <a:p>
            <a:r>
              <a:rPr lang="id-ID" sz="4300" dirty="0" smtClean="0">
                <a:solidFill>
                  <a:schemeClr val="tx1">
                    <a:lumMod val="50000"/>
                    <a:lumOff val="50000"/>
                  </a:schemeClr>
                </a:solidFill>
              </a:rPr>
              <a:t>PROYEK PERANGKAT LUNAK</a:t>
            </a:r>
            <a:r>
              <a:rPr lang="en-US" sz="5900" dirty="0">
                <a:solidFill>
                  <a:prstClr val="black"/>
                </a:solidFill>
              </a:rPr>
              <a:t/>
            </a:r>
            <a:br>
              <a:rPr lang="en-US" sz="5900" dirty="0">
                <a:solidFill>
                  <a:prstClr val="black"/>
                </a:solidFill>
              </a:rPr>
            </a:br>
            <a:r>
              <a:rPr lang="id-ID" sz="3600" dirty="0" smtClean="0">
                <a:solidFill>
                  <a:srgbClr val="0070C0"/>
                </a:solidFill>
              </a:rPr>
              <a:t>08</a:t>
            </a:r>
            <a:r>
              <a:rPr lang="id-ID" sz="3600" dirty="0">
                <a:solidFill>
                  <a:srgbClr val="0070C0"/>
                </a:solidFill>
              </a:rPr>
              <a:t>. Manajemen Waktu </a:t>
            </a:r>
            <a:r>
              <a:rPr lang="id-ID" sz="3600" dirty="0" smtClean="0">
                <a:solidFill>
                  <a:srgbClr val="0070C0"/>
                </a:solidFill>
              </a:rPr>
              <a:t>Proyek</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83020881"/>
              </p:ext>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7347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Elemen</a:t>
            </a:r>
            <a:r>
              <a:rPr lang="en-US" dirty="0" smtClean="0"/>
              <a:t> </a:t>
            </a:r>
            <a:r>
              <a:rPr lang="en-US" dirty="0" err="1" smtClean="0"/>
              <a:t>Rencana</a:t>
            </a:r>
            <a:r>
              <a:rPr lang="en-US" dirty="0" smtClean="0"/>
              <a:t> </a:t>
            </a:r>
            <a:r>
              <a:rPr lang="en-US" dirty="0" err="1" smtClean="0"/>
              <a:t>Proyek</a:t>
            </a:r>
            <a:endParaRPr lang="en-US" dirty="0"/>
          </a:p>
        </p:txBody>
      </p:sp>
      <p:sp>
        <p:nvSpPr>
          <p:cNvPr id="3" name="Content Placeholder 2"/>
          <p:cNvSpPr>
            <a:spLocks noGrp="1"/>
          </p:cNvSpPr>
          <p:nvPr>
            <p:ph idx="1"/>
          </p:nvPr>
        </p:nvSpPr>
        <p:spPr/>
        <p:txBody>
          <a:bodyPr>
            <a:noAutofit/>
          </a:bodyPr>
          <a:lstStyle/>
          <a:p>
            <a:pPr algn="just"/>
            <a:r>
              <a:rPr lang="en-US" sz="3200" dirty="0" err="1" smtClean="0"/>
              <a:t>Lingkup</a:t>
            </a:r>
            <a:r>
              <a:rPr lang="en-US" sz="3200" dirty="0" smtClean="0"/>
              <a:t> </a:t>
            </a:r>
            <a:r>
              <a:rPr lang="en-US" sz="3200" dirty="0" err="1" smtClean="0"/>
              <a:t>Proyek</a:t>
            </a:r>
            <a:r>
              <a:rPr lang="en-US" sz="3200" dirty="0" smtClean="0"/>
              <a:t>, </a:t>
            </a:r>
            <a:r>
              <a:rPr lang="en-US" sz="3200" dirty="0" err="1" smtClean="0"/>
              <a:t>alternatif</a:t>
            </a:r>
            <a:r>
              <a:rPr lang="en-US" sz="3200" dirty="0" smtClean="0"/>
              <a:t> &amp; feasibility</a:t>
            </a:r>
          </a:p>
          <a:p>
            <a:pPr algn="just"/>
            <a:r>
              <a:rPr lang="en-US" sz="3200" dirty="0" err="1" smtClean="0"/>
              <a:t>Membagi</a:t>
            </a:r>
            <a:r>
              <a:rPr lang="en-US" sz="3200" dirty="0" smtClean="0"/>
              <a:t> </a:t>
            </a:r>
            <a:r>
              <a:rPr lang="en-US" sz="3200" dirty="0" err="1" smtClean="0"/>
              <a:t>proyek</a:t>
            </a:r>
            <a:r>
              <a:rPr lang="en-US" sz="3200" dirty="0" smtClean="0"/>
              <a:t> </a:t>
            </a:r>
            <a:r>
              <a:rPr lang="en-US" sz="3200" dirty="0" err="1" smtClean="0"/>
              <a:t>dalam</a:t>
            </a:r>
            <a:r>
              <a:rPr lang="en-US" sz="3200" dirty="0" smtClean="0"/>
              <a:t> </a:t>
            </a:r>
            <a:r>
              <a:rPr lang="en-US" sz="3200" dirty="0" err="1" smtClean="0"/>
              <a:t>rincian</a:t>
            </a:r>
            <a:r>
              <a:rPr lang="en-US" sz="3200" dirty="0" smtClean="0"/>
              <a:t> </a:t>
            </a:r>
            <a:r>
              <a:rPr lang="en-US" sz="3200" dirty="0" err="1" smtClean="0"/>
              <a:t>kegiatan</a:t>
            </a:r>
            <a:endParaRPr lang="en-US" sz="3200" dirty="0" smtClean="0"/>
          </a:p>
          <a:p>
            <a:pPr algn="just"/>
            <a:r>
              <a:rPr lang="en-US" sz="3200" dirty="0" err="1" smtClean="0"/>
              <a:t>Jadwal</a:t>
            </a:r>
            <a:r>
              <a:rPr lang="en-US" sz="3200" dirty="0" smtClean="0"/>
              <a:t> </a:t>
            </a:r>
            <a:r>
              <a:rPr lang="en-US" sz="3200" dirty="0" err="1" smtClean="0"/>
              <a:t>kegiatan</a:t>
            </a:r>
            <a:endParaRPr lang="en-US" sz="3200" dirty="0" smtClean="0"/>
          </a:p>
          <a:p>
            <a:pPr algn="just"/>
            <a:r>
              <a:rPr lang="en-US" sz="3200" dirty="0" err="1" smtClean="0"/>
              <a:t>Rencana</a:t>
            </a:r>
            <a:r>
              <a:rPr lang="en-US" sz="3200" dirty="0" smtClean="0"/>
              <a:t> </a:t>
            </a:r>
            <a:r>
              <a:rPr lang="en-US" sz="3200" dirty="0" err="1" smtClean="0"/>
              <a:t>komunikasi</a:t>
            </a:r>
            <a:endParaRPr lang="en-US" sz="3200" dirty="0" smtClean="0"/>
          </a:p>
          <a:p>
            <a:pPr algn="just"/>
            <a:r>
              <a:rPr lang="en-US" sz="3200" dirty="0" err="1" smtClean="0"/>
              <a:t>Menentukan</a:t>
            </a:r>
            <a:r>
              <a:rPr lang="en-US" sz="3200" dirty="0" smtClean="0"/>
              <a:t> </a:t>
            </a:r>
            <a:r>
              <a:rPr lang="en-US" sz="3200" dirty="0" err="1" smtClean="0"/>
              <a:t>standar</a:t>
            </a:r>
            <a:r>
              <a:rPr lang="en-US" sz="3200" dirty="0" smtClean="0"/>
              <a:t> &amp; </a:t>
            </a:r>
            <a:r>
              <a:rPr lang="en-US" sz="3200" dirty="0" err="1" smtClean="0"/>
              <a:t>prosedur</a:t>
            </a:r>
            <a:r>
              <a:rPr lang="en-US" sz="3200" dirty="0" smtClean="0"/>
              <a:t> </a:t>
            </a:r>
            <a:r>
              <a:rPr lang="en-US" sz="3200" dirty="0" err="1" smtClean="0"/>
              <a:t>proyek</a:t>
            </a:r>
            <a:endParaRPr lang="en-US" sz="3200" dirty="0" smtClean="0"/>
          </a:p>
          <a:p>
            <a:pPr algn="just"/>
            <a:r>
              <a:rPr lang="en-US" sz="3200" dirty="0" err="1" smtClean="0"/>
              <a:t>Identifikasi</a:t>
            </a:r>
            <a:r>
              <a:rPr lang="en-US" sz="3200" dirty="0" smtClean="0"/>
              <a:t> &amp; </a:t>
            </a:r>
            <a:r>
              <a:rPr lang="en-US" sz="3200" dirty="0" err="1" smtClean="0"/>
              <a:t>perkiraan</a:t>
            </a:r>
            <a:r>
              <a:rPr lang="en-US" sz="3200" dirty="0" smtClean="0"/>
              <a:t> </a:t>
            </a:r>
            <a:r>
              <a:rPr lang="en-US" sz="3200" dirty="0" err="1" smtClean="0"/>
              <a:t>resiko</a:t>
            </a:r>
            <a:endParaRPr lang="en-US" sz="3200" dirty="0" smtClean="0"/>
          </a:p>
          <a:p>
            <a:pPr algn="just"/>
            <a:r>
              <a:rPr lang="en-US" sz="3200" dirty="0" err="1" smtClean="0"/>
              <a:t>Membuat</a:t>
            </a:r>
            <a:r>
              <a:rPr lang="en-US" sz="3200" dirty="0" smtClean="0"/>
              <a:t> budget</a:t>
            </a:r>
          </a:p>
          <a:p>
            <a:pPr algn="just"/>
            <a:r>
              <a:rPr lang="en-US" sz="3200" dirty="0" err="1" smtClean="0"/>
              <a:t>Rencana</a:t>
            </a:r>
            <a:r>
              <a:rPr lang="en-US" sz="3200" dirty="0" smtClean="0"/>
              <a:t> </a:t>
            </a:r>
            <a:r>
              <a:rPr lang="en-US" sz="3200" dirty="0" err="1" smtClean="0"/>
              <a:t>Proyek</a:t>
            </a:r>
            <a:r>
              <a:rPr lang="en-US" sz="3200" dirty="0" smtClean="0"/>
              <a:t> </a:t>
            </a:r>
            <a:r>
              <a:rPr lang="en-US" sz="3200" dirty="0" err="1" smtClean="0"/>
              <a:t>Dasar</a:t>
            </a:r>
            <a:endParaRPr lang="en-US" sz="3200" dirty="0"/>
          </a:p>
        </p:txBody>
      </p:sp>
    </p:spTree>
    <p:extLst>
      <p:ext uri="{BB962C8B-B14F-4D97-AF65-F5344CB8AC3E}">
        <p14:creationId xmlns:p14="http://schemas.microsoft.com/office/powerpoint/2010/main" val="5338219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Langkah</a:t>
            </a:r>
            <a:r>
              <a:rPr lang="en-US" dirty="0" smtClean="0"/>
              <a:t> </a:t>
            </a:r>
            <a:r>
              <a:rPr lang="en-US" dirty="0" err="1" smtClean="0"/>
              <a:t>Perencanaan</a:t>
            </a:r>
            <a:r>
              <a:rPr lang="en-US" dirty="0" smtClean="0"/>
              <a:t> </a:t>
            </a:r>
            <a:r>
              <a:rPr lang="en-US" dirty="0" err="1" smtClean="0"/>
              <a:t>Proyek</a:t>
            </a:r>
            <a:endParaRPr lang="en-US" dirty="0"/>
          </a:p>
        </p:txBody>
      </p:sp>
      <p:sp>
        <p:nvSpPr>
          <p:cNvPr id="3" name="Content Placeholder 2"/>
          <p:cNvSpPr>
            <a:spLocks noGrp="1"/>
          </p:cNvSpPr>
          <p:nvPr>
            <p:ph idx="1"/>
          </p:nvPr>
        </p:nvSpPr>
        <p:spPr>
          <a:xfrm>
            <a:off x="628650" y="1690689"/>
            <a:ext cx="7886700" cy="4351338"/>
          </a:xfrm>
        </p:spPr>
        <p:txBody>
          <a:bodyPr>
            <a:noAutofit/>
          </a:bodyPr>
          <a:lstStyle/>
          <a:p>
            <a:pPr marL="385763" indent="-385763">
              <a:buFont typeface="+mj-lt"/>
              <a:buAutoNum type="arabicPeriod"/>
            </a:pPr>
            <a:r>
              <a:rPr lang="en-US" dirty="0" err="1" smtClean="0"/>
              <a:t>Menentukan</a:t>
            </a:r>
            <a:r>
              <a:rPr lang="en-US" dirty="0" smtClean="0"/>
              <a:t> </a:t>
            </a:r>
            <a:r>
              <a:rPr lang="en-US" dirty="0" err="1" smtClean="0"/>
              <a:t>sasaran</a:t>
            </a:r>
            <a:r>
              <a:rPr lang="en-US" dirty="0" smtClean="0"/>
              <a:t> &amp; </a:t>
            </a:r>
            <a:r>
              <a:rPr lang="en-US" dirty="0" err="1" smtClean="0"/>
              <a:t>lingkup</a:t>
            </a:r>
            <a:r>
              <a:rPr lang="en-US" dirty="0" smtClean="0"/>
              <a:t> </a:t>
            </a:r>
            <a:r>
              <a:rPr lang="en-US" dirty="0" err="1" smtClean="0"/>
              <a:t>proyek</a:t>
            </a:r>
            <a:endParaRPr lang="en-US" dirty="0" smtClean="0"/>
          </a:p>
          <a:p>
            <a:pPr marL="385763" indent="-385763">
              <a:buFont typeface="+mj-lt"/>
              <a:buAutoNum type="arabicPeriod"/>
            </a:pPr>
            <a:r>
              <a:rPr lang="en-US" dirty="0" err="1" smtClean="0"/>
              <a:t>Menentukan</a:t>
            </a:r>
            <a:r>
              <a:rPr lang="en-US" dirty="0" smtClean="0"/>
              <a:t> lifecycle</a:t>
            </a:r>
          </a:p>
          <a:p>
            <a:pPr marL="385763" indent="-385763">
              <a:buFont typeface="+mj-lt"/>
              <a:buAutoNum type="arabicPeriod"/>
            </a:pPr>
            <a:r>
              <a:rPr lang="en-US" dirty="0" err="1" smtClean="0"/>
              <a:t>Membuat</a:t>
            </a:r>
            <a:r>
              <a:rPr lang="en-US" dirty="0" smtClean="0"/>
              <a:t> </a:t>
            </a:r>
            <a:r>
              <a:rPr lang="en-US" dirty="0" err="1" smtClean="0"/>
              <a:t>struktur</a:t>
            </a:r>
            <a:r>
              <a:rPr lang="en-US" dirty="0" smtClean="0"/>
              <a:t> </a:t>
            </a:r>
            <a:r>
              <a:rPr lang="en-US" dirty="0" err="1" smtClean="0"/>
              <a:t>organisasi</a:t>
            </a:r>
            <a:r>
              <a:rPr lang="en-US" dirty="0" smtClean="0"/>
              <a:t>/</a:t>
            </a:r>
            <a:r>
              <a:rPr lang="en-US" dirty="0" err="1" smtClean="0"/>
              <a:t>tim</a:t>
            </a:r>
            <a:r>
              <a:rPr lang="en-US" dirty="0" smtClean="0"/>
              <a:t> </a:t>
            </a:r>
            <a:r>
              <a:rPr lang="en-US" dirty="0" err="1" smtClean="0"/>
              <a:t>proyek</a:t>
            </a:r>
            <a:endParaRPr lang="en-US" dirty="0" smtClean="0"/>
          </a:p>
          <a:p>
            <a:pPr marL="385763" indent="-385763">
              <a:buFont typeface="+mj-lt"/>
              <a:buAutoNum type="arabicPeriod"/>
            </a:pPr>
            <a:r>
              <a:rPr lang="en-US" dirty="0" err="1" smtClean="0"/>
              <a:t>Memilih</a:t>
            </a:r>
            <a:r>
              <a:rPr lang="en-US" dirty="0" smtClean="0"/>
              <a:t> </a:t>
            </a:r>
            <a:r>
              <a:rPr lang="en-US" dirty="0" err="1" smtClean="0"/>
              <a:t>tim</a:t>
            </a:r>
            <a:r>
              <a:rPr lang="en-US" dirty="0" smtClean="0"/>
              <a:t> </a:t>
            </a:r>
            <a:r>
              <a:rPr lang="en-US" dirty="0" err="1" smtClean="0"/>
              <a:t>proyek</a:t>
            </a:r>
            <a:endParaRPr lang="en-US" dirty="0" smtClean="0"/>
          </a:p>
          <a:p>
            <a:pPr marL="385763" indent="-385763">
              <a:buFont typeface="+mj-lt"/>
              <a:buAutoNum type="arabicPeriod"/>
            </a:pPr>
            <a:r>
              <a:rPr lang="en-US" dirty="0" err="1" smtClean="0"/>
              <a:t>Menentukan</a:t>
            </a:r>
            <a:r>
              <a:rPr lang="en-US" dirty="0" smtClean="0"/>
              <a:t> </a:t>
            </a:r>
            <a:r>
              <a:rPr lang="en-US" dirty="0" err="1" smtClean="0"/>
              <a:t>resiko-resiko</a:t>
            </a:r>
            <a:endParaRPr lang="en-US" dirty="0" smtClean="0"/>
          </a:p>
          <a:p>
            <a:pPr marL="385763" indent="-385763">
              <a:buFont typeface="+mj-lt"/>
              <a:buAutoNum type="arabicPeriod"/>
            </a:pPr>
            <a:r>
              <a:rPr lang="en-US" dirty="0" err="1" smtClean="0"/>
              <a:t>Membuat</a:t>
            </a:r>
            <a:r>
              <a:rPr lang="en-US" dirty="0" smtClean="0"/>
              <a:t> Work Breakdown Structure (WBS)</a:t>
            </a:r>
          </a:p>
          <a:p>
            <a:pPr marL="385763" indent="-385763">
              <a:buFont typeface="+mj-lt"/>
              <a:buAutoNum type="arabicPeriod"/>
            </a:pPr>
            <a:r>
              <a:rPr lang="en-US" dirty="0" err="1" smtClean="0"/>
              <a:t>Identifikasi</a:t>
            </a:r>
            <a:r>
              <a:rPr lang="en-US" dirty="0" smtClean="0"/>
              <a:t> </a:t>
            </a:r>
            <a:r>
              <a:rPr lang="en-US" dirty="0" err="1" smtClean="0"/>
              <a:t>tugas</a:t>
            </a:r>
            <a:r>
              <a:rPr lang="en-US" dirty="0" smtClean="0"/>
              <a:t>/</a:t>
            </a:r>
            <a:r>
              <a:rPr lang="en-US" dirty="0" err="1" smtClean="0"/>
              <a:t>aktivitas</a:t>
            </a:r>
            <a:r>
              <a:rPr lang="en-US" dirty="0" smtClean="0"/>
              <a:t> </a:t>
            </a:r>
            <a:r>
              <a:rPr lang="en-US" dirty="0" err="1" smtClean="0"/>
              <a:t>dan</a:t>
            </a:r>
            <a:r>
              <a:rPr lang="en-US" dirty="0" smtClean="0"/>
              <a:t> </a:t>
            </a:r>
            <a:r>
              <a:rPr lang="en-US" dirty="0" err="1" smtClean="0"/>
              <a:t>ketergantungannya</a:t>
            </a:r>
            <a:endParaRPr lang="en-US" dirty="0" smtClean="0"/>
          </a:p>
          <a:p>
            <a:pPr marL="385763" indent="-385763">
              <a:buFont typeface="+mj-lt"/>
              <a:buAutoNum type="arabicPeriod"/>
            </a:pPr>
            <a:r>
              <a:rPr lang="en-US" dirty="0" err="1" smtClean="0"/>
              <a:t>Estimasi</a:t>
            </a:r>
            <a:endParaRPr lang="en-US" dirty="0" smtClean="0"/>
          </a:p>
          <a:p>
            <a:pPr marL="385763" indent="-385763">
              <a:buFont typeface="+mj-lt"/>
              <a:buAutoNum type="arabicPeriod"/>
            </a:pPr>
            <a:r>
              <a:rPr lang="en-US" dirty="0" err="1" smtClean="0"/>
              <a:t>Menentukan</a:t>
            </a:r>
            <a:r>
              <a:rPr lang="en-US" dirty="0" smtClean="0"/>
              <a:t> </a:t>
            </a:r>
            <a:r>
              <a:rPr lang="en-US" dirty="0" err="1" smtClean="0"/>
              <a:t>sumber-sumber</a:t>
            </a:r>
            <a:r>
              <a:rPr lang="en-US" dirty="0" smtClean="0"/>
              <a:t> </a:t>
            </a:r>
            <a:r>
              <a:rPr lang="en-US" dirty="0" err="1" smtClean="0"/>
              <a:t>daya</a:t>
            </a:r>
            <a:endParaRPr lang="en-US" dirty="0" smtClean="0"/>
          </a:p>
          <a:p>
            <a:pPr marL="385763" indent="-385763">
              <a:buFont typeface="+mj-lt"/>
              <a:buAutoNum type="arabicPeriod"/>
            </a:pPr>
            <a:r>
              <a:rPr lang="en-US" dirty="0" err="1" smtClean="0"/>
              <a:t>Membuat</a:t>
            </a:r>
            <a:r>
              <a:rPr lang="en-US" dirty="0" smtClean="0"/>
              <a:t> </a:t>
            </a:r>
            <a:r>
              <a:rPr lang="en-US" dirty="0" err="1" smtClean="0"/>
              <a:t>jadwal</a:t>
            </a:r>
            <a:r>
              <a:rPr lang="en-US" dirty="0" smtClean="0"/>
              <a:t> </a:t>
            </a:r>
            <a:r>
              <a:rPr lang="en-US" dirty="0" err="1" smtClean="0"/>
              <a:t>kegiatan</a:t>
            </a:r>
            <a:endParaRPr lang="en-US" dirty="0"/>
          </a:p>
        </p:txBody>
      </p:sp>
    </p:spTree>
    <p:extLst>
      <p:ext uri="{BB962C8B-B14F-4D97-AF65-F5344CB8AC3E}">
        <p14:creationId xmlns:p14="http://schemas.microsoft.com/office/powerpoint/2010/main" val="15326101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5400" b="1" dirty="0" smtClean="0"/>
              <a:t>WORK BREAKDOWN </a:t>
            </a:r>
            <a:br>
              <a:rPr lang="en-US" sz="5400" b="1" dirty="0" smtClean="0"/>
            </a:br>
            <a:r>
              <a:rPr lang="en-US" sz="5400" b="1" dirty="0" smtClean="0"/>
              <a:t>STRUCTURE (WBS)</a:t>
            </a:r>
            <a:endParaRPr lang="en-US" sz="5400" b="1"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2147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Breakdown Structure</a:t>
            </a:r>
            <a:endParaRPr lang="en-US" dirty="0"/>
          </a:p>
        </p:txBody>
      </p:sp>
      <p:sp>
        <p:nvSpPr>
          <p:cNvPr id="3" name="Content Placeholder 2"/>
          <p:cNvSpPr>
            <a:spLocks noGrp="1"/>
          </p:cNvSpPr>
          <p:nvPr>
            <p:ph idx="1"/>
          </p:nvPr>
        </p:nvSpPr>
        <p:spPr>
          <a:xfrm>
            <a:off x="423582" y="1502431"/>
            <a:ext cx="8296835" cy="5005946"/>
          </a:xfrm>
        </p:spPr>
        <p:txBody>
          <a:bodyPr>
            <a:noAutofit/>
          </a:bodyPr>
          <a:lstStyle/>
          <a:p>
            <a:pPr marL="363538" indent="-363538" algn="just">
              <a:buFont typeface="Wingdings" panose="05000000000000000000" pitchFamily="2" charset="2"/>
              <a:buChar char="q"/>
            </a:pPr>
            <a:r>
              <a:rPr lang="en-US" b="1" dirty="0" err="1" smtClean="0"/>
              <a:t>Teknik</a:t>
            </a:r>
            <a:r>
              <a:rPr lang="en-US" b="1" dirty="0" smtClean="0"/>
              <a:t> </a:t>
            </a:r>
            <a:r>
              <a:rPr lang="en-US" b="1" dirty="0" err="1" smtClean="0"/>
              <a:t>untuk</a:t>
            </a:r>
            <a:r>
              <a:rPr lang="en-US" b="1" dirty="0" smtClean="0"/>
              <a:t> </a:t>
            </a:r>
            <a:r>
              <a:rPr lang="id-ID" b="1" dirty="0"/>
              <a:t> </a:t>
            </a:r>
            <a:r>
              <a:rPr lang="id-ID" b="1" dirty="0" smtClean="0"/>
              <a:t>: </a:t>
            </a:r>
          </a:p>
          <a:p>
            <a:pPr lvl="1" algn="just">
              <a:buFont typeface="Wingdings" panose="05000000000000000000" pitchFamily="2" charset="2"/>
              <a:buChar char="§"/>
            </a:pPr>
            <a:r>
              <a:rPr lang="en-US" sz="2800" dirty="0" err="1" smtClean="0"/>
              <a:t>Membagi</a:t>
            </a:r>
            <a:r>
              <a:rPr lang="en-US" sz="2800" dirty="0" smtClean="0"/>
              <a:t> </a:t>
            </a:r>
            <a:r>
              <a:rPr lang="en-US" sz="2800" dirty="0" err="1" smtClean="0"/>
              <a:t>keseluruhan</a:t>
            </a:r>
            <a:r>
              <a:rPr lang="en-US" sz="2800" dirty="0" smtClean="0"/>
              <a:t> </a:t>
            </a:r>
            <a:r>
              <a:rPr lang="en-US" sz="2800" dirty="0" err="1" smtClean="0"/>
              <a:t>proyek</a:t>
            </a:r>
            <a:r>
              <a:rPr lang="en-US" sz="2800" dirty="0" smtClean="0"/>
              <a:t> </a:t>
            </a:r>
            <a:r>
              <a:rPr lang="en-US" sz="2800" dirty="0" err="1" smtClean="0"/>
              <a:t>ke</a:t>
            </a:r>
            <a:r>
              <a:rPr lang="en-US" sz="2800" dirty="0" smtClean="0"/>
              <a:t> </a:t>
            </a:r>
            <a:r>
              <a:rPr lang="en-US" sz="2800" dirty="0" err="1" smtClean="0"/>
              <a:t>dalam</a:t>
            </a:r>
            <a:r>
              <a:rPr lang="en-US" sz="2800" dirty="0" smtClean="0"/>
              <a:t> </a:t>
            </a:r>
            <a:r>
              <a:rPr lang="en-US" sz="2800" dirty="0" err="1" smtClean="0"/>
              <a:t>komponen-komponen</a:t>
            </a:r>
            <a:endParaRPr lang="en-US" sz="2800" dirty="0" smtClean="0"/>
          </a:p>
          <a:p>
            <a:pPr lvl="1" algn="just">
              <a:buFont typeface="Wingdings" panose="05000000000000000000" pitchFamily="2" charset="2"/>
              <a:buChar char="§"/>
            </a:pPr>
            <a:r>
              <a:rPr lang="en-US" sz="2800" dirty="0" err="1" smtClean="0"/>
              <a:t>Memecah</a:t>
            </a:r>
            <a:r>
              <a:rPr lang="en-US" sz="2800" dirty="0" smtClean="0"/>
              <a:t> </a:t>
            </a:r>
            <a:r>
              <a:rPr lang="en-US" sz="2800" dirty="0" err="1" smtClean="0"/>
              <a:t>komponen</a:t>
            </a:r>
            <a:r>
              <a:rPr lang="en-US" sz="2800" dirty="0" smtClean="0"/>
              <a:t> </a:t>
            </a:r>
            <a:r>
              <a:rPr lang="en-US" sz="2800" dirty="0" err="1" smtClean="0"/>
              <a:t>ke</a:t>
            </a:r>
            <a:r>
              <a:rPr lang="en-US" sz="2800" dirty="0" smtClean="0"/>
              <a:t> level-level </a:t>
            </a:r>
            <a:r>
              <a:rPr lang="en-US" sz="2800" dirty="0" err="1" smtClean="0"/>
              <a:t>berikutnya</a:t>
            </a:r>
            <a:r>
              <a:rPr lang="en-US" sz="2800" dirty="0" smtClean="0"/>
              <a:t> </a:t>
            </a:r>
            <a:r>
              <a:rPr lang="en-US" sz="2800" dirty="0" err="1" smtClean="0"/>
              <a:t>sampai</a:t>
            </a:r>
            <a:r>
              <a:rPr lang="id-ID" sz="2800" dirty="0" smtClean="0"/>
              <a:t> </a:t>
            </a:r>
            <a:r>
              <a:rPr lang="en-US" sz="2800" dirty="0" err="1" smtClean="0"/>
              <a:t>dengan</a:t>
            </a:r>
            <a:r>
              <a:rPr lang="en-US" sz="2800" dirty="0" smtClean="0"/>
              <a:t> </a:t>
            </a:r>
            <a:r>
              <a:rPr lang="en-US" sz="2800" dirty="0" err="1" smtClean="0"/>
              <a:t>tugas</a:t>
            </a:r>
            <a:endParaRPr lang="en-US" sz="2800" dirty="0" smtClean="0"/>
          </a:p>
          <a:p>
            <a:pPr lvl="1" algn="just">
              <a:buFont typeface="Wingdings" panose="05000000000000000000" pitchFamily="2" charset="2"/>
              <a:buChar char="§"/>
            </a:pPr>
            <a:r>
              <a:rPr lang="en-US" sz="2800" dirty="0" err="1" smtClean="0"/>
              <a:t>Sampai</a:t>
            </a:r>
            <a:r>
              <a:rPr lang="en-US" sz="2800" dirty="0" smtClean="0"/>
              <a:t> </a:t>
            </a:r>
            <a:r>
              <a:rPr lang="en-US" sz="2800" dirty="0" err="1" smtClean="0"/>
              <a:t>dengan</a:t>
            </a:r>
            <a:r>
              <a:rPr lang="en-US" sz="2800" dirty="0" smtClean="0"/>
              <a:t> </a:t>
            </a:r>
            <a:r>
              <a:rPr lang="en-US" sz="2800" dirty="0" err="1" smtClean="0"/>
              <a:t>setiap</a:t>
            </a:r>
            <a:r>
              <a:rPr lang="en-US" sz="2800" dirty="0" smtClean="0"/>
              <a:t> </a:t>
            </a:r>
            <a:r>
              <a:rPr lang="en-US" sz="2800" dirty="0" err="1" smtClean="0"/>
              <a:t>tugas</a:t>
            </a:r>
            <a:r>
              <a:rPr lang="en-US" sz="2800" dirty="0" smtClean="0"/>
              <a:t> </a:t>
            </a:r>
            <a:r>
              <a:rPr lang="en-US" sz="2800" dirty="0" err="1" smtClean="0"/>
              <a:t>merupakan</a:t>
            </a:r>
            <a:r>
              <a:rPr lang="en-US" sz="2800" dirty="0" smtClean="0"/>
              <a:t> unit yang</a:t>
            </a:r>
            <a:r>
              <a:rPr lang="id-ID" sz="2800" dirty="0" smtClean="0"/>
              <a:t> </a:t>
            </a:r>
            <a:r>
              <a:rPr lang="en-US" sz="2800" dirty="0" err="1" smtClean="0"/>
              <a:t>dapat</a:t>
            </a:r>
            <a:r>
              <a:rPr lang="en-US" sz="2800" dirty="0" smtClean="0"/>
              <a:t> </a:t>
            </a:r>
            <a:r>
              <a:rPr lang="en-US" sz="2800" dirty="0" err="1" smtClean="0"/>
              <a:t>dikelola</a:t>
            </a:r>
            <a:r>
              <a:rPr lang="en-US" sz="2800" dirty="0" smtClean="0"/>
              <a:t> (</a:t>
            </a:r>
            <a:r>
              <a:rPr lang="en-US" sz="2800" dirty="0" err="1" smtClean="0"/>
              <a:t>misalnya</a:t>
            </a:r>
            <a:r>
              <a:rPr lang="en-US" sz="2800" dirty="0" smtClean="0"/>
              <a:t> </a:t>
            </a:r>
            <a:r>
              <a:rPr lang="en-US" sz="2800" dirty="0" err="1" smtClean="0"/>
              <a:t>oleh</a:t>
            </a:r>
            <a:r>
              <a:rPr lang="en-US" sz="2800" dirty="0" smtClean="0"/>
              <a:t> </a:t>
            </a:r>
            <a:r>
              <a:rPr lang="en-US" sz="2800" dirty="0" err="1" smtClean="0"/>
              <a:t>manajer</a:t>
            </a:r>
            <a:r>
              <a:rPr lang="en-US" sz="2800" dirty="0" smtClean="0"/>
              <a:t> </a:t>
            </a:r>
            <a:r>
              <a:rPr lang="en-US" sz="2800" dirty="0" err="1" smtClean="0"/>
              <a:t>teknik</a:t>
            </a:r>
            <a:r>
              <a:rPr lang="en-US" sz="2800" dirty="0" smtClean="0"/>
              <a:t>)</a:t>
            </a:r>
          </a:p>
          <a:p>
            <a:pPr marL="1155700" lvl="1" indent="-349250" algn="just"/>
            <a:r>
              <a:rPr lang="en-US" sz="2800" dirty="0" err="1" smtClean="0"/>
              <a:t>Direncanakan</a:t>
            </a:r>
            <a:endParaRPr lang="en-US" sz="2800" dirty="0" smtClean="0"/>
          </a:p>
          <a:p>
            <a:pPr marL="1155700" lvl="1" indent="-349250" algn="just"/>
            <a:r>
              <a:rPr lang="en-US" sz="2800" dirty="0" err="1" smtClean="0"/>
              <a:t>Dianggarkan</a:t>
            </a:r>
            <a:endParaRPr lang="en-US" sz="2800" dirty="0" smtClean="0"/>
          </a:p>
          <a:p>
            <a:pPr marL="1155700" lvl="1" indent="-349250" algn="just"/>
            <a:r>
              <a:rPr lang="en-US" sz="2800" dirty="0" err="1" smtClean="0"/>
              <a:t>Dijadwalkan</a:t>
            </a:r>
            <a:endParaRPr lang="en-US" sz="2800" dirty="0" smtClean="0"/>
          </a:p>
          <a:p>
            <a:pPr marL="1155700" lvl="1" indent="-349250" algn="just"/>
            <a:r>
              <a:rPr lang="en-US" sz="2800" dirty="0" err="1" smtClean="0"/>
              <a:t>Dikendalikan</a:t>
            </a:r>
            <a:endParaRPr lang="en-US" sz="2800" dirty="0" smtClean="0"/>
          </a:p>
          <a:p>
            <a:pPr lvl="1" algn="just">
              <a:buFont typeface="Wingdings" panose="05000000000000000000" pitchFamily="2" charset="2"/>
              <a:buChar char="§"/>
            </a:pPr>
            <a:r>
              <a:rPr lang="en-US" sz="2800" dirty="0" err="1" smtClean="0"/>
              <a:t>Menampilkan</a:t>
            </a:r>
            <a:r>
              <a:rPr lang="en-US" sz="2800" dirty="0" smtClean="0"/>
              <a:t> </a:t>
            </a:r>
            <a:r>
              <a:rPr lang="en-US" sz="2800" dirty="0" err="1" smtClean="0"/>
              <a:t>gambar</a:t>
            </a:r>
            <a:r>
              <a:rPr lang="en-US" sz="2800" dirty="0" smtClean="0"/>
              <a:t>/</a:t>
            </a:r>
            <a:r>
              <a:rPr lang="en-US" sz="2800" dirty="0" err="1" smtClean="0"/>
              <a:t>grafik</a:t>
            </a:r>
            <a:r>
              <a:rPr lang="en-US" sz="2800" dirty="0" smtClean="0"/>
              <a:t> </a:t>
            </a:r>
            <a:r>
              <a:rPr lang="en-US" sz="2800" dirty="0" err="1" smtClean="0"/>
              <a:t>tentang</a:t>
            </a:r>
            <a:r>
              <a:rPr lang="en-US" sz="2800" dirty="0" smtClean="0"/>
              <a:t> </a:t>
            </a:r>
            <a:r>
              <a:rPr lang="en-US" sz="2800" dirty="0" err="1" smtClean="0"/>
              <a:t>hirarki</a:t>
            </a:r>
            <a:r>
              <a:rPr lang="en-US" sz="2800" dirty="0" smtClean="0"/>
              <a:t> </a:t>
            </a:r>
            <a:r>
              <a:rPr lang="en-US" sz="2800" dirty="0" err="1" smtClean="0"/>
              <a:t>proye</a:t>
            </a:r>
            <a:r>
              <a:rPr lang="id-ID" sz="2800" dirty="0" smtClean="0"/>
              <a:t>k</a:t>
            </a:r>
            <a:endParaRPr lang="en-US" sz="2800" dirty="0"/>
          </a:p>
        </p:txBody>
      </p:sp>
    </p:spTree>
    <p:extLst>
      <p:ext uri="{BB962C8B-B14F-4D97-AF65-F5344CB8AC3E}">
        <p14:creationId xmlns:p14="http://schemas.microsoft.com/office/powerpoint/2010/main" val="4481440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Breakdown Structure</a:t>
            </a:r>
            <a:endParaRPr lang="en-US" dirty="0"/>
          </a:p>
        </p:txBody>
      </p:sp>
      <p:sp>
        <p:nvSpPr>
          <p:cNvPr id="3" name="Content Placeholder 2"/>
          <p:cNvSpPr>
            <a:spLocks noGrp="1"/>
          </p:cNvSpPr>
          <p:nvPr>
            <p:ph idx="1"/>
          </p:nvPr>
        </p:nvSpPr>
        <p:spPr>
          <a:xfrm>
            <a:off x="628650" y="1435660"/>
            <a:ext cx="7886700" cy="4351338"/>
          </a:xfrm>
        </p:spPr>
        <p:txBody>
          <a:bodyPr>
            <a:noAutofit/>
          </a:bodyPr>
          <a:lstStyle/>
          <a:p>
            <a:pPr marL="444500" indent="-444500" algn="just">
              <a:buFont typeface="Wingdings" panose="05000000000000000000" pitchFamily="2" charset="2"/>
              <a:buChar char="q"/>
            </a:pPr>
            <a:r>
              <a:rPr lang="en-US" sz="4000" b="1" dirty="0" err="1" smtClean="0"/>
              <a:t>Tujuan</a:t>
            </a:r>
            <a:r>
              <a:rPr lang="en-US" sz="4000" b="1" dirty="0" smtClean="0"/>
              <a:t> :</a:t>
            </a:r>
          </a:p>
          <a:p>
            <a:pPr marL="712788" lvl="1" indent="-268288" algn="just"/>
            <a:r>
              <a:rPr lang="en-US" sz="3200" dirty="0" err="1" smtClean="0"/>
              <a:t>Melengkapi</a:t>
            </a:r>
            <a:r>
              <a:rPr lang="en-US" sz="3200" dirty="0" smtClean="0"/>
              <a:t> </a:t>
            </a:r>
            <a:r>
              <a:rPr lang="en-US" sz="3200" dirty="0" err="1" smtClean="0"/>
              <a:t>komunikasi</a:t>
            </a:r>
            <a:r>
              <a:rPr lang="en-US" sz="3200" dirty="0" smtClean="0"/>
              <a:t> </a:t>
            </a:r>
            <a:r>
              <a:rPr lang="en-US" sz="3200" dirty="0" err="1" smtClean="0"/>
              <a:t>antar</a:t>
            </a:r>
            <a:r>
              <a:rPr lang="en-US" sz="3200" dirty="0" smtClean="0"/>
              <a:t> </a:t>
            </a:r>
            <a:r>
              <a:rPr lang="en-US" sz="3200" dirty="0" err="1" smtClean="0"/>
              <a:t>personel</a:t>
            </a:r>
            <a:r>
              <a:rPr lang="en-US" sz="3200" dirty="0" smtClean="0"/>
              <a:t> </a:t>
            </a:r>
            <a:r>
              <a:rPr lang="en-US" sz="3200" dirty="0" err="1" smtClean="0"/>
              <a:t>proyek</a:t>
            </a:r>
            <a:endParaRPr lang="en-US" sz="3200" dirty="0" smtClean="0"/>
          </a:p>
          <a:p>
            <a:pPr marL="712788" lvl="1" indent="-268288" algn="just"/>
            <a:r>
              <a:rPr lang="en-US" sz="3200" dirty="0" err="1" smtClean="0"/>
              <a:t>Menjaga</a:t>
            </a:r>
            <a:r>
              <a:rPr lang="en-US" sz="3200" dirty="0" smtClean="0"/>
              <a:t> </a:t>
            </a:r>
            <a:r>
              <a:rPr lang="en-US" sz="3200" dirty="0" err="1" smtClean="0"/>
              <a:t>konsistensi</a:t>
            </a:r>
            <a:r>
              <a:rPr lang="en-US" sz="3200" dirty="0" smtClean="0"/>
              <a:t> </a:t>
            </a:r>
            <a:r>
              <a:rPr lang="en-US" sz="3200" dirty="0" err="1" smtClean="0"/>
              <a:t>dalam</a:t>
            </a:r>
            <a:r>
              <a:rPr lang="en-US" sz="3200" dirty="0" smtClean="0"/>
              <a:t> </a:t>
            </a:r>
            <a:r>
              <a:rPr lang="en-US" sz="3200" dirty="0" err="1" smtClean="0"/>
              <a:t>pengendalian</a:t>
            </a:r>
            <a:r>
              <a:rPr lang="en-US" sz="3200" dirty="0" smtClean="0"/>
              <a:t> </a:t>
            </a:r>
            <a:r>
              <a:rPr lang="en-US" sz="3200" dirty="0" err="1" smtClean="0"/>
              <a:t>dan</a:t>
            </a:r>
            <a:r>
              <a:rPr lang="id-ID" sz="3200" dirty="0" smtClean="0"/>
              <a:t> </a:t>
            </a:r>
            <a:r>
              <a:rPr lang="en-US" sz="3200" dirty="0" err="1" smtClean="0"/>
              <a:t>pelaporan</a:t>
            </a:r>
            <a:endParaRPr lang="en-US" sz="3200" dirty="0" smtClean="0"/>
          </a:p>
          <a:p>
            <a:pPr marL="712788" lvl="1" indent="-268288" algn="just"/>
            <a:r>
              <a:rPr lang="en-US" sz="3200" dirty="0" smtClean="0"/>
              <a:t>Cara </a:t>
            </a:r>
            <a:r>
              <a:rPr lang="en-US" sz="3200" dirty="0" err="1" smtClean="0"/>
              <a:t>efektif</a:t>
            </a:r>
            <a:r>
              <a:rPr lang="en-US" sz="3200" dirty="0" smtClean="0"/>
              <a:t> </a:t>
            </a:r>
            <a:r>
              <a:rPr lang="en-US" sz="3200" dirty="0" err="1" smtClean="0"/>
              <a:t>untuk</a:t>
            </a:r>
            <a:r>
              <a:rPr lang="en-US" sz="3200" dirty="0" smtClean="0"/>
              <a:t> </a:t>
            </a:r>
            <a:r>
              <a:rPr lang="en-US" sz="3200" dirty="0" err="1" smtClean="0"/>
              <a:t>melengkapi</a:t>
            </a:r>
            <a:r>
              <a:rPr lang="en-US" sz="3200" dirty="0" smtClean="0"/>
              <a:t> </a:t>
            </a:r>
            <a:r>
              <a:rPr lang="en-US" sz="3200" dirty="0" err="1" smtClean="0"/>
              <a:t>tugas</a:t>
            </a:r>
            <a:r>
              <a:rPr lang="en-US" sz="3200" dirty="0" smtClean="0"/>
              <a:t> </a:t>
            </a:r>
            <a:r>
              <a:rPr lang="en-US" sz="3200" dirty="0" err="1" smtClean="0"/>
              <a:t>manajemen</a:t>
            </a:r>
            <a:endParaRPr lang="id-ID" sz="3200" dirty="0" smtClean="0"/>
          </a:p>
          <a:p>
            <a:pPr marL="444500" indent="-444500" algn="just">
              <a:buFont typeface="Wingdings" panose="05000000000000000000" pitchFamily="2" charset="2"/>
              <a:buChar char="q"/>
            </a:pPr>
            <a:r>
              <a:rPr lang="en-US" sz="4000" b="1" dirty="0" err="1" smtClean="0"/>
              <a:t>Manfaat</a:t>
            </a:r>
            <a:r>
              <a:rPr lang="en-US" sz="4000" b="1" dirty="0" smtClean="0"/>
              <a:t> :</a:t>
            </a:r>
          </a:p>
          <a:p>
            <a:pPr marL="712788" lvl="1" indent="-268288" algn="just"/>
            <a:r>
              <a:rPr lang="en-US" sz="3200" dirty="0" err="1" smtClean="0"/>
              <a:t>Mengurangi</a:t>
            </a:r>
            <a:r>
              <a:rPr lang="en-US" sz="3200" dirty="0" smtClean="0"/>
              <a:t> </a:t>
            </a:r>
            <a:r>
              <a:rPr lang="en-US" sz="3200" dirty="0" err="1" smtClean="0"/>
              <a:t>kompleksitas</a:t>
            </a:r>
            <a:endParaRPr lang="en-US" sz="3200" dirty="0" smtClean="0"/>
          </a:p>
          <a:p>
            <a:pPr marL="712788" lvl="1" indent="-268288" algn="just"/>
            <a:r>
              <a:rPr lang="en-US" sz="3200" dirty="0" err="1" smtClean="0"/>
              <a:t>Fasilitas</a:t>
            </a:r>
            <a:r>
              <a:rPr lang="en-US" sz="3200" dirty="0" smtClean="0"/>
              <a:t> </a:t>
            </a:r>
            <a:r>
              <a:rPr lang="en-US" sz="3200" dirty="0" err="1" smtClean="0"/>
              <a:t>penjadwalan</a:t>
            </a:r>
            <a:r>
              <a:rPr lang="en-US" sz="3200" dirty="0" smtClean="0"/>
              <a:t> </a:t>
            </a:r>
            <a:r>
              <a:rPr lang="en-US" sz="3200" dirty="0" err="1" smtClean="0"/>
              <a:t>dan</a:t>
            </a:r>
            <a:r>
              <a:rPr lang="en-US" sz="3200" dirty="0" smtClean="0"/>
              <a:t> </a:t>
            </a:r>
            <a:r>
              <a:rPr lang="en-US" sz="3200" dirty="0" err="1" smtClean="0"/>
              <a:t>pengendalian</a:t>
            </a:r>
            <a:endParaRPr lang="en-US" sz="3200" dirty="0"/>
          </a:p>
        </p:txBody>
      </p:sp>
    </p:spTree>
    <p:extLst>
      <p:ext uri="{BB962C8B-B14F-4D97-AF65-F5344CB8AC3E}">
        <p14:creationId xmlns:p14="http://schemas.microsoft.com/office/powerpoint/2010/main" val="33314056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Pendekatan</a:t>
            </a:r>
            <a:r>
              <a:rPr lang="en-US" dirty="0" smtClean="0"/>
              <a:t> </a:t>
            </a:r>
            <a:r>
              <a:rPr lang="en-US" dirty="0" err="1" smtClean="0"/>
              <a:t>untuk</a:t>
            </a:r>
            <a:r>
              <a:rPr lang="en-US" dirty="0" smtClean="0"/>
              <a:t> </a:t>
            </a:r>
            <a:r>
              <a:rPr lang="en-US" dirty="0" err="1" smtClean="0"/>
              <a:t>mengembangkan</a:t>
            </a:r>
            <a:r>
              <a:rPr lang="en-US" dirty="0" smtClean="0"/>
              <a:t> WBS</a:t>
            </a:r>
            <a:endParaRPr lang="en-US" dirty="0"/>
          </a:p>
        </p:txBody>
      </p:sp>
      <p:sp>
        <p:nvSpPr>
          <p:cNvPr id="3" name="Content Placeholder 2"/>
          <p:cNvSpPr>
            <a:spLocks noGrp="1"/>
          </p:cNvSpPr>
          <p:nvPr>
            <p:ph idx="1"/>
          </p:nvPr>
        </p:nvSpPr>
        <p:spPr/>
        <p:txBody>
          <a:bodyPr>
            <a:normAutofit/>
          </a:bodyPr>
          <a:lstStyle/>
          <a:p>
            <a:r>
              <a:rPr lang="sv-SE" sz="3600" dirty="0" smtClean="0"/>
              <a:t>Menggunakan pedoman</a:t>
            </a:r>
          </a:p>
          <a:p>
            <a:r>
              <a:rPr lang="sv-SE" sz="3600" dirty="0" smtClean="0"/>
              <a:t>Pendekatan analogi</a:t>
            </a:r>
          </a:p>
          <a:p>
            <a:r>
              <a:rPr lang="sv-SE" sz="3600" dirty="0" smtClean="0"/>
              <a:t>Pendekatan top down</a:t>
            </a:r>
          </a:p>
          <a:p>
            <a:r>
              <a:rPr lang="sv-SE" sz="3600" dirty="0" smtClean="0"/>
              <a:t>Pendekatan dari bawah ke atas</a:t>
            </a:r>
          </a:p>
          <a:p>
            <a:r>
              <a:rPr lang="sv-SE" sz="3600" dirty="0" smtClean="0"/>
              <a:t>Pendekatan pemetaan pikiran</a:t>
            </a:r>
            <a:endParaRPr lang="en-US" sz="3600" dirty="0"/>
          </a:p>
        </p:txBody>
      </p:sp>
    </p:spTree>
    <p:extLst>
      <p:ext uri="{BB962C8B-B14F-4D97-AF65-F5344CB8AC3E}">
        <p14:creationId xmlns:p14="http://schemas.microsoft.com/office/powerpoint/2010/main" val="4712087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Sistem Penomoran WBS</a:t>
            </a:r>
          </a:p>
        </p:txBody>
      </p:sp>
      <p:sp>
        <p:nvSpPr>
          <p:cNvPr id="3" name="Content Placeholder 2"/>
          <p:cNvSpPr>
            <a:spLocks noGrp="1"/>
          </p:cNvSpPr>
          <p:nvPr>
            <p:ph idx="1"/>
          </p:nvPr>
        </p:nvSpPr>
        <p:spPr/>
        <p:txBody>
          <a:bodyPr>
            <a:normAutofit fontScale="92500"/>
          </a:bodyPr>
          <a:lstStyle/>
          <a:p>
            <a:pPr marL="444500" indent="-444500" algn="just">
              <a:buFont typeface="Wingdings" panose="05000000000000000000" pitchFamily="2" charset="2"/>
              <a:buChar char="q"/>
            </a:pPr>
            <a:r>
              <a:rPr lang="id-ID" dirty="0"/>
              <a:t>Untuk Level 0 atau judul proyek adalah 0.0. </a:t>
            </a:r>
          </a:p>
          <a:p>
            <a:pPr marL="444500" indent="-444500" algn="just">
              <a:buFont typeface="Wingdings" panose="05000000000000000000" pitchFamily="2" charset="2"/>
              <a:buChar char="q"/>
            </a:pPr>
            <a:r>
              <a:rPr lang="id-ID" dirty="0" smtClean="0"/>
              <a:t>Pada </a:t>
            </a:r>
            <a:r>
              <a:rPr lang="id-ID" dirty="0"/>
              <a:t>Level 1 masing-masing item diberi nomor N.0. </a:t>
            </a:r>
            <a:endParaRPr lang="id-ID" dirty="0" smtClean="0"/>
          </a:p>
          <a:p>
            <a:pPr marL="457200" lvl="1" indent="0" algn="just">
              <a:buNone/>
            </a:pPr>
            <a:r>
              <a:rPr lang="id-ID" b="1" dirty="0" smtClean="0"/>
              <a:t>Contoh </a:t>
            </a:r>
            <a:r>
              <a:rPr lang="id-ID" b="1" dirty="0"/>
              <a:t>:</a:t>
            </a:r>
            <a:r>
              <a:rPr lang="id-ID" dirty="0"/>
              <a:t> 1.0, 2.0, dst.  </a:t>
            </a:r>
          </a:p>
          <a:p>
            <a:pPr marL="444500" indent="-444500" algn="just">
              <a:buFont typeface="Wingdings" panose="05000000000000000000" pitchFamily="2" charset="2"/>
              <a:buChar char="q"/>
            </a:pPr>
            <a:r>
              <a:rPr lang="id-ID" dirty="0" smtClean="0"/>
              <a:t>Kemudian </a:t>
            </a:r>
            <a:r>
              <a:rPr lang="id-ID" dirty="0"/>
              <a:t>masing-masing item pada Level 2 dibawah item </a:t>
            </a:r>
            <a:r>
              <a:rPr lang="id-ID" dirty="0" smtClean="0"/>
              <a:t>N.0 pada </a:t>
            </a:r>
            <a:r>
              <a:rPr lang="id-ID" dirty="0"/>
              <a:t>Level 1 diberi nomor N.1, N.2, dst. </a:t>
            </a:r>
            <a:endParaRPr lang="id-ID" dirty="0" smtClean="0"/>
          </a:p>
          <a:p>
            <a:pPr marL="457200" lvl="1" indent="0" algn="just">
              <a:buNone/>
            </a:pPr>
            <a:r>
              <a:rPr lang="id-ID" b="1" dirty="0" smtClean="0"/>
              <a:t>Contoh </a:t>
            </a:r>
            <a:r>
              <a:rPr lang="id-ID" b="1" dirty="0"/>
              <a:t>: </a:t>
            </a:r>
            <a:r>
              <a:rPr lang="id-ID" dirty="0"/>
              <a:t>di bawah Level 1 item Analysis yang bernomor 2.0, </a:t>
            </a:r>
            <a:r>
              <a:rPr lang="id-ID" dirty="0" smtClean="0"/>
              <a:t>kita mempunyai </a:t>
            </a:r>
            <a:r>
              <a:rPr lang="id-ID" dirty="0"/>
              <a:t>item 2.1, 2.2, dst.  </a:t>
            </a:r>
          </a:p>
          <a:p>
            <a:pPr marL="444500" indent="-444500" algn="just">
              <a:buFont typeface="Wingdings" panose="05000000000000000000" pitchFamily="2" charset="2"/>
              <a:buChar char="q"/>
            </a:pPr>
            <a:r>
              <a:rPr lang="id-ID" dirty="0" smtClean="0"/>
              <a:t>Sedangkan </a:t>
            </a:r>
            <a:r>
              <a:rPr lang="id-ID" dirty="0"/>
              <a:t>untuk Level 3, kita tambahkan titik dan digit dari nomor </a:t>
            </a:r>
            <a:r>
              <a:rPr lang="id-ID" dirty="0" smtClean="0"/>
              <a:t>di </a:t>
            </a:r>
            <a:r>
              <a:rPr lang="id-ID" dirty="0"/>
              <a:t>Level 2. </a:t>
            </a:r>
            <a:endParaRPr lang="id-ID" dirty="0" smtClean="0"/>
          </a:p>
          <a:p>
            <a:pPr marL="457200" lvl="1" indent="0" algn="just">
              <a:buNone/>
            </a:pPr>
            <a:r>
              <a:rPr lang="id-ID" b="1" dirty="0" smtClean="0"/>
              <a:t>Contoh</a:t>
            </a:r>
            <a:r>
              <a:rPr lang="id-ID" dirty="0"/>
              <a:t> </a:t>
            </a:r>
            <a:r>
              <a:rPr lang="id-ID" dirty="0" smtClean="0"/>
              <a:t>: dibawah </a:t>
            </a:r>
            <a:r>
              <a:rPr lang="id-ID" dirty="0"/>
              <a:t>2.1 kita harus menuliskan </a:t>
            </a:r>
            <a:r>
              <a:rPr lang="id-ID" dirty="0" smtClean="0"/>
              <a:t>2.1.1</a:t>
            </a:r>
            <a:r>
              <a:rPr lang="id-ID" dirty="0"/>
              <a:t>, 2.1.2, dst. </a:t>
            </a:r>
          </a:p>
        </p:txBody>
      </p:sp>
    </p:spTree>
    <p:extLst>
      <p:ext uri="{BB962C8B-B14F-4D97-AF65-F5344CB8AC3E}">
        <p14:creationId xmlns:p14="http://schemas.microsoft.com/office/powerpoint/2010/main" val="22641167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Langkah</a:t>
            </a:r>
            <a:r>
              <a:rPr lang="en-US" dirty="0" smtClean="0"/>
              <a:t> </a:t>
            </a:r>
            <a:r>
              <a:rPr lang="en-US" dirty="0" err="1" smtClean="0"/>
              <a:t>membuat</a:t>
            </a:r>
            <a:r>
              <a:rPr lang="en-US" dirty="0" smtClean="0"/>
              <a:t> WBS</a:t>
            </a:r>
            <a:endParaRPr lang="en-US" dirty="0"/>
          </a:p>
        </p:txBody>
      </p:sp>
      <p:sp>
        <p:nvSpPr>
          <p:cNvPr id="3" name="Content Placeholder 2"/>
          <p:cNvSpPr>
            <a:spLocks noGrp="1"/>
          </p:cNvSpPr>
          <p:nvPr>
            <p:ph idx="1"/>
          </p:nvPr>
        </p:nvSpPr>
        <p:spPr>
          <a:xfrm>
            <a:off x="521073" y="1431555"/>
            <a:ext cx="7886700" cy="4486274"/>
          </a:xfrm>
        </p:spPr>
        <p:txBody>
          <a:bodyPr>
            <a:noAutofit/>
          </a:bodyPr>
          <a:lstStyle/>
          <a:p>
            <a:pPr marL="363538" indent="-363538" algn="just">
              <a:buFont typeface="Wingdings" panose="05000000000000000000" pitchFamily="2" charset="2"/>
              <a:buChar char="q"/>
            </a:pPr>
            <a:r>
              <a:rPr lang="en-US" sz="2300" dirty="0" err="1" smtClean="0"/>
              <a:t>Pecah</a:t>
            </a:r>
            <a:r>
              <a:rPr lang="en-US" sz="2300" dirty="0" smtClean="0"/>
              <a:t> </a:t>
            </a:r>
            <a:r>
              <a:rPr lang="en-US" sz="2300" dirty="0" err="1" smtClean="0"/>
              <a:t>setiap</a:t>
            </a:r>
            <a:r>
              <a:rPr lang="en-US" sz="2300" dirty="0" smtClean="0"/>
              <a:t> </a:t>
            </a:r>
            <a:r>
              <a:rPr lang="en-US" sz="2300" dirty="0" err="1" smtClean="0"/>
              <a:t>fungsi</a:t>
            </a:r>
            <a:r>
              <a:rPr lang="en-US" sz="2300" dirty="0" smtClean="0"/>
              <a:t> </a:t>
            </a:r>
            <a:r>
              <a:rPr lang="en-US" sz="2300" dirty="0" err="1" smtClean="0"/>
              <a:t>ke</a:t>
            </a:r>
            <a:r>
              <a:rPr lang="en-US" sz="2300" dirty="0" smtClean="0"/>
              <a:t> </a:t>
            </a:r>
            <a:r>
              <a:rPr lang="en-US" sz="2300" dirty="0" err="1" smtClean="0"/>
              <a:t>dalam</a:t>
            </a:r>
            <a:r>
              <a:rPr lang="en-US" sz="2300" dirty="0" smtClean="0"/>
              <a:t> </a:t>
            </a:r>
            <a:r>
              <a:rPr lang="en-US" sz="2300" dirty="0" err="1" smtClean="0"/>
              <a:t>tiga</a:t>
            </a:r>
            <a:r>
              <a:rPr lang="en-US" sz="2300" dirty="0" smtClean="0"/>
              <a:t> sub </a:t>
            </a:r>
            <a:r>
              <a:rPr lang="en-US" sz="2300" dirty="0" err="1" smtClean="0"/>
              <a:t>fungsi</a:t>
            </a:r>
            <a:r>
              <a:rPr lang="en-US" sz="2300" dirty="0" smtClean="0"/>
              <a:t> :</a:t>
            </a:r>
          </a:p>
          <a:p>
            <a:pPr marL="538163" lvl="1" indent="-174625" algn="just"/>
            <a:r>
              <a:rPr lang="en-US" sz="2300" b="1" dirty="0" err="1" smtClean="0"/>
              <a:t>Menerima</a:t>
            </a:r>
            <a:r>
              <a:rPr lang="en-US" sz="2300" b="1" dirty="0" smtClean="0"/>
              <a:t> </a:t>
            </a:r>
            <a:r>
              <a:rPr lang="en-US" sz="2300" b="1" dirty="0" err="1" smtClean="0"/>
              <a:t>masukan</a:t>
            </a:r>
            <a:r>
              <a:rPr lang="en-US" sz="2300" b="1" dirty="0" smtClean="0"/>
              <a:t> &amp; </a:t>
            </a:r>
            <a:r>
              <a:rPr lang="en-US" sz="2300" b="1" dirty="0" err="1" smtClean="0"/>
              <a:t>memasukkannya</a:t>
            </a:r>
            <a:r>
              <a:rPr lang="en-US" sz="2300" b="1" dirty="0" smtClean="0"/>
              <a:t> </a:t>
            </a:r>
            <a:r>
              <a:rPr lang="en-US" sz="2300" b="1" dirty="0" err="1" smtClean="0"/>
              <a:t>ke</a:t>
            </a:r>
            <a:r>
              <a:rPr lang="en-US" sz="2300" b="1" dirty="0" smtClean="0"/>
              <a:t> </a:t>
            </a:r>
            <a:r>
              <a:rPr lang="en-US" sz="2300" b="1" dirty="0" err="1" smtClean="0"/>
              <a:t>bentuk</a:t>
            </a:r>
            <a:r>
              <a:rPr lang="id-ID" sz="2300" b="1" dirty="0" smtClean="0"/>
              <a:t> </a:t>
            </a:r>
            <a:r>
              <a:rPr lang="en-US" sz="2300" b="1" dirty="0" smtClean="0"/>
              <a:t>yang </a:t>
            </a:r>
            <a:r>
              <a:rPr lang="en-US" sz="2300" b="1" dirty="0" err="1" smtClean="0"/>
              <a:t>berkaitan</a:t>
            </a:r>
            <a:endParaRPr lang="en-US" sz="2300" b="1" dirty="0" smtClean="0"/>
          </a:p>
          <a:p>
            <a:pPr marL="538163" lvl="1" indent="-174625" algn="just"/>
            <a:r>
              <a:rPr lang="en-US" sz="2300" b="1" dirty="0" err="1" smtClean="0"/>
              <a:t>Menstransformasikan</a:t>
            </a:r>
            <a:r>
              <a:rPr lang="en-US" sz="2300" b="1" dirty="0" smtClean="0"/>
              <a:t> </a:t>
            </a:r>
            <a:r>
              <a:rPr lang="en-US" sz="2300" b="1" dirty="0" err="1" smtClean="0"/>
              <a:t>masukan</a:t>
            </a:r>
            <a:r>
              <a:rPr lang="en-US" sz="2300" b="1" dirty="0" smtClean="0"/>
              <a:t> </a:t>
            </a:r>
            <a:r>
              <a:rPr lang="en-US" sz="2300" b="1" dirty="0" err="1" smtClean="0"/>
              <a:t>ke</a:t>
            </a:r>
            <a:r>
              <a:rPr lang="en-US" sz="2300" b="1" dirty="0" smtClean="0"/>
              <a:t> </a:t>
            </a:r>
            <a:r>
              <a:rPr lang="en-US" sz="2300" b="1" dirty="0" err="1" smtClean="0"/>
              <a:t>dalam</a:t>
            </a:r>
            <a:r>
              <a:rPr lang="en-US" sz="2300" b="1" dirty="0" smtClean="0"/>
              <a:t> </a:t>
            </a:r>
            <a:r>
              <a:rPr lang="en-US" sz="2300" b="1" dirty="0" err="1" smtClean="0"/>
              <a:t>keluaran</a:t>
            </a:r>
            <a:r>
              <a:rPr lang="id-ID" sz="2300" b="1" dirty="0" smtClean="0"/>
              <a:t> </a:t>
            </a:r>
            <a:r>
              <a:rPr lang="en-US" sz="2300" b="1" dirty="0" smtClean="0"/>
              <a:t>yang </a:t>
            </a:r>
            <a:r>
              <a:rPr lang="en-US" sz="2300" b="1" dirty="0" err="1" smtClean="0"/>
              <a:t>dibutuhkan</a:t>
            </a:r>
            <a:endParaRPr lang="en-US" sz="2300" b="1" dirty="0" smtClean="0"/>
          </a:p>
          <a:p>
            <a:pPr marL="538163" lvl="1" indent="-174625" algn="just"/>
            <a:r>
              <a:rPr lang="en-US" sz="2300" b="1" dirty="0" err="1" smtClean="0"/>
              <a:t>Menyiapkan</a:t>
            </a:r>
            <a:r>
              <a:rPr lang="en-US" sz="2300" b="1" dirty="0" smtClean="0"/>
              <a:t> </a:t>
            </a:r>
            <a:r>
              <a:rPr lang="en-US" sz="2300" b="1" dirty="0" err="1" smtClean="0"/>
              <a:t>keluaran</a:t>
            </a:r>
            <a:r>
              <a:rPr lang="en-US" sz="2300" b="1" dirty="0" smtClean="0"/>
              <a:t> </a:t>
            </a:r>
            <a:r>
              <a:rPr lang="en-US" sz="2300" b="1" dirty="0" err="1" smtClean="0"/>
              <a:t>kedalam</a:t>
            </a:r>
            <a:r>
              <a:rPr lang="en-US" sz="2300" b="1" dirty="0" smtClean="0"/>
              <a:t> </a:t>
            </a:r>
            <a:r>
              <a:rPr lang="en-US" sz="2300" b="1" dirty="0" err="1" smtClean="0"/>
              <a:t>bentuk</a:t>
            </a:r>
            <a:r>
              <a:rPr lang="en-US" sz="2300" b="1" dirty="0" smtClean="0"/>
              <a:t> </a:t>
            </a:r>
            <a:r>
              <a:rPr lang="en-US" sz="2300" b="1" dirty="0" err="1" smtClean="0"/>
              <a:t>akhir</a:t>
            </a:r>
            <a:r>
              <a:rPr lang="en-US" sz="2300" b="1" dirty="0" smtClean="0"/>
              <a:t> yang</a:t>
            </a:r>
            <a:r>
              <a:rPr lang="id-ID" sz="2300" b="1" dirty="0" smtClean="0"/>
              <a:t> </a:t>
            </a:r>
            <a:r>
              <a:rPr lang="en-US" sz="2300" b="1" dirty="0" err="1" smtClean="0"/>
              <a:t>diminta</a:t>
            </a:r>
            <a:endParaRPr lang="en-US" sz="2300" b="1" dirty="0" smtClean="0"/>
          </a:p>
          <a:p>
            <a:pPr marL="363538" indent="-363538" algn="just">
              <a:buFont typeface="Wingdings" panose="05000000000000000000" pitchFamily="2" charset="2"/>
              <a:buChar char="q"/>
            </a:pPr>
            <a:r>
              <a:rPr lang="en-US" sz="2300" dirty="0" err="1" smtClean="0"/>
              <a:t>Lakukan</a:t>
            </a:r>
            <a:r>
              <a:rPr lang="en-US" sz="2300" dirty="0" smtClean="0"/>
              <a:t> </a:t>
            </a:r>
            <a:r>
              <a:rPr lang="en-US" sz="2300" dirty="0" err="1" smtClean="0"/>
              <a:t>dekomposisi</a:t>
            </a:r>
            <a:r>
              <a:rPr lang="en-US" sz="2300" dirty="0" smtClean="0"/>
              <a:t> </a:t>
            </a:r>
            <a:r>
              <a:rPr lang="en-US" sz="2300" dirty="0" err="1" smtClean="0"/>
              <a:t>secara</a:t>
            </a:r>
            <a:r>
              <a:rPr lang="en-US" sz="2300" dirty="0" smtClean="0"/>
              <a:t> </a:t>
            </a:r>
            <a:r>
              <a:rPr lang="en-US" sz="2300" dirty="0" smtClean="0"/>
              <a:t>iterative</a:t>
            </a:r>
            <a:endParaRPr lang="id-ID" sz="2300" dirty="0" smtClean="0"/>
          </a:p>
          <a:p>
            <a:pPr marL="363538" indent="-363538" algn="just">
              <a:buFont typeface="Wingdings" panose="05000000000000000000" pitchFamily="2" charset="2"/>
              <a:buChar char="q"/>
            </a:pPr>
            <a:r>
              <a:rPr lang="sv-SE" sz="2300" dirty="0"/>
              <a:t>Mendefinisikan elemen pekerjaan dengan kata benda dan kata sifat – bukan kata kerja</a:t>
            </a:r>
            <a:endParaRPr lang="en-US" sz="2300" dirty="0" smtClean="0"/>
          </a:p>
          <a:p>
            <a:pPr marL="363538" indent="-363538" algn="just">
              <a:buFont typeface="Wingdings" panose="05000000000000000000" pitchFamily="2" charset="2"/>
              <a:buChar char="q"/>
            </a:pPr>
            <a:r>
              <a:rPr lang="en-US" sz="2300" dirty="0" err="1" smtClean="0"/>
              <a:t>Tidak</a:t>
            </a:r>
            <a:r>
              <a:rPr lang="en-US" sz="2300" dirty="0" smtClean="0"/>
              <a:t> </a:t>
            </a:r>
            <a:r>
              <a:rPr lang="en-US" sz="2300" dirty="0" err="1" smtClean="0"/>
              <a:t>seluruh</a:t>
            </a:r>
            <a:r>
              <a:rPr lang="en-US" sz="2300" dirty="0" smtClean="0"/>
              <a:t> </a:t>
            </a:r>
            <a:r>
              <a:rPr lang="en-US" sz="2300" dirty="0" err="1" smtClean="0"/>
              <a:t>cabang</a:t>
            </a:r>
            <a:r>
              <a:rPr lang="en-US" sz="2300" dirty="0" smtClean="0"/>
              <a:t> </a:t>
            </a:r>
            <a:r>
              <a:rPr lang="en-US" sz="2300" dirty="0" err="1" smtClean="0"/>
              <a:t>mempunyai</a:t>
            </a:r>
            <a:r>
              <a:rPr lang="en-US" sz="2300" dirty="0" smtClean="0"/>
              <a:t> level yang </a:t>
            </a:r>
            <a:r>
              <a:rPr lang="en-US" sz="2300" dirty="0" err="1" smtClean="0"/>
              <a:t>sama</a:t>
            </a:r>
            <a:endParaRPr lang="en-US" sz="2300" dirty="0" smtClean="0"/>
          </a:p>
          <a:p>
            <a:pPr marL="363538" indent="-363538" algn="just">
              <a:buFont typeface="Wingdings" panose="05000000000000000000" pitchFamily="2" charset="2"/>
              <a:buChar char="q"/>
            </a:pPr>
            <a:r>
              <a:rPr lang="en-US" sz="2300" dirty="0" err="1" smtClean="0"/>
              <a:t>Jika</a:t>
            </a:r>
            <a:r>
              <a:rPr lang="en-US" sz="2300" dirty="0" smtClean="0"/>
              <a:t> WBS </a:t>
            </a:r>
            <a:r>
              <a:rPr lang="en-US" sz="2300" dirty="0" err="1" smtClean="0"/>
              <a:t>sangat</a:t>
            </a:r>
            <a:r>
              <a:rPr lang="en-US" sz="2300" dirty="0" smtClean="0"/>
              <a:t> </a:t>
            </a:r>
            <a:r>
              <a:rPr lang="en-US" sz="2300" dirty="0" err="1" smtClean="0"/>
              <a:t>kompleks</a:t>
            </a:r>
            <a:r>
              <a:rPr lang="en-US" sz="2300" dirty="0" smtClean="0"/>
              <a:t> </a:t>
            </a:r>
            <a:r>
              <a:rPr lang="en-US" sz="2300" dirty="0" err="1" smtClean="0"/>
              <a:t>untuk</a:t>
            </a:r>
            <a:r>
              <a:rPr lang="en-US" sz="2300" dirty="0" smtClean="0"/>
              <a:t> </a:t>
            </a:r>
            <a:r>
              <a:rPr lang="en-US" sz="2300" dirty="0" err="1" smtClean="0"/>
              <a:t>ditampilkan</a:t>
            </a:r>
            <a:r>
              <a:rPr lang="en-US" sz="2300" dirty="0" smtClean="0"/>
              <a:t> </a:t>
            </a:r>
            <a:r>
              <a:rPr lang="en-US" sz="2300" dirty="0" err="1" smtClean="0"/>
              <a:t>dalam</a:t>
            </a:r>
            <a:r>
              <a:rPr lang="en-US" sz="2300" dirty="0" smtClean="0"/>
              <a:t> </a:t>
            </a:r>
            <a:r>
              <a:rPr lang="en-US" sz="2300" dirty="0" err="1" smtClean="0"/>
              <a:t>satu</a:t>
            </a:r>
            <a:r>
              <a:rPr lang="id-ID" sz="2300" dirty="0" smtClean="0"/>
              <a:t> </a:t>
            </a:r>
            <a:r>
              <a:rPr lang="en-US" sz="2300" dirty="0" err="1" smtClean="0"/>
              <a:t>peta</a:t>
            </a:r>
            <a:r>
              <a:rPr lang="en-US" sz="2300" dirty="0" smtClean="0"/>
              <a:t>, </a:t>
            </a:r>
            <a:r>
              <a:rPr lang="en-US" sz="2300" dirty="0" err="1" smtClean="0"/>
              <a:t>maka</a:t>
            </a:r>
            <a:r>
              <a:rPr lang="en-US" sz="2300" dirty="0" smtClean="0"/>
              <a:t> </a:t>
            </a:r>
            <a:r>
              <a:rPr lang="en-US" sz="2300" dirty="0" err="1" smtClean="0"/>
              <a:t>pecahkan</a:t>
            </a:r>
            <a:r>
              <a:rPr lang="en-US" sz="2300" dirty="0" smtClean="0"/>
              <a:t> </a:t>
            </a:r>
            <a:r>
              <a:rPr lang="en-US" sz="2300" dirty="0" err="1" smtClean="0"/>
              <a:t>setiap</a:t>
            </a:r>
            <a:r>
              <a:rPr lang="en-US" sz="2300" dirty="0" smtClean="0"/>
              <a:t> level </a:t>
            </a:r>
            <a:r>
              <a:rPr lang="en-US" sz="2300" dirty="0" err="1" smtClean="0"/>
              <a:t>subfungsi</a:t>
            </a:r>
            <a:r>
              <a:rPr lang="en-US" sz="2300" dirty="0" smtClean="0"/>
              <a:t> </a:t>
            </a:r>
            <a:r>
              <a:rPr lang="en-US" sz="2300" dirty="0" err="1" smtClean="0"/>
              <a:t>dalam</a:t>
            </a:r>
            <a:r>
              <a:rPr lang="en-US" sz="2300" dirty="0" smtClean="0"/>
              <a:t> </a:t>
            </a:r>
            <a:r>
              <a:rPr lang="en-US" sz="2300" dirty="0" err="1" smtClean="0"/>
              <a:t>peta</a:t>
            </a:r>
            <a:r>
              <a:rPr lang="id-ID" sz="2300" dirty="0" smtClean="0"/>
              <a:t> </a:t>
            </a:r>
            <a:r>
              <a:rPr lang="en-US" sz="2300" dirty="0" smtClean="0"/>
              <a:t>yang </a:t>
            </a:r>
            <a:r>
              <a:rPr lang="en-US" sz="2300" dirty="0" err="1" smtClean="0"/>
              <a:t>terpisah</a:t>
            </a:r>
            <a:endParaRPr lang="en-US" sz="2300" dirty="0" smtClean="0"/>
          </a:p>
          <a:p>
            <a:pPr marL="363538" indent="-363538" algn="just">
              <a:buFont typeface="Wingdings" panose="05000000000000000000" pitchFamily="2" charset="2"/>
              <a:buChar char="q"/>
            </a:pPr>
            <a:r>
              <a:rPr lang="en-US" sz="2300" dirty="0" err="1" smtClean="0"/>
              <a:t>Kaji</a:t>
            </a:r>
            <a:r>
              <a:rPr lang="en-US" sz="2300" dirty="0" smtClean="0"/>
              <a:t> &amp; </a:t>
            </a:r>
            <a:r>
              <a:rPr lang="en-US" sz="2300" dirty="0" err="1" smtClean="0"/>
              <a:t>perbaiki</a:t>
            </a:r>
            <a:r>
              <a:rPr lang="en-US" sz="2300" dirty="0" smtClean="0"/>
              <a:t> WBS </a:t>
            </a:r>
            <a:r>
              <a:rPr lang="en-US" sz="2300" dirty="0" err="1" smtClean="0"/>
              <a:t>oleh</a:t>
            </a:r>
            <a:r>
              <a:rPr lang="en-US" sz="2300" dirty="0" smtClean="0"/>
              <a:t> </a:t>
            </a:r>
            <a:r>
              <a:rPr lang="en-US" sz="2300" dirty="0" err="1" smtClean="0"/>
              <a:t>semua</a:t>
            </a:r>
            <a:r>
              <a:rPr lang="en-US" sz="2300" dirty="0" smtClean="0"/>
              <a:t> </a:t>
            </a:r>
            <a:r>
              <a:rPr lang="en-US" sz="2300" dirty="0" err="1" smtClean="0"/>
              <a:t>kelompok</a:t>
            </a:r>
            <a:r>
              <a:rPr lang="en-US" sz="2300" dirty="0" smtClean="0"/>
              <a:t> yang</a:t>
            </a:r>
            <a:r>
              <a:rPr lang="id-ID" sz="2300" dirty="0" smtClean="0"/>
              <a:t> </a:t>
            </a:r>
            <a:r>
              <a:rPr lang="en-US" sz="2300" dirty="0" err="1" smtClean="0"/>
              <a:t>berkaitan</a:t>
            </a:r>
            <a:endParaRPr lang="en-US" sz="2300" dirty="0"/>
          </a:p>
        </p:txBody>
      </p:sp>
    </p:spTree>
    <p:extLst>
      <p:ext uri="{BB962C8B-B14F-4D97-AF65-F5344CB8AC3E}">
        <p14:creationId xmlns:p14="http://schemas.microsoft.com/office/powerpoint/2010/main" val="3137702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WBS (</a:t>
            </a:r>
            <a:r>
              <a:rPr lang="en-US" dirty="0" err="1" smtClean="0"/>
              <a:t>bentuk</a:t>
            </a:r>
            <a:r>
              <a:rPr lang="en-US" dirty="0" smtClean="0"/>
              <a:t> </a:t>
            </a:r>
            <a:r>
              <a:rPr lang="en-US" dirty="0" err="1" smtClean="0"/>
              <a:t>hirarki</a:t>
            </a:r>
            <a:r>
              <a:rPr lang="en-US" dirty="0" smtClean="0"/>
              <a:t>)</a:t>
            </a:r>
            <a:endParaRPr lang="en-US" dirty="0"/>
          </a:p>
        </p:txBody>
      </p:sp>
      <p:sp>
        <p:nvSpPr>
          <p:cNvPr id="5" name="Rectangle 4"/>
          <p:cNvSpPr/>
          <p:nvPr/>
        </p:nvSpPr>
        <p:spPr>
          <a:xfrm>
            <a:off x="2777319" y="5622752"/>
            <a:ext cx="4572000" cy="300082"/>
          </a:xfrm>
          <a:prstGeom prst="rect">
            <a:avLst/>
          </a:prstGeom>
        </p:spPr>
        <p:txBody>
          <a:bodyPr>
            <a:spAutoFit/>
          </a:bodyPr>
          <a:lstStyle/>
          <a:p>
            <a:r>
              <a:rPr lang="en-US" sz="1350" dirty="0"/>
              <a:t>WBS </a:t>
            </a:r>
            <a:r>
              <a:rPr lang="en-US" sz="1350" dirty="0" err="1"/>
              <a:t>menurut</a:t>
            </a:r>
            <a:r>
              <a:rPr lang="en-US" sz="1350" dirty="0"/>
              <a:t> </a:t>
            </a:r>
            <a:r>
              <a:rPr lang="en-US" sz="1350" dirty="0" err="1"/>
              <a:t>produk</a:t>
            </a:r>
            <a:r>
              <a:rPr lang="id-ID" sz="1350" dirty="0"/>
              <a:t> </a:t>
            </a:r>
            <a:r>
              <a:rPr lang="en-US" sz="1350" dirty="0" err="1"/>
              <a:t>Sumber</a:t>
            </a:r>
            <a:r>
              <a:rPr lang="en-US" sz="1350" dirty="0"/>
              <a:t>: Schwalbe, 2006</a:t>
            </a:r>
          </a:p>
        </p:txBody>
      </p:sp>
      <p:pic>
        <p:nvPicPr>
          <p:cNvPr id="6" name="Picture 5"/>
          <p:cNvPicPr>
            <a:picLocks noChangeAspect="1"/>
          </p:cNvPicPr>
          <p:nvPr/>
        </p:nvPicPr>
        <p:blipFill>
          <a:blip r:embed="rId2"/>
          <a:stretch>
            <a:fillRect/>
          </a:stretch>
        </p:blipFill>
        <p:spPr>
          <a:xfrm>
            <a:off x="368825" y="1813650"/>
            <a:ext cx="8406349" cy="4761905"/>
          </a:xfrm>
          <a:prstGeom prst="rect">
            <a:avLst/>
          </a:prstGeom>
        </p:spPr>
      </p:pic>
    </p:spTree>
    <p:extLst>
      <p:ext uri="{BB962C8B-B14F-4D97-AF65-F5344CB8AC3E}">
        <p14:creationId xmlns:p14="http://schemas.microsoft.com/office/powerpoint/2010/main" val="19147761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WBS (</a:t>
            </a:r>
            <a:r>
              <a:rPr lang="en-US" dirty="0" err="1" smtClean="0"/>
              <a:t>bentuk</a:t>
            </a:r>
            <a:r>
              <a:rPr lang="en-US" dirty="0" smtClean="0"/>
              <a:t> </a:t>
            </a:r>
            <a:r>
              <a:rPr lang="en-US" dirty="0" err="1" smtClean="0"/>
              <a:t>hirarki</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628650" y="2104203"/>
            <a:ext cx="7886700" cy="3794182"/>
          </a:xfrm>
          <a:prstGeom prst="rect">
            <a:avLst/>
          </a:prstGeom>
        </p:spPr>
      </p:pic>
      <p:sp>
        <p:nvSpPr>
          <p:cNvPr id="6" name="Rectangle 5"/>
          <p:cNvSpPr/>
          <p:nvPr/>
        </p:nvSpPr>
        <p:spPr>
          <a:xfrm>
            <a:off x="3084393" y="5607542"/>
            <a:ext cx="5216857" cy="300082"/>
          </a:xfrm>
          <a:prstGeom prst="rect">
            <a:avLst/>
          </a:prstGeom>
        </p:spPr>
        <p:txBody>
          <a:bodyPr wrap="square">
            <a:spAutoFit/>
          </a:bodyPr>
          <a:lstStyle/>
          <a:p>
            <a:r>
              <a:rPr lang="en-US" sz="1350" dirty="0"/>
              <a:t>WBS </a:t>
            </a:r>
            <a:r>
              <a:rPr lang="en-US" sz="1350" dirty="0" err="1"/>
              <a:t>menurut</a:t>
            </a:r>
            <a:r>
              <a:rPr lang="en-US" sz="1350" dirty="0"/>
              <a:t> </a:t>
            </a:r>
            <a:r>
              <a:rPr lang="en-US" sz="1350" dirty="0" err="1"/>
              <a:t>tahapan</a:t>
            </a:r>
            <a:r>
              <a:rPr lang="id-ID" sz="1350" dirty="0"/>
              <a:t> </a:t>
            </a:r>
            <a:r>
              <a:rPr lang="en-US" sz="1350" dirty="0" err="1"/>
              <a:t>Sumber</a:t>
            </a:r>
            <a:r>
              <a:rPr lang="en-US" sz="1350" dirty="0"/>
              <a:t>: Schwalbe, 2006</a:t>
            </a:r>
          </a:p>
        </p:txBody>
      </p:sp>
    </p:spTree>
    <p:extLst>
      <p:ext uri="{BB962C8B-B14F-4D97-AF65-F5344CB8AC3E}">
        <p14:creationId xmlns:p14="http://schemas.microsoft.com/office/powerpoint/2010/main" val="3744454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7531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WBS (</a:t>
            </a:r>
            <a:r>
              <a:rPr lang="en-US" dirty="0" err="1"/>
              <a:t>bentuk</a:t>
            </a:r>
            <a:r>
              <a:rPr lang="en-US" dirty="0"/>
              <a:t> </a:t>
            </a:r>
            <a:r>
              <a:rPr lang="en-US" dirty="0" err="1"/>
              <a:t>hirarki</a:t>
            </a:r>
            <a:r>
              <a:rPr lang="en-US" dirty="0"/>
              <a:t>)</a:t>
            </a:r>
            <a:endParaRPr lang="id-ID" dirty="0"/>
          </a:p>
        </p:txBody>
      </p:sp>
      <p:sp>
        <p:nvSpPr>
          <p:cNvPr id="3" name="Content Placeholder 2"/>
          <p:cNvSpPr>
            <a:spLocks noGrp="1"/>
          </p:cNvSpPr>
          <p:nvPr>
            <p:ph idx="1"/>
          </p:nvPr>
        </p:nvSpPr>
        <p:spPr/>
        <p:txBody>
          <a:bodyPr/>
          <a:lstStyle/>
          <a:p>
            <a:endParaRPr lang="id-ID"/>
          </a:p>
        </p:txBody>
      </p:sp>
      <p:pic>
        <p:nvPicPr>
          <p:cNvPr id="7170" name="Picture 2" descr="Hasil gambar untuk contoh wbs sistem informasi"/>
          <p:cNvPicPr>
            <a:picLocks noChangeAspect="1" noChangeArrowheads="1"/>
          </p:cNvPicPr>
          <p:nvPr/>
        </p:nvPicPr>
        <p:blipFill rotWithShape="1">
          <a:blip r:embed="rId2">
            <a:extLst>
              <a:ext uri="{28A0092B-C50C-407E-A947-70E740481C1C}">
                <a14:useLocalDpi xmlns:a14="http://schemas.microsoft.com/office/drawing/2010/main" val="0"/>
              </a:ext>
            </a:extLst>
          </a:blip>
          <a:srcRect l="4937" t="2308" r="6468" b="7587"/>
          <a:stretch/>
        </p:blipFill>
        <p:spPr bwMode="auto">
          <a:xfrm>
            <a:off x="628650" y="1690689"/>
            <a:ext cx="6575611" cy="501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7162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WBS (</a:t>
            </a:r>
            <a:r>
              <a:rPr lang="en-US" dirty="0" err="1"/>
              <a:t>bentuk</a:t>
            </a:r>
            <a:r>
              <a:rPr lang="en-US" dirty="0"/>
              <a:t> </a:t>
            </a:r>
            <a:r>
              <a:rPr lang="en-US" dirty="0" err="1"/>
              <a:t>hirarki</a:t>
            </a:r>
            <a:r>
              <a:rPr lang="en-US" dirty="0"/>
              <a:t>)</a:t>
            </a:r>
            <a:endParaRPr lang="id-ID" dirty="0"/>
          </a:p>
        </p:txBody>
      </p:sp>
      <p:sp>
        <p:nvSpPr>
          <p:cNvPr id="3" name="Content Placeholder 2"/>
          <p:cNvSpPr>
            <a:spLocks noGrp="1"/>
          </p:cNvSpPr>
          <p:nvPr>
            <p:ph idx="1"/>
          </p:nvPr>
        </p:nvSpPr>
        <p:spPr/>
        <p:txBody>
          <a:bodyPr/>
          <a:lstStyle/>
          <a:p>
            <a:endParaRPr lang="id-ID"/>
          </a:p>
        </p:txBody>
      </p:sp>
      <p:pic>
        <p:nvPicPr>
          <p:cNvPr id="7174" name="Picture 6" descr="http://manajemenproyekindonesia.com/wp-content/uploads/2013/12/Contoh-WB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1574206"/>
            <a:ext cx="6081432" cy="5211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04555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WBS (</a:t>
            </a:r>
            <a:r>
              <a:rPr lang="en-US" dirty="0" err="1"/>
              <a:t>bentuk</a:t>
            </a:r>
            <a:r>
              <a:rPr lang="en-US" dirty="0"/>
              <a:t> </a:t>
            </a:r>
            <a:r>
              <a:rPr lang="en-US" dirty="0" err="1"/>
              <a:t>hirarki</a:t>
            </a:r>
            <a:r>
              <a:rPr lang="en-US" dirty="0"/>
              <a:t>)</a:t>
            </a:r>
            <a:endParaRPr lang="id-ID" dirty="0"/>
          </a:p>
        </p:txBody>
      </p:sp>
      <p:sp>
        <p:nvSpPr>
          <p:cNvPr id="3" name="Content Placeholder 2"/>
          <p:cNvSpPr>
            <a:spLocks noGrp="1"/>
          </p:cNvSpPr>
          <p:nvPr>
            <p:ph idx="1"/>
          </p:nvPr>
        </p:nvSpPr>
        <p:spPr/>
        <p:txBody>
          <a:bodyPr/>
          <a:lstStyle/>
          <a:p>
            <a:endParaRPr lang="id-ID"/>
          </a:p>
        </p:txBody>
      </p:sp>
      <p:pic>
        <p:nvPicPr>
          <p:cNvPr id="8194" name="Picture 2" descr="http://2.bp.blogspot.com/-nrUF5ByaCIo/UKozVkvXi7I/AAAAAAAAADA/-hJrs26zqzA/s1600/wbs_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825625"/>
            <a:ext cx="5704915" cy="4828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0017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WBS (</a:t>
            </a:r>
            <a:r>
              <a:rPr lang="en-US" dirty="0" err="1" smtClean="0"/>
              <a:t>bentuk</a:t>
            </a:r>
            <a:r>
              <a:rPr lang="en-US" dirty="0" smtClean="0"/>
              <a:t> </a:t>
            </a:r>
            <a:r>
              <a:rPr lang="en-US" dirty="0" err="1" smtClean="0"/>
              <a:t>struktur</a:t>
            </a:r>
            <a:r>
              <a:rPr lang="en-US" dirty="0" smtClean="0"/>
              <a:t> ) </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1.0  </a:t>
            </a:r>
            <a:r>
              <a:rPr lang="en-US" dirty="0" err="1" smtClean="0"/>
              <a:t>Konsep</a:t>
            </a:r>
            <a:endParaRPr lang="en-US" dirty="0" smtClean="0"/>
          </a:p>
          <a:p>
            <a:pPr marL="204788" indent="0">
              <a:buNone/>
            </a:pPr>
            <a:r>
              <a:rPr lang="en-US" dirty="0" smtClean="0"/>
              <a:t>1.1  </a:t>
            </a:r>
            <a:r>
              <a:rPr lang="en-US" dirty="0" err="1" smtClean="0"/>
              <a:t>Evaluasi</a:t>
            </a:r>
            <a:r>
              <a:rPr lang="en-US" dirty="0" smtClean="0"/>
              <a:t> </a:t>
            </a:r>
            <a:r>
              <a:rPr lang="en-US" dirty="0" err="1" smtClean="0"/>
              <a:t>sistem</a:t>
            </a:r>
            <a:r>
              <a:rPr lang="en-US" dirty="0" smtClean="0"/>
              <a:t> yang </a:t>
            </a:r>
            <a:r>
              <a:rPr lang="en-US" dirty="0" err="1" smtClean="0"/>
              <a:t>ada</a:t>
            </a:r>
            <a:endParaRPr lang="en-US" dirty="0" smtClean="0"/>
          </a:p>
          <a:p>
            <a:pPr marL="204788" indent="0">
              <a:buNone/>
            </a:pPr>
            <a:r>
              <a:rPr lang="en-US" dirty="0" smtClean="0"/>
              <a:t>1.2  </a:t>
            </a:r>
            <a:r>
              <a:rPr lang="en-US" dirty="0" err="1" smtClean="0"/>
              <a:t>Pendefinisian</a:t>
            </a:r>
            <a:r>
              <a:rPr lang="en-US" dirty="0" smtClean="0"/>
              <a:t> </a:t>
            </a:r>
            <a:r>
              <a:rPr lang="en-US" dirty="0" err="1" smtClean="0"/>
              <a:t>kebutuhan</a:t>
            </a:r>
            <a:endParaRPr lang="en-US" dirty="0" smtClean="0"/>
          </a:p>
          <a:p>
            <a:pPr marL="470297" indent="0">
              <a:buNone/>
            </a:pPr>
            <a:r>
              <a:rPr lang="en-US" dirty="0" smtClean="0"/>
              <a:t>1.2.1   </a:t>
            </a:r>
            <a:r>
              <a:rPr lang="en-US" dirty="0" err="1" smtClean="0"/>
              <a:t>Mendefinisikan</a:t>
            </a:r>
            <a:r>
              <a:rPr lang="en-US" dirty="0" smtClean="0"/>
              <a:t> </a:t>
            </a:r>
            <a:r>
              <a:rPr lang="en-US" dirty="0" err="1" smtClean="0"/>
              <a:t>kebutuhan</a:t>
            </a:r>
            <a:r>
              <a:rPr lang="en-US" dirty="0" smtClean="0"/>
              <a:t> </a:t>
            </a:r>
            <a:r>
              <a:rPr lang="en-US" dirty="0" err="1" smtClean="0"/>
              <a:t>pengguna</a:t>
            </a:r>
            <a:endParaRPr lang="en-US" dirty="0" smtClean="0"/>
          </a:p>
          <a:p>
            <a:pPr marL="470297" indent="0">
              <a:buNone/>
            </a:pPr>
            <a:r>
              <a:rPr lang="en-US" dirty="0" smtClean="0"/>
              <a:t>1.2.2   </a:t>
            </a:r>
            <a:r>
              <a:rPr lang="en-US" dirty="0" err="1" smtClean="0"/>
              <a:t>Mendefinisikan</a:t>
            </a:r>
            <a:r>
              <a:rPr lang="en-US" dirty="0" smtClean="0"/>
              <a:t> </a:t>
            </a:r>
            <a:r>
              <a:rPr lang="en-US" dirty="0" err="1" smtClean="0"/>
              <a:t>kebutuhan</a:t>
            </a:r>
            <a:r>
              <a:rPr lang="en-US" dirty="0" smtClean="0"/>
              <a:t> </a:t>
            </a:r>
            <a:r>
              <a:rPr lang="en-US" dirty="0" err="1" smtClean="0"/>
              <a:t>muatan</a:t>
            </a:r>
            <a:r>
              <a:rPr lang="en-US" dirty="0" smtClean="0"/>
              <a:t> (</a:t>
            </a:r>
            <a:r>
              <a:rPr lang="en-US" dirty="0" err="1" smtClean="0"/>
              <a:t>isi</a:t>
            </a:r>
            <a:r>
              <a:rPr lang="en-US" dirty="0" smtClean="0"/>
              <a:t>)</a:t>
            </a:r>
          </a:p>
          <a:p>
            <a:pPr marL="470297" indent="0">
              <a:buNone/>
            </a:pPr>
            <a:r>
              <a:rPr lang="en-US" dirty="0" smtClean="0"/>
              <a:t>1.2.3   </a:t>
            </a:r>
            <a:r>
              <a:rPr lang="en-US" dirty="0" err="1" smtClean="0"/>
              <a:t>Mendefinisikan</a:t>
            </a:r>
            <a:r>
              <a:rPr lang="en-US" dirty="0" smtClean="0"/>
              <a:t> </a:t>
            </a:r>
            <a:r>
              <a:rPr lang="en-US" dirty="0" err="1" smtClean="0"/>
              <a:t>kebutuhan</a:t>
            </a:r>
            <a:r>
              <a:rPr lang="en-US" dirty="0" smtClean="0"/>
              <a:t> </a:t>
            </a:r>
            <a:r>
              <a:rPr lang="en-US" dirty="0" err="1" smtClean="0"/>
              <a:t>sistem</a:t>
            </a:r>
            <a:endParaRPr lang="en-US" dirty="0" smtClean="0"/>
          </a:p>
          <a:p>
            <a:pPr marL="470297" indent="0">
              <a:buNone/>
            </a:pPr>
            <a:r>
              <a:rPr lang="en-US" dirty="0" smtClean="0"/>
              <a:t>1.2.4   </a:t>
            </a:r>
            <a:r>
              <a:rPr lang="en-US" dirty="0" err="1" smtClean="0"/>
              <a:t>Mendefinisikan</a:t>
            </a:r>
            <a:r>
              <a:rPr lang="en-US" dirty="0" smtClean="0"/>
              <a:t> </a:t>
            </a:r>
            <a:r>
              <a:rPr lang="en-US" dirty="0" err="1" smtClean="0"/>
              <a:t>kebutuhan</a:t>
            </a:r>
            <a:r>
              <a:rPr lang="en-US" dirty="0" smtClean="0"/>
              <a:t> </a:t>
            </a:r>
            <a:r>
              <a:rPr lang="en-US" dirty="0" err="1" smtClean="0"/>
              <a:t>kepemilikan</a:t>
            </a:r>
            <a:r>
              <a:rPr lang="en-US" dirty="0" smtClean="0"/>
              <a:t> server</a:t>
            </a:r>
          </a:p>
          <a:p>
            <a:pPr marL="204788" indent="0">
              <a:buNone/>
            </a:pPr>
            <a:r>
              <a:rPr lang="en-US" dirty="0" smtClean="0"/>
              <a:t>1.3  </a:t>
            </a:r>
            <a:r>
              <a:rPr lang="en-US" dirty="0" err="1" smtClean="0"/>
              <a:t>Mendefinisikan</a:t>
            </a:r>
            <a:r>
              <a:rPr lang="en-US" dirty="0" smtClean="0"/>
              <a:t> </a:t>
            </a:r>
            <a:r>
              <a:rPr lang="en-US" dirty="0" err="1" smtClean="0"/>
              <a:t>fungsi</a:t>
            </a:r>
            <a:r>
              <a:rPr lang="en-US" dirty="0" smtClean="0"/>
              <a:t> </a:t>
            </a:r>
            <a:r>
              <a:rPr lang="en-US" dirty="0" err="1" smtClean="0"/>
              <a:t>spesifik</a:t>
            </a:r>
            <a:endParaRPr lang="en-US" dirty="0" smtClean="0"/>
          </a:p>
          <a:p>
            <a:pPr marL="204788" indent="0">
              <a:buNone/>
            </a:pPr>
            <a:r>
              <a:rPr lang="en-US" dirty="0" smtClean="0"/>
              <a:t>1.4  </a:t>
            </a:r>
            <a:r>
              <a:rPr lang="en-US" dirty="0" err="1" smtClean="0"/>
              <a:t>Mendefinisikan</a:t>
            </a:r>
            <a:r>
              <a:rPr lang="en-US" dirty="0" smtClean="0"/>
              <a:t> </a:t>
            </a:r>
            <a:r>
              <a:rPr lang="en-US" dirty="0" err="1" smtClean="0"/>
              <a:t>resiko</a:t>
            </a:r>
            <a:r>
              <a:rPr lang="en-US" dirty="0" smtClean="0"/>
              <a:t> </a:t>
            </a:r>
            <a:r>
              <a:rPr lang="en-US" dirty="0" err="1" smtClean="0"/>
              <a:t>dan</a:t>
            </a:r>
            <a:r>
              <a:rPr lang="en-US" dirty="0" smtClean="0"/>
              <a:t> </a:t>
            </a:r>
            <a:r>
              <a:rPr lang="en-US" dirty="0" err="1" smtClean="0"/>
              <a:t>pendekatan</a:t>
            </a:r>
            <a:r>
              <a:rPr lang="en-US" dirty="0" smtClean="0"/>
              <a:t> </a:t>
            </a:r>
            <a:r>
              <a:rPr lang="en-US" dirty="0" err="1" smtClean="0"/>
              <a:t>manajemen</a:t>
            </a:r>
            <a:r>
              <a:rPr lang="en-US" dirty="0" smtClean="0"/>
              <a:t> </a:t>
            </a:r>
            <a:r>
              <a:rPr lang="en-US" dirty="0" err="1" smtClean="0"/>
              <a:t>resiko</a:t>
            </a:r>
            <a:endParaRPr lang="en-US" dirty="0" smtClean="0"/>
          </a:p>
          <a:p>
            <a:pPr marL="204788" indent="0">
              <a:buNone/>
            </a:pPr>
            <a:r>
              <a:rPr lang="en-US" dirty="0" smtClean="0"/>
              <a:t>1.5  </a:t>
            </a:r>
            <a:r>
              <a:rPr lang="en-US" dirty="0" err="1" smtClean="0"/>
              <a:t>Menyusun</a:t>
            </a:r>
            <a:r>
              <a:rPr lang="en-US" dirty="0" smtClean="0"/>
              <a:t> </a:t>
            </a:r>
            <a:r>
              <a:rPr lang="en-US" dirty="0" err="1" smtClean="0"/>
              <a:t>rencana</a:t>
            </a:r>
            <a:r>
              <a:rPr lang="en-US" dirty="0" smtClean="0"/>
              <a:t> </a:t>
            </a:r>
            <a:r>
              <a:rPr lang="en-US" dirty="0" err="1" smtClean="0"/>
              <a:t>proyek</a:t>
            </a:r>
            <a:endParaRPr lang="en-US" dirty="0" smtClean="0"/>
          </a:p>
          <a:p>
            <a:pPr marL="204788" indent="0">
              <a:buNone/>
            </a:pPr>
            <a:r>
              <a:rPr lang="en-US" dirty="0" smtClean="0"/>
              <a:t>1.6 </a:t>
            </a:r>
            <a:r>
              <a:rPr lang="en-US" dirty="0" err="1" smtClean="0"/>
              <a:t>Penjelasan</a:t>
            </a:r>
            <a:r>
              <a:rPr lang="en-US" dirty="0" smtClean="0"/>
              <a:t> </a:t>
            </a:r>
            <a:r>
              <a:rPr lang="en-US" dirty="0" err="1" smtClean="0"/>
              <a:t>kepada</a:t>
            </a:r>
            <a:r>
              <a:rPr lang="en-US" dirty="0" smtClean="0"/>
              <a:t> </a:t>
            </a:r>
            <a:r>
              <a:rPr lang="en-US" dirty="0" err="1" smtClean="0"/>
              <a:t>tim</a:t>
            </a:r>
            <a:r>
              <a:rPr lang="en-US" dirty="0" smtClean="0"/>
              <a:t> </a:t>
            </a:r>
            <a:r>
              <a:rPr lang="en-US" dirty="0" err="1" smtClean="0"/>
              <a:t>pengembangan</a:t>
            </a:r>
            <a:r>
              <a:rPr lang="en-US" dirty="0" smtClean="0"/>
              <a:t> web </a:t>
            </a:r>
          </a:p>
          <a:p>
            <a:pPr marL="0" indent="0">
              <a:buNone/>
            </a:pPr>
            <a:r>
              <a:rPr lang="en-US" dirty="0" smtClean="0"/>
              <a:t>2.0   </a:t>
            </a:r>
            <a:r>
              <a:rPr lang="en-US" dirty="0" err="1" smtClean="0"/>
              <a:t>Desain</a:t>
            </a:r>
            <a:r>
              <a:rPr lang="en-US" dirty="0" smtClean="0"/>
              <a:t> situs web</a:t>
            </a:r>
          </a:p>
          <a:p>
            <a:pPr marL="0" indent="0">
              <a:buNone/>
            </a:pPr>
            <a:r>
              <a:rPr lang="en-US" dirty="0" smtClean="0"/>
              <a:t>3.0    </a:t>
            </a:r>
            <a:r>
              <a:rPr lang="en-US" dirty="0" err="1" smtClean="0"/>
              <a:t>Membangun</a:t>
            </a:r>
            <a:r>
              <a:rPr lang="en-US" dirty="0" smtClean="0"/>
              <a:t> (</a:t>
            </a:r>
            <a:r>
              <a:rPr lang="en-US" dirty="0" err="1" smtClean="0"/>
              <a:t>konstruksi</a:t>
            </a:r>
            <a:r>
              <a:rPr lang="en-US" dirty="0" smtClean="0"/>
              <a:t>) situs web</a:t>
            </a:r>
          </a:p>
          <a:p>
            <a:pPr marL="0" indent="0">
              <a:buNone/>
            </a:pPr>
            <a:r>
              <a:rPr lang="en-US" dirty="0" smtClean="0"/>
              <a:t>4.0   </a:t>
            </a:r>
            <a:r>
              <a:rPr lang="en-US" dirty="0" err="1" smtClean="0"/>
              <a:t>Penggunaan</a:t>
            </a:r>
            <a:endParaRPr lang="en-US" dirty="0" smtClean="0"/>
          </a:p>
          <a:p>
            <a:pPr marL="0" indent="0">
              <a:buNone/>
            </a:pPr>
            <a:r>
              <a:rPr lang="en-US" dirty="0" smtClean="0"/>
              <a:t>5.0   </a:t>
            </a:r>
            <a:r>
              <a:rPr lang="en-US" dirty="0" err="1" smtClean="0"/>
              <a:t>Dukungan</a:t>
            </a:r>
            <a:endParaRPr lang="en-US" dirty="0"/>
          </a:p>
        </p:txBody>
      </p:sp>
    </p:spTree>
    <p:extLst>
      <p:ext uri="{BB962C8B-B14F-4D97-AF65-F5344CB8AC3E}">
        <p14:creationId xmlns:p14="http://schemas.microsoft.com/office/powerpoint/2010/main" val="104781425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t>Contoh</a:t>
            </a:r>
            <a:r>
              <a:rPr lang="en-US" dirty="0"/>
              <a:t> WBS (</a:t>
            </a:r>
            <a:r>
              <a:rPr lang="en-US" dirty="0" err="1"/>
              <a:t>bentuk</a:t>
            </a:r>
            <a:r>
              <a:rPr lang="en-US" dirty="0"/>
              <a:t> </a:t>
            </a:r>
            <a:r>
              <a:rPr lang="en-US" dirty="0" err="1"/>
              <a:t>struktur</a:t>
            </a:r>
            <a:r>
              <a:rPr lang="en-US" dirty="0"/>
              <a:t> ) </a:t>
            </a:r>
            <a:r>
              <a:rPr lang="id-ID" dirty="0" smtClean="0"/>
              <a:t/>
            </a:r>
            <a:br>
              <a:rPr lang="id-ID" dirty="0" smtClean="0"/>
            </a:br>
            <a:r>
              <a:rPr lang="id-ID" sz="4000" dirty="0" smtClean="0"/>
              <a:t>Aplikasi </a:t>
            </a:r>
            <a:r>
              <a:rPr lang="id-ID" sz="4000" dirty="0"/>
              <a:t>Mobile </a:t>
            </a:r>
            <a:r>
              <a:rPr lang="id-ID" sz="4000" dirty="0" smtClean="0"/>
              <a:t>Yayasan</a:t>
            </a:r>
            <a:endParaRPr lang="id-ID" sz="4000" dirty="0"/>
          </a:p>
        </p:txBody>
      </p:sp>
      <p:pic>
        <p:nvPicPr>
          <p:cNvPr id="5" name="Picture 4"/>
          <p:cNvPicPr>
            <a:picLocks noChangeAspect="1"/>
          </p:cNvPicPr>
          <p:nvPr/>
        </p:nvPicPr>
        <p:blipFill rotWithShape="1">
          <a:blip r:embed="rId2"/>
          <a:srcRect r="55755"/>
          <a:stretch/>
        </p:blipFill>
        <p:spPr>
          <a:xfrm>
            <a:off x="0" y="1842246"/>
            <a:ext cx="4616963" cy="5015754"/>
          </a:xfrm>
          <a:prstGeom prst="rect">
            <a:avLst/>
          </a:prstGeom>
        </p:spPr>
      </p:pic>
      <p:pic>
        <p:nvPicPr>
          <p:cNvPr id="6" name="Picture 5"/>
          <p:cNvPicPr>
            <a:picLocks noChangeAspect="1"/>
          </p:cNvPicPr>
          <p:nvPr/>
        </p:nvPicPr>
        <p:blipFill rotWithShape="1">
          <a:blip r:embed="rId2"/>
          <a:srcRect l="53322"/>
          <a:stretch/>
        </p:blipFill>
        <p:spPr>
          <a:xfrm>
            <a:off x="4507155" y="1962710"/>
            <a:ext cx="4636845" cy="4774826"/>
          </a:xfrm>
          <a:prstGeom prst="rect">
            <a:avLst/>
          </a:prstGeom>
        </p:spPr>
      </p:pic>
    </p:spTree>
    <p:extLst>
      <p:ext uri="{BB962C8B-B14F-4D97-AF65-F5344CB8AC3E}">
        <p14:creationId xmlns:p14="http://schemas.microsoft.com/office/powerpoint/2010/main" val="32856193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28001" y="1825625"/>
            <a:ext cx="9200002" cy="4511255"/>
          </a:xfrm>
          <a:prstGeom prst="rect">
            <a:avLst/>
          </a:prstGeom>
        </p:spPr>
      </p:pic>
    </p:spTree>
    <p:extLst>
      <p:ext uri="{BB962C8B-B14F-4D97-AF65-F5344CB8AC3E}">
        <p14:creationId xmlns:p14="http://schemas.microsoft.com/office/powerpoint/2010/main" val="36250768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TUGAS</a:t>
            </a:r>
            <a:endParaRPr lang="en-US" dirty="0"/>
          </a:p>
        </p:txBody>
      </p:sp>
      <p:sp>
        <p:nvSpPr>
          <p:cNvPr id="3" name="Content Placeholder 2"/>
          <p:cNvSpPr>
            <a:spLocks noGrp="1"/>
          </p:cNvSpPr>
          <p:nvPr>
            <p:ph idx="1"/>
          </p:nvPr>
        </p:nvSpPr>
        <p:spPr/>
        <p:txBody>
          <a:bodyPr/>
          <a:lstStyle/>
          <a:p>
            <a:pPr algn="just"/>
            <a:r>
              <a:rPr lang="en-US" dirty="0" err="1" smtClean="0"/>
              <a:t>Buatlah</a:t>
            </a:r>
            <a:r>
              <a:rPr lang="en-US" dirty="0" smtClean="0"/>
              <a:t> WBS (</a:t>
            </a:r>
            <a:r>
              <a:rPr lang="en-US" dirty="0" err="1" smtClean="0"/>
              <a:t>dalam</a:t>
            </a:r>
            <a:r>
              <a:rPr lang="en-US" dirty="0" smtClean="0"/>
              <a:t> </a:t>
            </a:r>
            <a:r>
              <a:rPr lang="en-US" dirty="0" err="1" smtClean="0"/>
              <a:t>bentuk</a:t>
            </a:r>
            <a:r>
              <a:rPr lang="en-US" dirty="0" smtClean="0"/>
              <a:t> </a:t>
            </a:r>
            <a:r>
              <a:rPr lang="en-US" dirty="0" err="1" smtClean="0"/>
              <a:t>hirarki</a:t>
            </a:r>
            <a:r>
              <a:rPr lang="en-US" dirty="0" smtClean="0"/>
              <a:t> </a:t>
            </a:r>
            <a:r>
              <a:rPr lang="en-US" dirty="0" err="1" smtClean="0"/>
              <a:t>atau</a:t>
            </a:r>
            <a:r>
              <a:rPr lang="en-US" dirty="0" smtClean="0"/>
              <a:t> </a:t>
            </a:r>
            <a:r>
              <a:rPr lang="en-US" dirty="0" err="1" smtClean="0"/>
              <a:t>bentuk</a:t>
            </a:r>
            <a:r>
              <a:rPr lang="en-US" dirty="0" smtClean="0"/>
              <a:t> </a:t>
            </a:r>
            <a:r>
              <a:rPr lang="en-US" dirty="0" err="1" smtClean="0"/>
              <a:t>struktur</a:t>
            </a:r>
            <a:r>
              <a:rPr lang="en-US" dirty="0" smtClean="0"/>
              <a:t>) </a:t>
            </a:r>
            <a:r>
              <a:rPr lang="en-US" dirty="0" err="1" smtClean="0"/>
              <a:t>berdasarkan</a:t>
            </a:r>
            <a:r>
              <a:rPr lang="en-US" dirty="0" smtClean="0"/>
              <a:t> </a:t>
            </a:r>
            <a:r>
              <a:rPr lang="en-US" dirty="0" err="1" smtClean="0"/>
              <a:t>tahapan</a:t>
            </a:r>
            <a:r>
              <a:rPr lang="en-US" dirty="0" smtClean="0"/>
              <a:t> </a:t>
            </a:r>
            <a:r>
              <a:rPr lang="en-US" dirty="0" err="1" smtClean="0"/>
              <a:t>pembangunan</a:t>
            </a:r>
            <a:r>
              <a:rPr lang="en-US" dirty="0" smtClean="0"/>
              <a:t> </a:t>
            </a:r>
            <a:r>
              <a:rPr lang="en-US" dirty="0" err="1" smtClean="0"/>
              <a:t>perangkat</a:t>
            </a:r>
            <a:r>
              <a:rPr lang="en-US" dirty="0" smtClean="0"/>
              <a:t> </a:t>
            </a:r>
            <a:r>
              <a:rPr lang="en-US" dirty="0" err="1" smtClean="0"/>
              <a:t>lunak</a:t>
            </a:r>
            <a:r>
              <a:rPr lang="en-US" dirty="0" smtClean="0"/>
              <a:t> </a:t>
            </a:r>
            <a:r>
              <a:rPr lang="id-ID" dirty="0" smtClean="0"/>
              <a:t>atau sesuai system Request masing-masing</a:t>
            </a:r>
            <a:r>
              <a:rPr lang="en-US" dirty="0" smtClean="0"/>
              <a:t>.</a:t>
            </a:r>
            <a:endParaRPr lang="en-US" dirty="0"/>
          </a:p>
        </p:txBody>
      </p:sp>
    </p:spTree>
    <p:extLst>
      <p:ext uri="{BB962C8B-B14F-4D97-AF65-F5344CB8AC3E}">
        <p14:creationId xmlns:p14="http://schemas.microsoft.com/office/powerpoint/2010/main" val="13655163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id-ID" sz="5400" b="1" dirty="0">
                <a:solidFill>
                  <a:srgbClr val="FF0000"/>
                </a:solidFill>
              </a:rPr>
              <a:t>08. Manajemen Waktu </a:t>
            </a:r>
            <a:r>
              <a:rPr lang="id-ID" sz="5400" b="1" dirty="0" smtClean="0">
                <a:solidFill>
                  <a:srgbClr val="FF0000"/>
                </a:solidFill>
              </a:rPr>
              <a:t>Proyek</a:t>
            </a:r>
            <a:endParaRPr lang="id-ID"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01683707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icrosoft Sans Serif"/>
              </a:rPr>
              <a:t>Pendahuluan</a:t>
            </a:r>
            <a:endParaRPr lang="id-ID"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en-US" dirty="0" err="1" smtClean="0">
                <a:latin typeface="Microsoft Sans Serif"/>
              </a:rPr>
              <a:t>Manajeme</a:t>
            </a:r>
            <a:r>
              <a:rPr lang="en-US" spc="790" dirty="0" err="1" smtClean="0">
                <a:latin typeface="Microsoft Sans Serif"/>
              </a:rPr>
              <a:t>n</a:t>
            </a:r>
            <a:r>
              <a:rPr lang="en-US" dirty="0" err="1" smtClean="0">
                <a:latin typeface="Microsoft Sans Serif"/>
              </a:rPr>
              <a:t>wakt</a:t>
            </a:r>
            <a:r>
              <a:rPr lang="en-US" spc="770" dirty="0" err="1" smtClean="0">
                <a:latin typeface="Microsoft Sans Serif"/>
              </a:rPr>
              <a:t>u</a:t>
            </a:r>
            <a:r>
              <a:rPr lang="en-US" dirty="0" err="1" smtClean="0">
                <a:latin typeface="Microsoft Sans Serif"/>
              </a:rPr>
              <a:t>proye</a:t>
            </a:r>
            <a:r>
              <a:rPr lang="en-US" spc="804" dirty="0" err="1" smtClean="0">
                <a:latin typeface="Microsoft Sans Serif"/>
              </a:rPr>
              <a:t>k</a:t>
            </a:r>
            <a:r>
              <a:rPr lang="en-US" dirty="0" err="1" smtClean="0">
                <a:latin typeface="Microsoft Sans Serif"/>
              </a:rPr>
              <a:t>dibutuhka</a:t>
            </a:r>
            <a:r>
              <a:rPr lang="en-US" spc="791" dirty="0" err="1" smtClean="0">
                <a:latin typeface="Microsoft Sans Serif"/>
              </a:rPr>
              <a:t>n</a:t>
            </a:r>
            <a:r>
              <a:rPr lang="en-US" dirty="0" err="1" smtClean="0">
                <a:latin typeface="Microsoft Sans Serif"/>
              </a:rPr>
              <a:t>untu</a:t>
            </a:r>
            <a:r>
              <a:rPr lang="en-US" spc="778" dirty="0" err="1" smtClean="0">
                <a:latin typeface="Microsoft Sans Serif"/>
              </a:rPr>
              <a:t>k</a:t>
            </a:r>
            <a:r>
              <a:rPr lang="en-US" dirty="0" err="1" smtClean="0">
                <a:latin typeface="Microsoft Sans Serif"/>
              </a:rPr>
              <a:t>mengatu</a:t>
            </a:r>
            <a:r>
              <a:rPr lang="en-US" spc="787" dirty="0" err="1" smtClean="0">
                <a:latin typeface="Microsoft Sans Serif"/>
              </a:rPr>
              <a:t>r</a:t>
            </a:r>
            <a:r>
              <a:rPr lang="en-US" dirty="0" err="1" smtClean="0">
                <a:latin typeface="Microsoft Sans Serif"/>
              </a:rPr>
              <a:t>agar</a:t>
            </a:r>
            <a:r>
              <a:rPr lang="id-ID" dirty="0" smtClean="0">
                <a:latin typeface="Microsoft Sans Serif"/>
              </a:rPr>
              <a:t> </a:t>
            </a:r>
            <a:r>
              <a:rPr lang="en-US" dirty="0" err="1" smtClean="0">
                <a:latin typeface="Microsoft Sans Serif"/>
              </a:rPr>
              <a:t>Penyelasaia</a:t>
            </a:r>
            <a:r>
              <a:rPr lang="en-US" spc="504" dirty="0" err="1" smtClean="0">
                <a:latin typeface="Microsoft Sans Serif"/>
              </a:rPr>
              <a:t>n</a:t>
            </a:r>
            <a:r>
              <a:rPr lang="en-US" dirty="0" err="1" smtClean="0">
                <a:latin typeface="Microsoft Sans Serif"/>
              </a:rPr>
              <a:t>proye</a:t>
            </a:r>
            <a:r>
              <a:rPr lang="en-US" spc="539" dirty="0" err="1" smtClean="0">
                <a:latin typeface="Microsoft Sans Serif"/>
              </a:rPr>
              <a:t>k</a:t>
            </a:r>
            <a:r>
              <a:rPr lang="en-US" dirty="0" err="1" smtClean="0">
                <a:latin typeface="Microsoft Sans Serif"/>
              </a:rPr>
              <a:t>sesua</a:t>
            </a:r>
            <a:r>
              <a:rPr lang="en-US" spc="554" dirty="0" err="1" smtClean="0">
                <a:latin typeface="Microsoft Sans Serif"/>
              </a:rPr>
              <a:t>i</a:t>
            </a:r>
            <a:r>
              <a:rPr lang="en-US" dirty="0" err="1" smtClean="0">
                <a:latin typeface="Microsoft Sans Serif"/>
              </a:rPr>
              <a:t>wakt</a:t>
            </a:r>
            <a:r>
              <a:rPr lang="en-US" spc="552" dirty="0" err="1" smtClean="0">
                <a:latin typeface="Microsoft Sans Serif"/>
              </a:rPr>
              <a:t>u</a:t>
            </a:r>
            <a:r>
              <a:rPr lang="en-US" dirty="0" err="1" smtClean="0">
                <a:latin typeface="Microsoft Sans Serif"/>
              </a:rPr>
              <a:t>yan</a:t>
            </a:r>
            <a:r>
              <a:rPr lang="en-US" spc="550" dirty="0" err="1" smtClean="0">
                <a:latin typeface="Microsoft Sans Serif"/>
              </a:rPr>
              <a:t>g</a:t>
            </a:r>
            <a:r>
              <a:rPr lang="en-US" dirty="0" err="1" smtClean="0">
                <a:latin typeface="Microsoft Sans Serif"/>
              </a:rPr>
              <a:t>ditetapkan</a:t>
            </a:r>
            <a:endParaRPr lang="id-ID" dirty="0" smtClean="0">
              <a:latin typeface="Microsoft Sans Serif"/>
            </a:endParaRPr>
          </a:p>
          <a:p>
            <a:pPr>
              <a:lnSpc>
                <a:spcPct val="150000"/>
              </a:lnSpc>
            </a:pPr>
            <a:r>
              <a:rPr lang="en-US" dirty="0" err="1" smtClean="0">
                <a:latin typeface="Microsoft Sans Serif"/>
              </a:rPr>
              <a:t>Kegiata</a:t>
            </a:r>
            <a:r>
              <a:rPr lang="en-US" spc="549" dirty="0" err="1" smtClean="0">
                <a:latin typeface="Microsoft Sans Serif"/>
              </a:rPr>
              <a:t>n</a:t>
            </a:r>
            <a:r>
              <a:rPr lang="en-US" dirty="0" err="1" smtClean="0">
                <a:latin typeface="Microsoft Sans Serif"/>
              </a:rPr>
              <a:t>dala</a:t>
            </a:r>
            <a:r>
              <a:rPr lang="en-US" spc="519" dirty="0" err="1" smtClean="0">
                <a:latin typeface="Microsoft Sans Serif"/>
              </a:rPr>
              <a:t>m</a:t>
            </a:r>
            <a:r>
              <a:rPr lang="en-US" dirty="0" err="1" smtClean="0">
                <a:latin typeface="Microsoft Sans Serif"/>
              </a:rPr>
              <a:t>manajeme</a:t>
            </a:r>
            <a:r>
              <a:rPr lang="en-US" spc="572" dirty="0" err="1" smtClean="0">
                <a:latin typeface="Microsoft Sans Serif"/>
              </a:rPr>
              <a:t>n</a:t>
            </a:r>
            <a:r>
              <a:rPr lang="en-US" dirty="0" err="1" smtClean="0">
                <a:latin typeface="Microsoft Sans Serif"/>
              </a:rPr>
              <a:t>wakt</a:t>
            </a:r>
            <a:r>
              <a:rPr lang="en-US" spc="552" dirty="0" err="1" smtClean="0">
                <a:latin typeface="Microsoft Sans Serif"/>
              </a:rPr>
              <a:t>u</a:t>
            </a:r>
            <a:r>
              <a:rPr lang="en-US" dirty="0" err="1" smtClean="0">
                <a:latin typeface="Microsoft Sans Serif"/>
              </a:rPr>
              <a:t>proye</a:t>
            </a:r>
            <a:r>
              <a:rPr lang="en-US" spc="539" dirty="0" err="1" smtClean="0">
                <a:latin typeface="Microsoft Sans Serif"/>
              </a:rPr>
              <a:t>k</a:t>
            </a:r>
            <a:r>
              <a:rPr lang="en-US" dirty="0" err="1" smtClean="0">
                <a:latin typeface="Microsoft Sans Serif"/>
              </a:rPr>
              <a:t>meliputi</a:t>
            </a:r>
            <a:r>
              <a:rPr lang="en-US" dirty="0">
                <a:latin typeface="Microsoft Sans Serif"/>
              </a:rPr>
              <a:t>:</a:t>
            </a:r>
          </a:p>
          <a:p>
            <a:pPr marL="800429" lvl="1" indent="-342900">
              <a:lnSpc>
                <a:spcPct val="150000"/>
              </a:lnSpc>
              <a:buFont typeface="Wingdings" panose="05000000000000000000" pitchFamily="2" charset="2"/>
              <a:buChar char="§"/>
            </a:pPr>
            <a:r>
              <a:rPr lang="en-US" sz="2000" dirty="0" err="1" smtClean="0">
                <a:latin typeface="Microsoft Sans Serif"/>
              </a:rPr>
              <a:t>Penyusuna</a:t>
            </a:r>
            <a:r>
              <a:rPr lang="en-US" sz="2000" spc="363" dirty="0" err="1" smtClean="0">
                <a:latin typeface="Microsoft Sans Serif"/>
              </a:rPr>
              <a:t>n</a:t>
            </a:r>
            <a:r>
              <a:rPr lang="en-US" sz="2000" spc="-30" dirty="0" err="1" smtClean="0">
                <a:latin typeface="Microsoft Sans Serif"/>
              </a:rPr>
              <a:t>j</a:t>
            </a:r>
            <a:r>
              <a:rPr lang="en-US" sz="2000" dirty="0" err="1" smtClean="0">
                <a:latin typeface="Microsoft Sans Serif"/>
              </a:rPr>
              <a:t>adwa</a:t>
            </a:r>
            <a:r>
              <a:rPr lang="en-US" sz="2000" spc="430" dirty="0" err="1" smtClean="0">
                <a:latin typeface="Microsoft Sans Serif"/>
              </a:rPr>
              <a:t>l</a:t>
            </a:r>
            <a:r>
              <a:rPr lang="en-US" sz="2000" dirty="0" err="1" smtClean="0">
                <a:latin typeface="Microsoft Sans Serif"/>
              </a:rPr>
              <a:t>proyek</a:t>
            </a:r>
            <a:endParaRPr lang="id-ID" sz="2000" dirty="0">
              <a:latin typeface="Microsoft Sans Serif"/>
            </a:endParaRPr>
          </a:p>
          <a:p>
            <a:pPr marL="792162" lvl="1" indent="-342900">
              <a:lnSpc>
                <a:spcPct val="150000"/>
              </a:lnSpc>
              <a:buFont typeface="Wingdings" panose="05000000000000000000" pitchFamily="2" charset="2"/>
              <a:buChar char="§"/>
            </a:pPr>
            <a:r>
              <a:rPr lang="en-US" sz="2000" dirty="0" err="1" smtClean="0">
                <a:latin typeface="Microsoft Sans Serif"/>
              </a:rPr>
              <a:t>Mon</a:t>
            </a:r>
            <a:r>
              <a:rPr lang="en-US" sz="2000" spc="-30" dirty="0" err="1" smtClean="0">
                <a:latin typeface="Microsoft Sans Serif"/>
              </a:rPr>
              <a:t>i</a:t>
            </a:r>
            <a:r>
              <a:rPr lang="en-US" sz="2000" dirty="0" err="1" smtClean="0">
                <a:latin typeface="Microsoft Sans Serif"/>
              </a:rPr>
              <a:t>tor</a:t>
            </a:r>
            <a:r>
              <a:rPr lang="en-US" sz="2000" spc="-30" dirty="0" err="1" smtClean="0">
                <a:latin typeface="Microsoft Sans Serif"/>
              </a:rPr>
              <a:t>i</a:t>
            </a:r>
            <a:r>
              <a:rPr lang="en-US" sz="2000" dirty="0" err="1" smtClean="0">
                <a:latin typeface="Microsoft Sans Serif"/>
              </a:rPr>
              <a:t>n</a:t>
            </a:r>
            <a:r>
              <a:rPr lang="en-US" sz="2000" spc="453" dirty="0" err="1" smtClean="0">
                <a:latin typeface="Microsoft Sans Serif"/>
              </a:rPr>
              <a:t>g</a:t>
            </a:r>
            <a:r>
              <a:rPr lang="en-US" sz="2000" spc="-30" dirty="0" err="1" smtClean="0">
                <a:latin typeface="Microsoft Sans Serif"/>
              </a:rPr>
              <a:t>j</a:t>
            </a:r>
            <a:r>
              <a:rPr lang="en-US" sz="2000" dirty="0" err="1" smtClean="0">
                <a:latin typeface="Microsoft Sans Serif"/>
              </a:rPr>
              <a:t>ad</a:t>
            </a:r>
            <a:r>
              <a:rPr lang="en-US" sz="2000" spc="-11" dirty="0" err="1" smtClean="0">
                <a:latin typeface="Microsoft Sans Serif"/>
              </a:rPr>
              <a:t>w</a:t>
            </a:r>
            <a:r>
              <a:rPr lang="en-US" sz="2000" dirty="0" err="1" smtClean="0">
                <a:latin typeface="Microsoft Sans Serif"/>
              </a:rPr>
              <a:t>a</a:t>
            </a:r>
            <a:r>
              <a:rPr lang="en-US" sz="2000" spc="429" dirty="0" err="1" smtClean="0">
                <a:latin typeface="Microsoft Sans Serif"/>
              </a:rPr>
              <a:t>l</a:t>
            </a:r>
            <a:r>
              <a:rPr lang="en-US" sz="2000" dirty="0" err="1" smtClean="0">
                <a:latin typeface="Microsoft Sans Serif"/>
              </a:rPr>
              <a:t>proyek</a:t>
            </a:r>
            <a:endParaRPr lang="en-US" sz="2000" dirty="0">
              <a:latin typeface="Microsoft Sans Serif"/>
            </a:endParaRPr>
          </a:p>
          <a:p>
            <a:pPr marL="792162" lvl="1" indent="-342900">
              <a:lnSpc>
                <a:spcPct val="150000"/>
              </a:lnSpc>
              <a:buFont typeface="Wingdings" panose="05000000000000000000" pitchFamily="2" charset="2"/>
              <a:buChar char="§"/>
            </a:pPr>
            <a:r>
              <a:rPr lang="en-US" sz="2000" dirty="0" err="1" smtClean="0">
                <a:latin typeface="Microsoft Sans Serif"/>
              </a:rPr>
              <a:t>Pengontro</a:t>
            </a:r>
            <a:r>
              <a:rPr lang="en-US" sz="2000" spc="-30" dirty="0" err="1" smtClean="0">
                <a:latin typeface="Microsoft Sans Serif"/>
              </a:rPr>
              <a:t>l</a:t>
            </a:r>
            <a:r>
              <a:rPr lang="en-US" sz="2000" dirty="0" err="1" smtClean="0">
                <a:latin typeface="Microsoft Sans Serif"/>
              </a:rPr>
              <a:t>a</a:t>
            </a:r>
            <a:r>
              <a:rPr lang="en-US" sz="2000" spc="409" dirty="0" err="1" smtClean="0">
                <a:latin typeface="Microsoft Sans Serif"/>
              </a:rPr>
              <a:t>n</a:t>
            </a:r>
            <a:r>
              <a:rPr lang="en-US" sz="2000" dirty="0" err="1" smtClean="0">
                <a:latin typeface="Microsoft Sans Serif"/>
              </a:rPr>
              <a:t>perubaha</a:t>
            </a:r>
            <a:r>
              <a:rPr lang="en-US" sz="2000" spc="432" dirty="0" err="1" smtClean="0">
                <a:latin typeface="Microsoft Sans Serif"/>
              </a:rPr>
              <a:t>n</a:t>
            </a:r>
            <a:r>
              <a:rPr lang="en-US" sz="2000" spc="-30" dirty="0" err="1" smtClean="0">
                <a:latin typeface="Microsoft Sans Serif"/>
              </a:rPr>
              <a:t>j</a:t>
            </a:r>
            <a:r>
              <a:rPr lang="en-US" sz="2000" dirty="0" err="1" smtClean="0">
                <a:latin typeface="Microsoft Sans Serif"/>
              </a:rPr>
              <a:t>adwa</a:t>
            </a:r>
            <a:r>
              <a:rPr lang="en-US" sz="2000" spc="453" dirty="0" err="1" smtClean="0">
                <a:latin typeface="Microsoft Sans Serif"/>
              </a:rPr>
              <a:t>l</a:t>
            </a:r>
            <a:r>
              <a:rPr lang="en-US" sz="2000" dirty="0" err="1" smtClean="0">
                <a:latin typeface="Microsoft Sans Serif"/>
              </a:rPr>
              <a:t>proyek</a:t>
            </a:r>
            <a:endParaRPr lang="en-US" sz="2000" dirty="0">
              <a:latin typeface="Microsoft Sans Serif"/>
            </a:endParaRPr>
          </a:p>
          <a:p>
            <a:pPr>
              <a:lnSpc>
                <a:spcPct val="150000"/>
              </a:lnSpc>
            </a:pPr>
            <a:r>
              <a:rPr lang="en-US" dirty="0" err="1" smtClean="0">
                <a:latin typeface="Microsoft Sans Serif"/>
              </a:rPr>
              <a:t>Metod</a:t>
            </a:r>
            <a:r>
              <a:rPr lang="en-US" spc="575" dirty="0" err="1" smtClean="0">
                <a:latin typeface="Microsoft Sans Serif"/>
              </a:rPr>
              <a:t>e</a:t>
            </a:r>
            <a:r>
              <a:rPr lang="en-US" dirty="0" err="1" smtClean="0">
                <a:latin typeface="Microsoft Sans Serif"/>
              </a:rPr>
              <a:t>diagra</a:t>
            </a:r>
            <a:r>
              <a:rPr lang="en-US" spc="580" dirty="0" err="1" smtClean="0">
                <a:latin typeface="Microsoft Sans Serif"/>
              </a:rPr>
              <a:t>m</a:t>
            </a:r>
            <a:r>
              <a:rPr lang="en-US" dirty="0" err="1" smtClean="0">
                <a:latin typeface="Microsoft Sans Serif"/>
              </a:rPr>
              <a:t>balo</a:t>
            </a:r>
            <a:r>
              <a:rPr lang="en-US" spc="589" dirty="0" err="1" smtClean="0">
                <a:latin typeface="Microsoft Sans Serif"/>
              </a:rPr>
              <a:t>k</a:t>
            </a:r>
            <a:r>
              <a:rPr lang="en-US" dirty="0" smtClean="0">
                <a:latin typeface="Microsoft Sans Serif"/>
              </a:rPr>
              <a:t>(</a:t>
            </a:r>
            <a:r>
              <a:rPr lang="en-US" dirty="0" err="1" smtClean="0">
                <a:latin typeface="Microsoft Sans Serif"/>
              </a:rPr>
              <a:t>ba</a:t>
            </a:r>
            <a:r>
              <a:rPr lang="en-US" spc="586" dirty="0" err="1" smtClean="0">
                <a:latin typeface="Microsoft Sans Serif"/>
              </a:rPr>
              <a:t>r</a:t>
            </a:r>
            <a:r>
              <a:rPr lang="en-US" dirty="0" err="1" smtClean="0">
                <a:latin typeface="Microsoft Sans Serif"/>
              </a:rPr>
              <a:t>chart</a:t>
            </a:r>
            <a:r>
              <a:rPr lang="en-US" spc="586" dirty="0" smtClean="0">
                <a:latin typeface="Microsoft Sans Serif"/>
              </a:rPr>
              <a:t>)</a:t>
            </a:r>
            <a:r>
              <a:rPr lang="en-US" dirty="0" err="1" smtClean="0">
                <a:latin typeface="Microsoft Sans Serif"/>
              </a:rPr>
              <a:t>da</a:t>
            </a:r>
            <a:r>
              <a:rPr lang="en-US" spc="572" dirty="0" err="1" smtClean="0">
                <a:latin typeface="Microsoft Sans Serif"/>
              </a:rPr>
              <a:t>n</a:t>
            </a:r>
            <a:r>
              <a:rPr lang="en-US" dirty="0" err="1" smtClean="0">
                <a:latin typeface="Microsoft Sans Serif"/>
              </a:rPr>
              <a:t>anali</a:t>
            </a:r>
            <a:r>
              <a:rPr lang="en-US" spc="-11" dirty="0" err="1" smtClean="0">
                <a:latin typeface="Microsoft Sans Serif"/>
              </a:rPr>
              <a:t>s</a:t>
            </a:r>
            <a:r>
              <a:rPr lang="en-US" dirty="0" err="1" smtClean="0">
                <a:latin typeface="Microsoft Sans Serif"/>
              </a:rPr>
              <a:t>i</a:t>
            </a:r>
            <a:r>
              <a:rPr lang="en-US" spc="574" dirty="0" err="1" smtClean="0">
                <a:latin typeface="Microsoft Sans Serif"/>
              </a:rPr>
              <a:t>s</a:t>
            </a:r>
            <a:r>
              <a:rPr lang="en-US" dirty="0" err="1" smtClean="0">
                <a:latin typeface="Microsoft Sans Serif"/>
              </a:rPr>
              <a:t>j</a:t>
            </a:r>
            <a:r>
              <a:rPr lang="en-US" spc="-27" dirty="0" err="1" smtClean="0">
                <a:latin typeface="Microsoft Sans Serif"/>
              </a:rPr>
              <a:t>a</a:t>
            </a:r>
            <a:r>
              <a:rPr lang="en-US" spc="-15" dirty="0" err="1" smtClean="0">
                <a:latin typeface="Microsoft Sans Serif"/>
              </a:rPr>
              <a:t>r</a:t>
            </a:r>
            <a:r>
              <a:rPr lang="en-US" dirty="0" err="1" smtClean="0">
                <a:latin typeface="Microsoft Sans Serif"/>
              </a:rPr>
              <a:t>inga</a:t>
            </a:r>
            <a:r>
              <a:rPr lang="en-US" spc="600" dirty="0" err="1" smtClean="0">
                <a:latin typeface="Microsoft Sans Serif"/>
              </a:rPr>
              <a:t>n</a:t>
            </a:r>
            <a:r>
              <a:rPr lang="en-US" dirty="0" err="1" smtClean="0">
                <a:latin typeface="Microsoft Sans Serif"/>
              </a:rPr>
              <a:t>kerja</a:t>
            </a:r>
            <a:r>
              <a:rPr lang="id-ID" dirty="0" smtClean="0">
                <a:latin typeface="Microsoft Sans Serif"/>
              </a:rPr>
              <a:t> </a:t>
            </a:r>
            <a:r>
              <a:rPr lang="en-US" dirty="0" smtClean="0">
                <a:latin typeface="Microsoft Sans Serif"/>
              </a:rPr>
              <a:t>(</a:t>
            </a:r>
            <a:r>
              <a:rPr lang="en-US" dirty="0" err="1" smtClean="0">
                <a:latin typeface="Microsoft Sans Serif"/>
              </a:rPr>
              <a:t>networ</a:t>
            </a:r>
            <a:r>
              <a:rPr lang="en-US" spc="1747" dirty="0" err="1" smtClean="0">
                <a:latin typeface="Microsoft Sans Serif"/>
              </a:rPr>
              <a:t>k</a:t>
            </a:r>
            <a:r>
              <a:rPr lang="en-US" dirty="0" err="1" smtClean="0">
                <a:latin typeface="Microsoft Sans Serif"/>
              </a:rPr>
              <a:t>analy</a:t>
            </a:r>
            <a:r>
              <a:rPr lang="en-US" spc="-11" dirty="0" err="1" smtClean="0">
                <a:latin typeface="Microsoft Sans Serif"/>
              </a:rPr>
              <a:t>s</a:t>
            </a:r>
            <a:r>
              <a:rPr lang="en-US" dirty="0" err="1" smtClean="0">
                <a:latin typeface="Microsoft Sans Serif"/>
              </a:rPr>
              <a:t>is</a:t>
            </a:r>
            <a:r>
              <a:rPr lang="en-US" spc="1736" dirty="0" smtClean="0">
                <a:latin typeface="Microsoft Sans Serif"/>
              </a:rPr>
              <a:t>)</a:t>
            </a:r>
            <a:r>
              <a:rPr lang="en-US" dirty="0" err="1" smtClean="0">
                <a:latin typeface="Microsoft Sans Serif"/>
              </a:rPr>
              <a:t>dapa</a:t>
            </a:r>
            <a:r>
              <a:rPr lang="en-US" spc="1752" dirty="0" err="1" smtClean="0">
                <a:latin typeface="Microsoft Sans Serif"/>
              </a:rPr>
              <a:t>t</a:t>
            </a:r>
            <a:r>
              <a:rPr lang="en-US" dirty="0" err="1" smtClean="0">
                <a:latin typeface="Microsoft Sans Serif"/>
              </a:rPr>
              <a:t>digunaka</a:t>
            </a:r>
            <a:r>
              <a:rPr lang="en-US" spc="1729" dirty="0" err="1" smtClean="0">
                <a:latin typeface="Microsoft Sans Serif"/>
              </a:rPr>
              <a:t>n</a:t>
            </a:r>
            <a:r>
              <a:rPr lang="en-US" dirty="0" err="1" smtClean="0">
                <a:latin typeface="Microsoft Sans Serif"/>
              </a:rPr>
              <a:t>untu</a:t>
            </a:r>
            <a:r>
              <a:rPr lang="en-US" spc="1744" dirty="0" err="1" smtClean="0">
                <a:latin typeface="Microsoft Sans Serif"/>
              </a:rPr>
              <a:t>k</a:t>
            </a:r>
            <a:r>
              <a:rPr lang="en-US" dirty="0" err="1" smtClean="0">
                <a:latin typeface="Microsoft Sans Serif"/>
              </a:rPr>
              <a:t>menyajikan</a:t>
            </a:r>
            <a:r>
              <a:rPr lang="id-ID" dirty="0" smtClean="0">
                <a:latin typeface="Microsoft Sans Serif"/>
              </a:rPr>
              <a:t> </a:t>
            </a:r>
            <a:r>
              <a:rPr lang="en-US" dirty="0" err="1" smtClean="0">
                <a:latin typeface="Microsoft Sans Serif"/>
              </a:rPr>
              <a:t>perencanaa</a:t>
            </a:r>
            <a:r>
              <a:rPr lang="en-US" spc="635" dirty="0" err="1" smtClean="0">
                <a:latin typeface="Microsoft Sans Serif"/>
              </a:rPr>
              <a:t>n</a:t>
            </a:r>
            <a:r>
              <a:rPr lang="en-US" dirty="0" err="1" smtClean="0">
                <a:latin typeface="Microsoft Sans Serif"/>
              </a:rPr>
              <a:t>da</a:t>
            </a:r>
            <a:r>
              <a:rPr lang="en-US" spc="622" dirty="0" err="1" smtClean="0">
                <a:latin typeface="Microsoft Sans Serif"/>
              </a:rPr>
              <a:t>n</a:t>
            </a:r>
            <a:r>
              <a:rPr lang="en-US" dirty="0" err="1" smtClean="0">
                <a:latin typeface="Microsoft Sans Serif"/>
              </a:rPr>
              <a:t>pengendalian</a:t>
            </a:r>
            <a:r>
              <a:rPr lang="en-US" spc="598" dirty="0" err="1" smtClean="0">
                <a:latin typeface="Microsoft Sans Serif"/>
              </a:rPr>
              <a:t>,</a:t>
            </a:r>
            <a:r>
              <a:rPr lang="en-US" dirty="0" err="1" smtClean="0">
                <a:latin typeface="Microsoft Sans Serif"/>
              </a:rPr>
              <a:t>khususny</a:t>
            </a:r>
            <a:r>
              <a:rPr lang="en-US" spc="611" dirty="0" err="1" smtClean="0">
                <a:latin typeface="Microsoft Sans Serif"/>
              </a:rPr>
              <a:t>a</a:t>
            </a:r>
            <a:r>
              <a:rPr lang="en-US" dirty="0" err="1" smtClean="0">
                <a:latin typeface="Microsoft Sans Serif"/>
              </a:rPr>
              <a:t>jadwa</a:t>
            </a:r>
            <a:r>
              <a:rPr lang="en-US" spc="628" dirty="0" err="1" smtClean="0">
                <a:latin typeface="Microsoft Sans Serif"/>
              </a:rPr>
              <a:t>l</a:t>
            </a:r>
            <a:r>
              <a:rPr lang="en-US" dirty="0" err="1" smtClean="0">
                <a:latin typeface="Microsoft Sans Serif"/>
              </a:rPr>
              <a:t>kegiatan</a:t>
            </a:r>
            <a:r>
              <a:rPr lang="id-ID" dirty="0" smtClean="0">
                <a:latin typeface="Microsoft Sans Serif"/>
              </a:rPr>
              <a:t> </a:t>
            </a:r>
            <a:r>
              <a:rPr lang="en-US" dirty="0" err="1" smtClean="0">
                <a:latin typeface="Microsoft Sans Serif"/>
              </a:rPr>
              <a:t>proye</a:t>
            </a:r>
            <a:r>
              <a:rPr lang="en-US" spc="517" dirty="0" err="1" smtClean="0">
                <a:latin typeface="Microsoft Sans Serif"/>
              </a:rPr>
              <a:t>k</a:t>
            </a:r>
            <a:r>
              <a:rPr lang="en-US" dirty="0" err="1" smtClean="0">
                <a:latin typeface="Microsoft Sans Serif"/>
              </a:rPr>
              <a:t>secar</a:t>
            </a:r>
            <a:r>
              <a:rPr lang="en-US" spc="560" dirty="0" err="1" smtClean="0">
                <a:latin typeface="Microsoft Sans Serif"/>
              </a:rPr>
              <a:t>a</a:t>
            </a:r>
            <a:r>
              <a:rPr lang="en-US" dirty="0" err="1" smtClean="0">
                <a:latin typeface="Microsoft Sans Serif"/>
              </a:rPr>
              <a:t>sistemati</a:t>
            </a:r>
            <a:r>
              <a:rPr lang="en-US" spc="504" dirty="0" err="1" smtClean="0">
                <a:latin typeface="Microsoft Sans Serif"/>
              </a:rPr>
              <a:t>s</a:t>
            </a:r>
            <a:r>
              <a:rPr lang="en-US" dirty="0" err="1" smtClean="0">
                <a:latin typeface="Microsoft Sans Serif"/>
              </a:rPr>
              <a:t>da</a:t>
            </a:r>
            <a:r>
              <a:rPr lang="en-US" spc="548" dirty="0" err="1" smtClean="0">
                <a:latin typeface="Microsoft Sans Serif"/>
              </a:rPr>
              <a:t>n</a:t>
            </a:r>
            <a:r>
              <a:rPr lang="en-US" dirty="0" err="1" smtClean="0">
                <a:latin typeface="Microsoft Sans Serif"/>
              </a:rPr>
              <a:t>analitis</a:t>
            </a:r>
            <a:r>
              <a:rPr lang="en-US" dirty="0" smtClean="0">
                <a:latin typeface="Microsoft Sans Serif"/>
              </a:rPr>
              <a:t>.</a:t>
            </a:r>
            <a:endParaRPr lang="en-US" dirty="0">
              <a:latin typeface="Microsoft Sans Serif"/>
            </a:endParaRPr>
          </a:p>
        </p:txBody>
      </p:sp>
    </p:spTree>
    <p:extLst>
      <p:ext uri="{BB962C8B-B14F-4D97-AF65-F5344CB8AC3E}">
        <p14:creationId xmlns:p14="http://schemas.microsoft.com/office/powerpoint/2010/main" val="367436764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Network</a:t>
            </a:r>
            <a:endParaRPr lang="id-ID" b="1" dirty="0"/>
          </a:p>
        </p:txBody>
      </p:sp>
      <p:sp>
        <p:nvSpPr>
          <p:cNvPr id="3" name="Content Placeholder 2"/>
          <p:cNvSpPr>
            <a:spLocks noGrp="1"/>
          </p:cNvSpPr>
          <p:nvPr>
            <p:ph idx="1"/>
          </p:nvPr>
        </p:nvSpPr>
        <p:spPr/>
        <p:txBody>
          <a:bodyPr>
            <a:normAutofit/>
          </a:bodyPr>
          <a:lstStyle/>
          <a:p>
            <a:pPr algn="just"/>
            <a:r>
              <a:rPr lang="en-US" sz="3200" dirty="0"/>
              <a:t>Project Network is the tool used for planning, scheduling, and monitoring the project/activity </a:t>
            </a:r>
            <a:r>
              <a:rPr lang="en-US" sz="3200" dirty="0" smtClean="0"/>
              <a:t>progress.</a:t>
            </a:r>
            <a:endParaRPr lang="id-ID" sz="3200" dirty="0" smtClean="0"/>
          </a:p>
          <a:p>
            <a:pPr algn="just"/>
            <a:r>
              <a:rPr lang="en-US" sz="3200" dirty="0" smtClean="0"/>
              <a:t>The </a:t>
            </a:r>
            <a:r>
              <a:rPr lang="en-US" sz="3200" dirty="0"/>
              <a:t>network is developed from the information collected for WBS and is a graphic flow chart of the project job plan.</a:t>
            </a:r>
            <a:endParaRPr lang="id-ID" sz="3200" dirty="0"/>
          </a:p>
        </p:txBody>
      </p:sp>
    </p:spTree>
    <p:extLst>
      <p:ext uri="{BB962C8B-B14F-4D97-AF65-F5344CB8AC3E}">
        <p14:creationId xmlns:p14="http://schemas.microsoft.com/office/powerpoint/2010/main" val="3720236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a:t>
            </a:r>
            <a:r>
              <a:rPr lang="en-US" b="1" dirty="0"/>
              <a:t>Business </a:t>
            </a:r>
            <a:r>
              <a:rPr lang="en-US" b="1" dirty="0" smtClean="0"/>
              <a:t>Value </a:t>
            </a:r>
            <a:r>
              <a:rPr lang="en-US" dirty="0" smtClean="0"/>
              <a:t>(System Request)</a:t>
            </a:r>
            <a:r>
              <a:rPr lang="id-ID" dirty="0" smtClean="0"/>
              <a:t>/permintaan</a:t>
            </a:r>
            <a:endParaRPr lang="en-US" dirty="0" smtClean="0"/>
          </a:p>
          <a:p>
            <a:r>
              <a:rPr lang="en-US" dirty="0" smtClean="0"/>
              <a:t>2.2 </a:t>
            </a:r>
            <a:r>
              <a:rPr lang="en-US" b="1" dirty="0" smtClean="0"/>
              <a:t>Feasibility Analysis</a:t>
            </a:r>
            <a:r>
              <a:rPr lang="id-ID" dirty="0" smtClean="0"/>
              <a:t>/kelayakan</a:t>
            </a:r>
            <a:endParaRPr lang="en-US" dirty="0" smtClean="0"/>
          </a:p>
          <a:p>
            <a:r>
              <a:rPr lang="en-US" dirty="0"/>
              <a:t>2.3 </a:t>
            </a:r>
            <a:r>
              <a:rPr lang="id-ID" b="1" dirty="0" smtClean="0"/>
              <a:t>Project </a:t>
            </a:r>
            <a:r>
              <a:rPr lang="id-ID" b="1" dirty="0"/>
              <a:t>Size </a:t>
            </a:r>
            <a:r>
              <a:rPr lang="id-ID" b="1" dirty="0" smtClean="0"/>
              <a:t>Estimation</a:t>
            </a:r>
            <a:r>
              <a:rPr lang="id-ID" dirty="0" smtClean="0"/>
              <a:t>/ukuran </a:t>
            </a:r>
            <a:r>
              <a:rPr lang="id-ID" dirty="0"/>
              <a:t>suatu </a:t>
            </a:r>
            <a:r>
              <a:rPr lang="id-ID" dirty="0" smtClean="0"/>
              <a:t>project/</a:t>
            </a:r>
            <a:r>
              <a:rPr lang="id-ID" dirty="0"/>
              <a:t> membandingkan</a:t>
            </a:r>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12</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128899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Network</a:t>
            </a:r>
            <a:endParaRPr lang="id-ID" b="1" dirty="0"/>
          </a:p>
        </p:txBody>
      </p:sp>
      <p:pic>
        <p:nvPicPr>
          <p:cNvPr id="4" name="Picture 1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7560" y="1744166"/>
            <a:ext cx="8488098" cy="4829162"/>
          </a:xfrm>
          <a:prstGeom prst="rect">
            <a:avLst/>
          </a:prstGeom>
          <a:noFill/>
          <a:extLst/>
        </p:spPr>
      </p:pic>
    </p:spTree>
    <p:extLst>
      <p:ext uri="{BB962C8B-B14F-4D97-AF65-F5344CB8AC3E}">
        <p14:creationId xmlns:p14="http://schemas.microsoft.com/office/powerpoint/2010/main" val="28518964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icrosoft Sans Serif"/>
              </a:rPr>
              <a:t>Pro</a:t>
            </a:r>
            <a:r>
              <a:rPr lang="en-US" spc="-17" dirty="0">
                <a:latin typeface="Microsoft Sans Serif"/>
              </a:rPr>
              <a:t>j</a:t>
            </a:r>
            <a:r>
              <a:rPr lang="en-US" dirty="0">
                <a:latin typeface="Microsoft Sans Serif"/>
              </a:rPr>
              <a:t>ect </a:t>
            </a:r>
            <a:r>
              <a:rPr lang="en-US" dirty="0" smtClean="0">
                <a:latin typeface="Microsoft Sans Serif"/>
              </a:rPr>
              <a:t>Network</a:t>
            </a:r>
            <a:endParaRPr lang="id-ID" dirty="0"/>
          </a:p>
        </p:txBody>
      </p:sp>
      <p:sp>
        <p:nvSpPr>
          <p:cNvPr id="3" name="Content Placeholder 2"/>
          <p:cNvSpPr>
            <a:spLocks noGrp="1"/>
          </p:cNvSpPr>
          <p:nvPr>
            <p:ph idx="1"/>
          </p:nvPr>
        </p:nvSpPr>
        <p:spPr/>
        <p:txBody>
          <a:bodyPr/>
          <a:lstStyle/>
          <a:p>
            <a:r>
              <a:rPr lang="id-ID" dirty="0"/>
              <a:t>Sebuah pernyataan secara grafis dari kegiatankegiatan yang diperlukan dalam mencapai suatu tujuan akhir. </a:t>
            </a:r>
            <a:endParaRPr lang="id-ID" dirty="0" smtClean="0"/>
          </a:p>
          <a:p>
            <a:r>
              <a:rPr lang="id-ID" dirty="0" smtClean="0"/>
              <a:t>Manfaat </a:t>
            </a:r>
            <a:r>
              <a:rPr lang="id-ID" dirty="0"/>
              <a:t>: </a:t>
            </a:r>
            <a:endParaRPr lang="id-ID" dirty="0" smtClean="0"/>
          </a:p>
          <a:p>
            <a:pPr lvl="1">
              <a:buFont typeface="Wingdings" panose="05000000000000000000" pitchFamily="2" charset="2"/>
              <a:buChar char="§"/>
            </a:pPr>
            <a:r>
              <a:rPr lang="id-ID" dirty="0" smtClean="0"/>
              <a:t>Menyusun </a:t>
            </a:r>
            <a:r>
              <a:rPr lang="id-ID" dirty="0"/>
              <a:t>urutan kegiatan proyek yang memiliki sejumlah besar komponen dengan hubungan ketergantungan yang kompleks. </a:t>
            </a:r>
            <a:endParaRPr lang="id-ID" dirty="0" smtClean="0"/>
          </a:p>
          <a:p>
            <a:pPr lvl="1">
              <a:buFont typeface="Wingdings" panose="05000000000000000000" pitchFamily="2" charset="2"/>
              <a:buChar char="§"/>
            </a:pPr>
            <a:r>
              <a:rPr lang="id-ID" dirty="0" smtClean="0"/>
              <a:t>Membuat </a:t>
            </a:r>
            <a:r>
              <a:rPr lang="id-ID" dirty="0"/>
              <a:t>perkiraan jadwal proyek. </a:t>
            </a:r>
            <a:endParaRPr lang="id-ID" dirty="0" smtClean="0"/>
          </a:p>
          <a:p>
            <a:pPr lvl="1">
              <a:buFont typeface="Wingdings" panose="05000000000000000000" pitchFamily="2" charset="2"/>
              <a:buChar char="§"/>
            </a:pPr>
            <a:r>
              <a:rPr lang="id-ID" dirty="0" smtClean="0"/>
              <a:t>Mengusahakan </a:t>
            </a:r>
            <a:r>
              <a:rPr lang="id-ID" dirty="0"/>
              <a:t>fluktuasi minimal penggunaan sumberdaya</a:t>
            </a:r>
          </a:p>
        </p:txBody>
      </p:sp>
    </p:spTree>
    <p:extLst>
      <p:ext uri="{BB962C8B-B14F-4D97-AF65-F5344CB8AC3E}">
        <p14:creationId xmlns:p14="http://schemas.microsoft.com/office/powerpoint/2010/main" val="251825527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Network Diagram – Serial Sequential Logic</a:t>
            </a:r>
            <a:endParaRPr lang="id-ID" dirty="0"/>
          </a:p>
        </p:txBody>
      </p:sp>
      <p:grpSp>
        <p:nvGrpSpPr>
          <p:cNvPr id="5" name="Group 4"/>
          <p:cNvGrpSpPr/>
          <p:nvPr/>
        </p:nvGrpSpPr>
        <p:grpSpPr>
          <a:xfrm>
            <a:off x="266674" y="2000213"/>
            <a:ext cx="8652919" cy="2714662"/>
            <a:chOff x="266674" y="2000213"/>
            <a:chExt cx="8652919" cy="2714662"/>
          </a:xfrm>
        </p:grpSpPr>
        <p:sp>
          <p:nvSpPr>
            <p:cNvPr id="6" name="Freeform 133"/>
            <p:cNvSpPr/>
            <p:nvPr/>
          </p:nvSpPr>
          <p:spPr>
            <a:xfrm>
              <a:off x="285724"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134"/>
            <p:cNvSpPr/>
            <p:nvPr/>
          </p:nvSpPr>
          <p:spPr>
            <a:xfrm>
              <a:off x="285724"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8" name="Picture 13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16050" y="2365389"/>
              <a:ext cx="631063" cy="126972"/>
            </a:xfrm>
            <a:prstGeom prst="rect">
              <a:avLst/>
            </a:prstGeom>
            <a:noFill/>
            <a:extLst/>
          </p:spPr>
        </p:pic>
        <p:sp>
          <p:nvSpPr>
            <p:cNvPr id="9" name="Freeform 136"/>
            <p:cNvSpPr/>
            <p:nvPr/>
          </p:nvSpPr>
          <p:spPr>
            <a:xfrm>
              <a:off x="2500248"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137"/>
            <p:cNvSpPr/>
            <p:nvPr/>
          </p:nvSpPr>
          <p:spPr>
            <a:xfrm>
              <a:off x="2500248"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1" name="Picture 13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130677" y="2368776"/>
              <a:ext cx="630935" cy="127014"/>
            </a:xfrm>
            <a:prstGeom prst="rect">
              <a:avLst/>
            </a:prstGeom>
            <a:noFill/>
            <a:extLst/>
          </p:spPr>
        </p:pic>
        <p:sp>
          <p:nvSpPr>
            <p:cNvPr id="12" name="Freeform 139"/>
            <p:cNvSpPr/>
            <p:nvPr/>
          </p:nvSpPr>
          <p:spPr>
            <a:xfrm>
              <a:off x="4786376" y="2000213"/>
              <a:ext cx="1643126" cy="923328"/>
            </a:xfrm>
            <a:custGeom>
              <a:avLst/>
              <a:gdLst/>
              <a:ahLst/>
              <a:cxnLst/>
              <a:rect l="0" t="0" r="0" b="0"/>
              <a:pathLst>
                <a:path w="1643126" h="923328">
                  <a:moveTo>
                    <a:pt x="0" y="923328"/>
                  </a:moveTo>
                  <a:lnTo>
                    <a:pt x="1643126" y="923328"/>
                  </a:lnTo>
                  <a:lnTo>
                    <a:pt x="1643126"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40"/>
            <p:cNvSpPr/>
            <p:nvPr/>
          </p:nvSpPr>
          <p:spPr>
            <a:xfrm>
              <a:off x="4786376" y="2000213"/>
              <a:ext cx="1643126" cy="923328"/>
            </a:xfrm>
            <a:custGeom>
              <a:avLst/>
              <a:gdLst/>
              <a:ahLst/>
              <a:cxnLst/>
              <a:rect l="0" t="0" r="0" b="0"/>
              <a:pathLst>
                <a:path w="1643126" h="923328">
                  <a:moveTo>
                    <a:pt x="0" y="923328"/>
                  </a:moveTo>
                  <a:lnTo>
                    <a:pt x="1643126" y="923328"/>
                  </a:lnTo>
                  <a:lnTo>
                    <a:pt x="1643126"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4" name="Picture 14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416677" y="2365389"/>
              <a:ext cx="630935" cy="126972"/>
            </a:xfrm>
            <a:prstGeom prst="rect">
              <a:avLst/>
            </a:prstGeom>
            <a:noFill/>
            <a:extLst/>
          </p:spPr>
        </p:pic>
        <p:sp>
          <p:nvSpPr>
            <p:cNvPr id="15" name="Freeform 142"/>
            <p:cNvSpPr/>
            <p:nvPr/>
          </p:nvSpPr>
          <p:spPr>
            <a:xfrm>
              <a:off x="7000875"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43"/>
            <p:cNvSpPr/>
            <p:nvPr/>
          </p:nvSpPr>
          <p:spPr>
            <a:xfrm>
              <a:off x="7000875"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144"/>
            <p:cNvSpPr/>
            <p:nvPr/>
          </p:nvSpPr>
          <p:spPr>
            <a:xfrm>
              <a:off x="285726" y="2428875"/>
              <a:ext cx="8633867" cy="928624"/>
            </a:xfrm>
            <a:custGeom>
              <a:avLst/>
              <a:gdLst/>
              <a:ahLst/>
              <a:cxnLst/>
              <a:rect l="0" t="0" r="0" b="0"/>
              <a:pathLst>
                <a:path w="8633867" h="928624">
                  <a:moveTo>
                    <a:pt x="8358277" y="0"/>
                  </a:moveTo>
                  <a:lnTo>
                    <a:pt x="8633867" y="0"/>
                  </a:lnTo>
                  <a:lnTo>
                    <a:pt x="8633867" y="928624"/>
                  </a:lnTo>
                  <a:lnTo>
                    <a:pt x="0" y="928624"/>
                  </a:lnTo>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8" name="Picture 14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66674" y="3344801"/>
              <a:ext cx="240614" cy="951851"/>
            </a:xfrm>
            <a:prstGeom prst="rect">
              <a:avLst/>
            </a:prstGeom>
            <a:noFill/>
            <a:extLst/>
          </p:spPr>
        </p:pic>
        <p:sp>
          <p:nvSpPr>
            <p:cNvPr id="19" name="Freeform 146"/>
            <p:cNvSpPr/>
            <p:nvPr/>
          </p:nvSpPr>
          <p:spPr>
            <a:xfrm>
              <a:off x="465990" y="3791547"/>
              <a:ext cx="1319911" cy="923328"/>
            </a:xfrm>
            <a:custGeom>
              <a:avLst/>
              <a:gdLst/>
              <a:ahLst/>
              <a:cxnLst/>
              <a:rect l="0" t="0" r="0" b="0"/>
              <a:pathLst>
                <a:path w="1319911" h="923328">
                  <a:moveTo>
                    <a:pt x="0" y="923328"/>
                  </a:moveTo>
                  <a:lnTo>
                    <a:pt x="1319911" y="923328"/>
                  </a:lnTo>
                  <a:lnTo>
                    <a:pt x="1319911"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147"/>
            <p:cNvSpPr/>
            <p:nvPr/>
          </p:nvSpPr>
          <p:spPr>
            <a:xfrm>
              <a:off x="465990" y="3791547"/>
              <a:ext cx="1319911" cy="923328"/>
            </a:xfrm>
            <a:custGeom>
              <a:avLst/>
              <a:gdLst/>
              <a:ahLst/>
              <a:cxnLst/>
              <a:rect l="0" t="0" r="0" b="0"/>
              <a:pathLst>
                <a:path w="1319911" h="923328">
                  <a:moveTo>
                    <a:pt x="0" y="923328"/>
                  </a:moveTo>
                  <a:lnTo>
                    <a:pt x="1319911" y="923328"/>
                  </a:lnTo>
                  <a:lnTo>
                    <a:pt x="1319911"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1" name="Picture 14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739140" y="4156724"/>
              <a:ext cx="631063" cy="126972"/>
            </a:xfrm>
            <a:prstGeom prst="rect">
              <a:avLst/>
            </a:prstGeom>
            <a:noFill/>
            <a:extLst/>
          </p:spPr>
        </p:pic>
        <p:sp>
          <p:nvSpPr>
            <p:cNvPr id="22" name="Freeform 149"/>
            <p:cNvSpPr/>
            <p:nvPr/>
          </p:nvSpPr>
          <p:spPr>
            <a:xfrm>
              <a:off x="2357373" y="3786215"/>
              <a:ext cx="1591310" cy="923329"/>
            </a:xfrm>
            <a:custGeom>
              <a:avLst/>
              <a:gdLst/>
              <a:ahLst/>
              <a:cxnLst/>
              <a:rect l="0" t="0" r="0" b="0"/>
              <a:pathLst>
                <a:path w="1591310" h="923329">
                  <a:moveTo>
                    <a:pt x="0" y="923329"/>
                  </a:moveTo>
                  <a:lnTo>
                    <a:pt x="1591310" y="923329"/>
                  </a:lnTo>
                  <a:lnTo>
                    <a:pt x="1591310" y="0"/>
                  </a:lnTo>
                  <a:lnTo>
                    <a:pt x="0" y="0"/>
                  </a:lnTo>
                  <a:lnTo>
                    <a:pt x="0" y="923329"/>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150"/>
            <p:cNvSpPr/>
            <p:nvPr/>
          </p:nvSpPr>
          <p:spPr>
            <a:xfrm>
              <a:off x="2357373" y="3786215"/>
              <a:ext cx="1591310" cy="923329"/>
            </a:xfrm>
            <a:custGeom>
              <a:avLst/>
              <a:gdLst/>
              <a:ahLst/>
              <a:cxnLst/>
              <a:rect l="0" t="0" r="0" b="0"/>
              <a:pathLst>
                <a:path w="1591310" h="923329">
                  <a:moveTo>
                    <a:pt x="0" y="923329"/>
                  </a:moveTo>
                  <a:lnTo>
                    <a:pt x="1591310" y="923329"/>
                  </a:lnTo>
                  <a:lnTo>
                    <a:pt x="1591310" y="0"/>
                  </a:lnTo>
                  <a:lnTo>
                    <a:pt x="0" y="0"/>
                  </a:lnTo>
                  <a:lnTo>
                    <a:pt x="0" y="923329"/>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4" name="Picture 15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916300" y="4156724"/>
              <a:ext cx="631063" cy="126972"/>
            </a:xfrm>
            <a:prstGeom prst="rect">
              <a:avLst/>
            </a:prstGeom>
            <a:noFill/>
            <a:extLst/>
          </p:spPr>
        </p:pic>
        <p:sp>
          <p:nvSpPr>
            <p:cNvPr id="25" name="Freeform 152"/>
            <p:cNvSpPr/>
            <p:nvPr/>
          </p:nvSpPr>
          <p:spPr>
            <a:xfrm>
              <a:off x="4537964" y="3791547"/>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153"/>
            <p:cNvSpPr/>
            <p:nvPr/>
          </p:nvSpPr>
          <p:spPr>
            <a:xfrm>
              <a:off x="4537964" y="3791547"/>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7" name="Picture 15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130927" y="4156724"/>
              <a:ext cx="630935" cy="126972"/>
            </a:xfrm>
            <a:prstGeom prst="rect">
              <a:avLst/>
            </a:prstGeom>
            <a:noFill/>
            <a:extLst/>
          </p:spPr>
        </p:pic>
        <p:sp>
          <p:nvSpPr>
            <p:cNvPr id="28" name="Freeform 155"/>
            <p:cNvSpPr/>
            <p:nvPr/>
          </p:nvSpPr>
          <p:spPr>
            <a:xfrm>
              <a:off x="6715127" y="3791547"/>
              <a:ext cx="1786001" cy="923328"/>
            </a:xfrm>
            <a:custGeom>
              <a:avLst/>
              <a:gdLst/>
              <a:ahLst/>
              <a:cxnLst/>
              <a:rect l="0" t="0" r="0" b="0"/>
              <a:pathLst>
                <a:path w="1786001" h="923328">
                  <a:moveTo>
                    <a:pt x="0" y="923328"/>
                  </a:moveTo>
                  <a:lnTo>
                    <a:pt x="1786001" y="923328"/>
                  </a:lnTo>
                  <a:lnTo>
                    <a:pt x="1786001"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156"/>
            <p:cNvSpPr/>
            <p:nvPr/>
          </p:nvSpPr>
          <p:spPr>
            <a:xfrm>
              <a:off x="6715127" y="3791547"/>
              <a:ext cx="1786001" cy="923328"/>
            </a:xfrm>
            <a:custGeom>
              <a:avLst/>
              <a:gdLst/>
              <a:ahLst/>
              <a:cxnLst/>
              <a:rect l="0" t="0" r="0" b="0"/>
              <a:pathLst>
                <a:path w="1786001" h="923328">
                  <a:moveTo>
                    <a:pt x="0" y="923328"/>
                  </a:moveTo>
                  <a:lnTo>
                    <a:pt x="1786001" y="923328"/>
                  </a:lnTo>
                  <a:lnTo>
                    <a:pt x="1786001"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0" name="Rectangle 159"/>
            <p:cNvSpPr/>
            <p:nvPr/>
          </p:nvSpPr>
          <p:spPr>
            <a:xfrm>
              <a:off x="1017727" y="2006616"/>
              <a:ext cx="128240" cy="277320"/>
            </a:xfrm>
            <a:prstGeom prst="rect">
              <a:avLst/>
            </a:prstGeom>
          </p:spPr>
          <p:txBody>
            <a:bodyPr wrap="none" lIns="0" tIns="0" rIns="0" bIns="0">
              <a:spAutoFit/>
            </a:bodyPr>
            <a:lstStyle/>
            <a:p>
              <a:r>
                <a:rPr lang="en-US" sz="1802" dirty="0">
                  <a:solidFill>
                    <a:srgbClr val="4D4D4D"/>
                  </a:solidFill>
                  <a:latin typeface="Microsoft Sans Serif"/>
                </a:rPr>
                <a:t>1</a:t>
              </a:r>
            </a:p>
          </p:txBody>
        </p:sp>
        <p:sp>
          <p:nvSpPr>
            <p:cNvPr id="31" name="Rectangle 160"/>
            <p:cNvSpPr/>
            <p:nvPr/>
          </p:nvSpPr>
          <p:spPr>
            <a:xfrm>
              <a:off x="712624" y="2555608"/>
              <a:ext cx="799899" cy="276999"/>
            </a:xfrm>
            <a:prstGeom prst="rect">
              <a:avLst/>
            </a:prstGeom>
          </p:spPr>
          <p:txBody>
            <a:bodyPr wrap="none" lIns="0" tIns="0" rIns="0" bIns="0">
              <a:spAutoFit/>
            </a:bodyPr>
            <a:lstStyle/>
            <a:p>
              <a:r>
                <a:rPr lang="en-US" dirty="0">
                  <a:solidFill>
                    <a:srgbClr val="4D4D4D"/>
                  </a:solidFill>
                  <a:latin typeface="Microsoft Sans Serif"/>
                </a:rPr>
                <a:t>Analisis</a:t>
              </a:r>
            </a:p>
          </p:txBody>
        </p:sp>
        <p:sp>
          <p:nvSpPr>
            <p:cNvPr id="32" name="Rectangle 161"/>
            <p:cNvSpPr/>
            <p:nvPr/>
          </p:nvSpPr>
          <p:spPr>
            <a:xfrm>
              <a:off x="3233039" y="2006616"/>
              <a:ext cx="128240" cy="277320"/>
            </a:xfrm>
            <a:prstGeom prst="rect">
              <a:avLst/>
            </a:prstGeom>
          </p:spPr>
          <p:txBody>
            <a:bodyPr wrap="none" lIns="0" tIns="0" rIns="0" bIns="0">
              <a:spAutoFit/>
            </a:bodyPr>
            <a:lstStyle/>
            <a:p>
              <a:r>
                <a:rPr lang="en-US" sz="1802" dirty="0">
                  <a:solidFill>
                    <a:srgbClr val="4D4D4D"/>
                  </a:solidFill>
                  <a:latin typeface="Microsoft Sans Serif"/>
                </a:rPr>
                <a:t>2</a:t>
              </a:r>
            </a:p>
          </p:txBody>
        </p:sp>
        <p:sp>
          <p:nvSpPr>
            <p:cNvPr id="33" name="Rectangle 162"/>
            <p:cNvSpPr/>
            <p:nvPr/>
          </p:nvSpPr>
          <p:spPr>
            <a:xfrm>
              <a:off x="2946145" y="2281288"/>
              <a:ext cx="802464" cy="559127"/>
            </a:xfrm>
            <a:prstGeom prst="rect">
              <a:avLst/>
            </a:prstGeom>
          </p:spPr>
          <p:txBody>
            <a:bodyPr wrap="none" lIns="0" tIns="0" rIns="0" bIns="0">
              <a:spAutoFit/>
            </a:bodyPr>
            <a:lstStyle/>
            <a:p>
              <a:pPr marL="21336"/>
              <a:r>
                <a:rPr lang="en-US" dirty="0">
                  <a:solidFill>
                    <a:srgbClr val="4D4D4D"/>
                  </a:solidFill>
                  <a:latin typeface="Microsoft Sans Serif"/>
                </a:rPr>
                <a:t>Desain </a:t>
              </a:r>
            </a:p>
            <a:p>
              <a:pPr>
                <a:lnSpc>
                  <a:spcPts val="2160"/>
                </a:lnSpc>
              </a:pPr>
              <a:r>
                <a:rPr lang="en-US" dirty="0">
                  <a:solidFill>
                    <a:srgbClr val="4D4D4D"/>
                  </a:solidFill>
                  <a:latin typeface="Microsoft Sans Serif"/>
                </a:rPr>
                <a:t>Sistem</a:t>
              </a:r>
            </a:p>
          </p:txBody>
        </p:sp>
        <p:sp>
          <p:nvSpPr>
            <p:cNvPr id="34" name="Rectangle 163"/>
            <p:cNvSpPr/>
            <p:nvPr/>
          </p:nvSpPr>
          <p:spPr>
            <a:xfrm>
              <a:off x="5544565" y="2006616"/>
              <a:ext cx="128240" cy="277320"/>
            </a:xfrm>
            <a:prstGeom prst="rect">
              <a:avLst/>
            </a:prstGeom>
          </p:spPr>
          <p:txBody>
            <a:bodyPr wrap="none" lIns="0" tIns="0" rIns="0" bIns="0">
              <a:spAutoFit/>
            </a:bodyPr>
            <a:lstStyle/>
            <a:p>
              <a:r>
                <a:rPr lang="en-US" sz="1802" dirty="0">
                  <a:solidFill>
                    <a:srgbClr val="4D4D4D"/>
                  </a:solidFill>
                  <a:latin typeface="Microsoft Sans Serif"/>
                </a:rPr>
                <a:t>3</a:t>
              </a:r>
            </a:p>
          </p:txBody>
        </p:sp>
        <p:sp>
          <p:nvSpPr>
            <p:cNvPr id="35" name="Rectangle 164"/>
            <p:cNvSpPr/>
            <p:nvPr/>
          </p:nvSpPr>
          <p:spPr>
            <a:xfrm>
              <a:off x="4882896" y="2555608"/>
              <a:ext cx="1459374" cy="276999"/>
            </a:xfrm>
            <a:prstGeom prst="rect">
              <a:avLst/>
            </a:prstGeom>
          </p:spPr>
          <p:txBody>
            <a:bodyPr wrap="none" lIns="0" tIns="0" rIns="0" bIns="0">
              <a:spAutoFit/>
            </a:bodyPr>
            <a:lstStyle/>
            <a:p>
              <a:r>
                <a:rPr lang="en-US" dirty="0">
                  <a:solidFill>
                    <a:srgbClr val="4D4D4D"/>
                  </a:solidFill>
                  <a:latin typeface="Microsoft Sans Serif"/>
                </a:rPr>
                <a:t>Pe</a:t>
              </a:r>
              <a:r>
                <a:rPr lang="en-US" spc="-10" dirty="0">
                  <a:solidFill>
                    <a:srgbClr val="4D4D4D"/>
                  </a:solidFill>
                  <a:latin typeface="Microsoft Sans Serif"/>
                </a:rPr>
                <a:t>m</a:t>
              </a:r>
              <a:r>
                <a:rPr lang="en-US" dirty="0">
                  <a:solidFill>
                    <a:srgbClr val="4D4D4D"/>
                  </a:solidFill>
                  <a:latin typeface="Microsoft Sans Serif"/>
                </a:rPr>
                <a:t>rogra</a:t>
              </a:r>
              <a:r>
                <a:rPr lang="en-US" spc="-10" dirty="0">
                  <a:solidFill>
                    <a:srgbClr val="4D4D4D"/>
                  </a:solidFill>
                  <a:latin typeface="Microsoft Sans Serif"/>
                </a:rPr>
                <a:t>m</a:t>
              </a:r>
              <a:r>
                <a:rPr lang="en-US" dirty="0">
                  <a:solidFill>
                    <a:srgbClr val="4D4D4D"/>
                  </a:solidFill>
                  <a:latin typeface="Microsoft Sans Serif"/>
                </a:rPr>
                <a:t>an</a:t>
              </a:r>
            </a:p>
          </p:txBody>
        </p:sp>
        <p:sp>
          <p:nvSpPr>
            <p:cNvPr id="36" name="Rectangle 165"/>
            <p:cNvSpPr/>
            <p:nvPr/>
          </p:nvSpPr>
          <p:spPr>
            <a:xfrm>
              <a:off x="7734934" y="2006616"/>
              <a:ext cx="128240" cy="277320"/>
            </a:xfrm>
            <a:prstGeom prst="rect">
              <a:avLst/>
            </a:prstGeom>
          </p:spPr>
          <p:txBody>
            <a:bodyPr wrap="none" lIns="0" tIns="0" rIns="0" bIns="0">
              <a:spAutoFit/>
            </a:bodyPr>
            <a:lstStyle/>
            <a:p>
              <a:r>
                <a:rPr lang="en-US" sz="1802" dirty="0">
                  <a:solidFill>
                    <a:srgbClr val="4D4D4D"/>
                  </a:solidFill>
                  <a:latin typeface="Microsoft Sans Serif"/>
                </a:rPr>
                <a:t>4</a:t>
              </a:r>
            </a:p>
          </p:txBody>
        </p:sp>
        <p:sp>
          <p:nvSpPr>
            <p:cNvPr id="37" name="Rectangle 166"/>
            <p:cNvSpPr/>
            <p:nvPr/>
          </p:nvSpPr>
          <p:spPr>
            <a:xfrm>
              <a:off x="7286879" y="2555608"/>
              <a:ext cx="1029128" cy="276999"/>
            </a:xfrm>
            <a:prstGeom prst="rect">
              <a:avLst/>
            </a:prstGeom>
          </p:spPr>
          <p:txBody>
            <a:bodyPr wrap="none" lIns="0" tIns="0" rIns="0" bIns="0">
              <a:spAutoFit/>
            </a:bodyPr>
            <a:lstStyle/>
            <a:p>
              <a:r>
                <a:rPr lang="en-US" dirty="0">
                  <a:solidFill>
                    <a:srgbClr val="4D4D4D"/>
                  </a:solidFill>
                  <a:latin typeface="Microsoft Sans Serif"/>
                </a:rPr>
                <a:t>Pengujian</a:t>
              </a:r>
            </a:p>
          </p:txBody>
        </p:sp>
        <p:sp>
          <p:nvSpPr>
            <p:cNvPr id="38" name="Rectangle 167"/>
            <p:cNvSpPr/>
            <p:nvPr/>
          </p:nvSpPr>
          <p:spPr>
            <a:xfrm>
              <a:off x="1061008" y="3798938"/>
              <a:ext cx="128240" cy="276999"/>
            </a:xfrm>
            <a:prstGeom prst="rect">
              <a:avLst/>
            </a:prstGeom>
          </p:spPr>
          <p:txBody>
            <a:bodyPr wrap="none" lIns="0" tIns="0" rIns="0" bIns="0">
              <a:spAutoFit/>
            </a:bodyPr>
            <a:lstStyle/>
            <a:p>
              <a:r>
                <a:rPr lang="en-US" dirty="0">
                  <a:solidFill>
                    <a:srgbClr val="4D4D4D"/>
                  </a:solidFill>
                  <a:latin typeface="Microsoft Sans Serif"/>
                </a:rPr>
                <a:t>5</a:t>
              </a:r>
            </a:p>
          </p:txBody>
        </p:sp>
        <p:sp>
          <p:nvSpPr>
            <p:cNvPr id="39" name="Rectangle 168"/>
            <p:cNvSpPr/>
            <p:nvPr/>
          </p:nvSpPr>
          <p:spPr>
            <a:xfrm>
              <a:off x="701040" y="4347832"/>
              <a:ext cx="849592" cy="276999"/>
            </a:xfrm>
            <a:prstGeom prst="rect">
              <a:avLst/>
            </a:prstGeom>
          </p:spPr>
          <p:txBody>
            <a:bodyPr wrap="none" lIns="0" tIns="0" rIns="0" bIns="0">
              <a:spAutoFit/>
            </a:bodyPr>
            <a:lstStyle/>
            <a:p>
              <a:r>
                <a:rPr lang="en-US" dirty="0">
                  <a:solidFill>
                    <a:srgbClr val="4D4D4D"/>
                  </a:solidFill>
                  <a:latin typeface="Microsoft Sans Serif"/>
                </a:rPr>
                <a:t>Instalasi</a:t>
              </a:r>
            </a:p>
          </p:txBody>
        </p:sp>
        <p:sp>
          <p:nvSpPr>
            <p:cNvPr id="40" name="Rectangle 169"/>
            <p:cNvSpPr/>
            <p:nvPr/>
          </p:nvSpPr>
          <p:spPr>
            <a:xfrm>
              <a:off x="3090036" y="3793379"/>
              <a:ext cx="128240" cy="277320"/>
            </a:xfrm>
            <a:prstGeom prst="rect">
              <a:avLst/>
            </a:prstGeom>
          </p:spPr>
          <p:txBody>
            <a:bodyPr wrap="none" lIns="0" tIns="0" rIns="0" bIns="0">
              <a:spAutoFit/>
            </a:bodyPr>
            <a:lstStyle/>
            <a:p>
              <a:r>
                <a:rPr lang="en-US" sz="1802" dirty="0">
                  <a:solidFill>
                    <a:srgbClr val="4D4D4D"/>
                  </a:solidFill>
                  <a:latin typeface="Microsoft Sans Serif"/>
                </a:rPr>
                <a:t>6</a:t>
              </a:r>
            </a:p>
          </p:txBody>
        </p:sp>
        <p:sp>
          <p:nvSpPr>
            <p:cNvPr id="41" name="Rectangle 170"/>
            <p:cNvSpPr/>
            <p:nvPr/>
          </p:nvSpPr>
          <p:spPr>
            <a:xfrm>
              <a:off x="2483230" y="4342371"/>
              <a:ext cx="1346844" cy="276999"/>
            </a:xfrm>
            <a:prstGeom prst="rect">
              <a:avLst/>
            </a:prstGeom>
          </p:spPr>
          <p:txBody>
            <a:bodyPr wrap="none" lIns="0" tIns="0" rIns="0" bIns="0">
              <a:spAutoFit/>
            </a:bodyPr>
            <a:lstStyle/>
            <a:p>
              <a:r>
                <a:rPr lang="en-US" dirty="0">
                  <a:solidFill>
                    <a:srgbClr val="4D4D4D"/>
                  </a:solidFill>
                  <a:latin typeface="Microsoft Sans Serif"/>
                </a:rPr>
                <a:t>Doku</a:t>
              </a:r>
              <a:r>
                <a:rPr lang="en-US" spc="-10" dirty="0">
                  <a:solidFill>
                    <a:srgbClr val="4D4D4D"/>
                  </a:solidFill>
                  <a:latin typeface="Microsoft Sans Serif"/>
                </a:rPr>
                <a:t>m</a:t>
              </a:r>
              <a:r>
                <a:rPr lang="en-US" dirty="0">
                  <a:solidFill>
                    <a:srgbClr val="4D4D4D"/>
                  </a:solidFill>
                  <a:latin typeface="Microsoft Sans Serif"/>
                </a:rPr>
                <a:t>entasi</a:t>
              </a:r>
            </a:p>
          </p:txBody>
        </p:sp>
        <p:sp>
          <p:nvSpPr>
            <p:cNvPr id="42" name="Rectangle 171"/>
            <p:cNvSpPr/>
            <p:nvPr/>
          </p:nvSpPr>
          <p:spPr>
            <a:xfrm>
              <a:off x="5271261" y="3798938"/>
              <a:ext cx="128240" cy="276999"/>
            </a:xfrm>
            <a:prstGeom prst="rect">
              <a:avLst/>
            </a:prstGeom>
          </p:spPr>
          <p:txBody>
            <a:bodyPr wrap="none" lIns="0" tIns="0" rIns="0" bIns="0">
              <a:spAutoFit/>
            </a:bodyPr>
            <a:lstStyle/>
            <a:p>
              <a:r>
                <a:rPr lang="en-US" dirty="0">
                  <a:solidFill>
                    <a:srgbClr val="4D4D4D"/>
                  </a:solidFill>
                  <a:latin typeface="Microsoft Sans Serif"/>
                </a:rPr>
                <a:t>7</a:t>
              </a:r>
            </a:p>
          </p:txBody>
        </p:sp>
        <p:sp>
          <p:nvSpPr>
            <p:cNvPr id="43" name="Rectangle 172"/>
            <p:cNvSpPr/>
            <p:nvPr/>
          </p:nvSpPr>
          <p:spPr>
            <a:xfrm>
              <a:off x="4948173" y="4347832"/>
              <a:ext cx="836768" cy="276999"/>
            </a:xfrm>
            <a:prstGeom prst="rect">
              <a:avLst/>
            </a:prstGeom>
          </p:spPr>
          <p:txBody>
            <a:bodyPr wrap="none" lIns="0" tIns="0" rIns="0" bIns="0">
              <a:spAutoFit/>
            </a:bodyPr>
            <a:lstStyle/>
            <a:p>
              <a:r>
                <a:rPr lang="en-US" dirty="0">
                  <a:solidFill>
                    <a:srgbClr val="4D4D4D"/>
                  </a:solidFill>
                  <a:latin typeface="Microsoft Sans Serif"/>
                </a:rPr>
                <a:t>Training</a:t>
              </a:r>
            </a:p>
          </p:txBody>
        </p:sp>
        <p:sp>
          <p:nvSpPr>
            <p:cNvPr id="44" name="Rectangle 173"/>
            <p:cNvSpPr/>
            <p:nvPr/>
          </p:nvSpPr>
          <p:spPr>
            <a:xfrm>
              <a:off x="7547102" y="3798938"/>
              <a:ext cx="128240" cy="276999"/>
            </a:xfrm>
            <a:prstGeom prst="rect">
              <a:avLst/>
            </a:prstGeom>
          </p:spPr>
          <p:txBody>
            <a:bodyPr wrap="none" lIns="0" tIns="0" rIns="0" bIns="0">
              <a:spAutoFit/>
            </a:bodyPr>
            <a:lstStyle/>
            <a:p>
              <a:r>
                <a:rPr lang="en-US" dirty="0">
                  <a:solidFill>
                    <a:srgbClr val="4D4D4D"/>
                  </a:solidFill>
                  <a:latin typeface="Microsoft Sans Serif"/>
                </a:rPr>
                <a:t>8</a:t>
              </a:r>
            </a:p>
          </p:txBody>
        </p:sp>
        <p:sp>
          <p:nvSpPr>
            <p:cNvPr id="45" name="Rectangle 174"/>
            <p:cNvSpPr/>
            <p:nvPr/>
          </p:nvSpPr>
          <p:spPr>
            <a:xfrm>
              <a:off x="6900671" y="4347832"/>
              <a:ext cx="1425390" cy="276999"/>
            </a:xfrm>
            <a:prstGeom prst="rect">
              <a:avLst/>
            </a:prstGeom>
          </p:spPr>
          <p:txBody>
            <a:bodyPr wrap="none" lIns="0" tIns="0" rIns="0" bIns="0">
              <a:spAutoFit/>
            </a:bodyPr>
            <a:lstStyle/>
            <a:p>
              <a:r>
                <a:rPr lang="en-US" dirty="0">
                  <a:solidFill>
                    <a:srgbClr val="4D4D4D"/>
                  </a:solidFill>
                  <a:latin typeface="Microsoft Sans Serif"/>
                </a:rPr>
                <a:t>Pe</a:t>
              </a:r>
              <a:r>
                <a:rPr lang="en-US" spc="-10" dirty="0">
                  <a:solidFill>
                    <a:srgbClr val="4D4D4D"/>
                  </a:solidFill>
                  <a:latin typeface="Microsoft Sans Serif"/>
                </a:rPr>
                <a:t>m</a:t>
              </a:r>
              <a:r>
                <a:rPr lang="en-US" dirty="0">
                  <a:solidFill>
                    <a:srgbClr val="4D4D4D"/>
                  </a:solidFill>
                  <a:latin typeface="Microsoft Sans Serif"/>
                </a:rPr>
                <a:t>eliharaan</a:t>
              </a:r>
            </a:p>
          </p:txBody>
        </p:sp>
      </p:grpSp>
    </p:spTree>
    <p:extLst>
      <p:ext uri="{BB962C8B-B14F-4D97-AF65-F5344CB8AC3E}">
        <p14:creationId xmlns:p14="http://schemas.microsoft.com/office/powerpoint/2010/main" val="26306548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Network Diagram – Non Serial Sequential Logic </a:t>
            </a:r>
          </a:p>
        </p:txBody>
      </p:sp>
      <p:grpSp>
        <p:nvGrpSpPr>
          <p:cNvPr id="4" name="Group 3"/>
          <p:cNvGrpSpPr/>
          <p:nvPr/>
        </p:nvGrpSpPr>
        <p:grpSpPr>
          <a:xfrm>
            <a:off x="421064" y="1946425"/>
            <a:ext cx="8429780" cy="4071988"/>
            <a:chOff x="285724" y="2000213"/>
            <a:chExt cx="8429780" cy="4071988"/>
          </a:xfrm>
        </p:grpSpPr>
        <p:sp>
          <p:nvSpPr>
            <p:cNvPr id="5" name="Freeform 176"/>
            <p:cNvSpPr/>
            <p:nvPr/>
          </p:nvSpPr>
          <p:spPr>
            <a:xfrm>
              <a:off x="285724"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177"/>
            <p:cNvSpPr/>
            <p:nvPr/>
          </p:nvSpPr>
          <p:spPr>
            <a:xfrm>
              <a:off x="285724"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 name="Picture 17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64360" y="2399802"/>
              <a:ext cx="648716" cy="126976"/>
            </a:xfrm>
            <a:prstGeom prst="rect">
              <a:avLst/>
            </a:prstGeom>
            <a:noFill/>
            <a:extLst/>
          </p:spPr>
        </p:pic>
        <p:sp>
          <p:nvSpPr>
            <p:cNvPr id="8" name="Freeform 179"/>
            <p:cNvSpPr/>
            <p:nvPr/>
          </p:nvSpPr>
          <p:spPr>
            <a:xfrm>
              <a:off x="2500248"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80"/>
            <p:cNvSpPr/>
            <p:nvPr/>
          </p:nvSpPr>
          <p:spPr>
            <a:xfrm>
              <a:off x="2500248" y="200021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0" name="Picture 18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58900" y="2446023"/>
              <a:ext cx="583569" cy="995679"/>
            </a:xfrm>
            <a:prstGeom prst="rect">
              <a:avLst/>
            </a:prstGeom>
            <a:noFill/>
            <a:extLst/>
          </p:spPr>
        </p:pic>
        <p:sp>
          <p:nvSpPr>
            <p:cNvPr id="11" name="Freeform 182"/>
            <p:cNvSpPr/>
            <p:nvPr/>
          </p:nvSpPr>
          <p:spPr>
            <a:xfrm>
              <a:off x="2500250" y="3148675"/>
              <a:ext cx="1643127" cy="923329"/>
            </a:xfrm>
            <a:custGeom>
              <a:avLst/>
              <a:gdLst/>
              <a:ahLst/>
              <a:cxnLst/>
              <a:rect l="0" t="0" r="0" b="0"/>
              <a:pathLst>
                <a:path w="1643127" h="923329">
                  <a:moveTo>
                    <a:pt x="0" y="923329"/>
                  </a:moveTo>
                  <a:lnTo>
                    <a:pt x="1643127" y="923329"/>
                  </a:lnTo>
                  <a:lnTo>
                    <a:pt x="1643127" y="0"/>
                  </a:lnTo>
                  <a:lnTo>
                    <a:pt x="0" y="0"/>
                  </a:lnTo>
                  <a:lnTo>
                    <a:pt x="0" y="923329"/>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183"/>
            <p:cNvSpPr/>
            <p:nvPr/>
          </p:nvSpPr>
          <p:spPr>
            <a:xfrm>
              <a:off x="2500250" y="3148675"/>
              <a:ext cx="1643127" cy="923329"/>
            </a:xfrm>
            <a:custGeom>
              <a:avLst/>
              <a:gdLst/>
              <a:ahLst/>
              <a:cxnLst/>
              <a:rect l="0" t="0" r="0" b="0"/>
              <a:pathLst>
                <a:path w="1643127" h="923329">
                  <a:moveTo>
                    <a:pt x="0" y="923329"/>
                  </a:moveTo>
                  <a:lnTo>
                    <a:pt x="1643127" y="923329"/>
                  </a:lnTo>
                  <a:lnTo>
                    <a:pt x="1643127" y="0"/>
                  </a:lnTo>
                  <a:lnTo>
                    <a:pt x="0" y="0"/>
                  </a:lnTo>
                  <a:lnTo>
                    <a:pt x="0" y="923329"/>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3" name="Picture 18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8008" y="2410460"/>
              <a:ext cx="1171066" cy="573314"/>
            </a:xfrm>
            <a:prstGeom prst="rect">
              <a:avLst/>
            </a:prstGeom>
            <a:noFill/>
            <a:extLst/>
          </p:spPr>
        </p:pic>
        <p:sp>
          <p:nvSpPr>
            <p:cNvPr id="14" name="Freeform 185"/>
            <p:cNvSpPr/>
            <p:nvPr/>
          </p:nvSpPr>
          <p:spPr>
            <a:xfrm>
              <a:off x="5286375" y="2500338"/>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186"/>
            <p:cNvSpPr/>
            <p:nvPr/>
          </p:nvSpPr>
          <p:spPr>
            <a:xfrm>
              <a:off x="5286375" y="2500338"/>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187"/>
            <p:cNvSpPr/>
            <p:nvPr/>
          </p:nvSpPr>
          <p:spPr>
            <a:xfrm>
              <a:off x="928664" y="2962022"/>
              <a:ext cx="6177749" cy="1895728"/>
            </a:xfrm>
            <a:custGeom>
              <a:avLst/>
              <a:gdLst/>
              <a:ahLst/>
              <a:cxnLst/>
              <a:rect l="0" t="0" r="0" b="0"/>
              <a:pathLst>
                <a:path w="6177749" h="1895728">
                  <a:moveTo>
                    <a:pt x="5949022" y="0"/>
                  </a:moveTo>
                  <a:lnTo>
                    <a:pt x="6177749" y="0"/>
                  </a:lnTo>
                  <a:lnTo>
                    <a:pt x="6177749" y="1895728"/>
                  </a:lnTo>
                  <a:lnTo>
                    <a:pt x="0" y="1895728"/>
                  </a:lnTo>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7" name="Picture 18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09612" y="4845052"/>
              <a:ext cx="240614" cy="951839"/>
            </a:xfrm>
            <a:prstGeom prst="rect">
              <a:avLst/>
            </a:prstGeom>
            <a:noFill/>
            <a:extLst/>
          </p:spPr>
        </p:pic>
        <p:sp>
          <p:nvSpPr>
            <p:cNvPr id="18" name="Freeform 189"/>
            <p:cNvSpPr/>
            <p:nvPr/>
          </p:nvSpPr>
          <p:spPr>
            <a:xfrm>
              <a:off x="1180378" y="5148873"/>
              <a:ext cx="1319911" cy="923328"/>
            </a:xfrm>
            <a:custGeom>
              <a:avLst/>
              <a:gdLst/>
              <a:ahLst/>
              <a:cxnLst/>
              <a:rect l="0" t="0" r="0" b="0"/>
              <a:pathLst>
                <a:path w="1319911" h="923328">
                  <a:moveTo>
                    <a:pt x="0" y="923328"/>
                  </a:moveTo>
                  <a:lnTo>
                    <a:pt x="1319911" y="923328"/>
                  </a:lnTo>
                  <a:lnTo>
                    <a:pt x="1319911"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190"/>
            <p:cNvSpPr/>
            <p:nvPr/>
          </p:nvSpPr>
          <p:spPr>
            <a:xfrm>
              <a:off x="1180378" y="5148873"/>
              <a:ext cx="1319911" cy="923328"/>
            </a:xfrm>
            <a:custGeom>
              <a:avLst/>
              <a:gdLst/>
              <a:ahLst/>
              <a:cxnLst/>
              <a:rect l="0" t="0" r="0" b="0"/>
              <a:pathLst>
                <a:path w="1319911" h="923328">
                  <a:moveTo>
                    <a:pt x="0" y="923328"/>
                  </a:moveTo>
                  <a:lnTo>
                    <a:pt x="1319911" y="923328"/>
                  </a:lnTo>
                  <a:lnTo>
                    <a:pt x="1319911"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0" name="Picture 19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487548" y="5548264"/>
              <a:ext cx="454152" cy="127032"/>
            </a:xfrm>
            <a:prstGeom prst="rect">
              <a:avLst/>
            </a:prstGeom>
            <a:noFill/>
            <a:extLst/>
          </p:spPr>
        </p:pic>
        <p:sp>
          <p:nvSpPr>
            <p:cNvPr id="21" name="Freeform 192"/>
            <p:cNvSpPr/>
            <p:nvPr/>
          </p:nvSpPr>
          <p:spPr>
            <a:xfrm>
              <a:off x="2928873" y="514887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193"/>
            <p:cNvSpPr/>
            <p:nvPr/>
          </p:nvSpPr>
          <p:spPr>
            <a:xfrm>
              <a:off x="2928873" y="514887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3" name="Picture 19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507610" y="5548357"/>
              <a:ext cx="505714" cy="126972"/>
            </a:xfrm>
            <a:prstGeom prst="rect">
              <a:avLst/>
            </a:prstGeom>
            <a:noFill/>
            <a:extLst/>
          </p:spPr>
        </p:pic>
        <p:sp>
          <p:nvSpPr>
            <p:cNvPr id="24" name="Freeform 195"/>
            <p:cNvSpPr/>
            <p:nvPr/>
          </p:nvSpPr>
          <p:spPr>
            <a:xfrm>
              <a:off x="5000625" y="514887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196"/>
            <p:cNvSpPr/>
            <p:nvPr/>
          </p:nvSpPr>
          <p:spPr>
            <a:xfrm>
              <a:off x="5000625" y="5148873"/>
              <a:ext cx="1591310" cy="923328"/>
            </a:xfrm>
            <a:custGeom>
              <a:avLst/>
              <a:gdLst/>
              <a:ahLst/>
              <a:cxnLst/>
              <a:rect l="0" t="0" r="0" b="0"/>
              <a:pathLst>
                <a:path w="1591310" h="923328">
                  <a:moveTo>
                    <a:pt x="0" y="923328"/>
                  </a:moveTo>
                  <a:lnTo>
                    <a:pt x="1591310" y="923328"/>
                  </a:lnTo>
                  <a:lnTo>
                    <a:pt x="1591310"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6" name="Picture 19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579234" y="5543091"/>
              <a:ext cx="362966" cy="126995"/>
            </a:xfrm>
            <a:prstGeom prst="rect">
              <a:avLst/>
            </a:prstGeom>
            <a:noFill/>
            <a:extLst/>
          </p:spPr>
        </p:pic>
        <p:sp>
          <p:nvSpPr>
            <p:cNvPr id="27" name="Freeform 198"/>
            <p:cNvSpPr/>
            <p:nvPr/>
          </p:nvSpPr>
          <p:spPr>
            <a:xfrm>
              <a:off x="6929503" y="5143513"/>
              <a:ext cx="1786001" cy="923328"/>
            </a:xfrm>
            <a:custGeom>
              <a:avLst/>
              <a:gdLst/>
              <a:ahLst/>
              <a:cxnLst/>
              <a:rect l="0" t="0" r="0" b="0"/>
              <a:pathLst>
                <a:path w="1786001" h="923328">
                  <a:moveTo>
                    <a:pt x="0" y="923328"/>
                  </a:moveTo>
                  <a:lnTo>
                    <a:pt x="1786001" y="923328"/>
                  </a:lnTo>
                  <a:lnTo>
                    <a:pt x="1786001" y="0"/>
                  </a:lnTo>
                  <a:lnTo>
                    <a:pt x="0" y="0"/>
                  </a:lnTo>
                  <a:lnTo>
                    <a:pt x="0" y="923328"/>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199"/>
            <p:cNvSpPr/>
            <p:nvPr/>
          </p:nvSpPr>
          <p:spPr>
            <a:xfrm>
              <a:off x="6929503" y="5143513"/>
              <a:ext cx="1786001" cy="923328"/>
            </a:xfrm>
            <a:custGeom>
              <a:avLst/>
              <a:gdLst/>
              <a:ahLst/>
              <a:cxnLst/>
              <a:rect l="0" t="0" r="0" b="0"/>
              <a:pathLst>
                <a:path w="1786001" h="923328">
                  <a:moveTo>
                    <a:pt x="0" y="923328"/>
                  </a:moveTo>
                  <a:lnTo>
                    <a:pt x="1786001" y="923328"/>
                  </a:lnTo>
                  <a:lnTo>
                    <a:pt x="1786001" y="0"/>
                  </a:lnTo>
                  <a:lnTo>
                    <a:pt x="0" y="0"/>
                  </a:lnTo>
                  <a:lnTo>
                    <a:pt x="0" y="923328"/>
                  </a:lnTo>
                  <a:close/>
                </a:path>
              </a:pathLst>
            </a:custGeom>
            <a:noFill/>
            <a:ln w="127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9" name="Picture 20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4127502" y="2948052"/>
              <a:ext cx="1171575" cy="680466"/>
            </a:xfrm>
            <a:prstGeom prst="rect">
              <a:avLst/>
            </a:prstGeom>
            <a:noFill/>
            <a:extLst/>
          </p:spPr>
        </p:pic>
        <p:sp>
          <p:nvSpPr>
            <p:cNvPr id="30" name="Rectangle 202"/>
            <p:cNvSpPr/>
            <p:nvPr/>
          </p:nvSpPr>
          <p:spPr>
            <a:xfrm>
              <a:off x="1017727" y="2006616"/>
              <a:ext cx="128240" cy="277320"/>
            </a:xfrm>
            <a:prstGeom prst="rect">
              <a:avLst/>
            </a:prstGeom>
          </p:spPr>
          <p:txBody>
            <a:bodyPr wrap="none" lIns="0" tIns="0" rIns="0" bIns="0">
              <a:spAutoFit/>
            </a:bodyPr>
            <a:lstStyle/>
            <a:p>
              <a:r>
                <a:rPr lang="en-US" sz="1802" dirty="0">
                  <a:solidFill>
                    <a:srgbClr val="4D4D4D"/>
                  </a:solidFill>
                  <a:latin typeface="Microsoft Sans Serif"/>
                </a:rPr>
                <a:t>1</a:t>
              </a:r>
            </a:p>
          </p:txBody>
        </p:sp>
        <p:sp>
          <p:nvSpPr>
            <p:cNvPr id="31" name="Rectangle 203"/>
            <p:cNvSpPr/>
            <p:nvPr/>
          </p:nvSpPr>
          <p:spPr>
            <a:xfrm>
              <a:off x="712624" y="2555608"/>
              <a:ext cx="799899" cy="276999"/>
            </a:xfrm>
            <a:prstGeom prst="rect">
              <a:avLst/>
            </a:prstGeom>
          </p:spPr>
          <p:txBody>
            <a:bodyPr wrap="none" lIns="0" tIns="0" rIns="0" bIns="0">
              <a:spAutoFit/>
            </a:bodyPr>
            <a:lstStyle/>
            <a:p>
              <a:r>
                <a:rPr lang="en-US" dirty="0">
                  <a:solidFill>
                    <a:srgbClr val="4D4D4D"/>
                  </a:solidFill>
                  <a:latin typeface="Microsoft Sans Serif"/>
                </a:rPr>
                <a:t>Analisis</a:t>
              </a:r>
            </a:p>
          </p:txBody>
        </p:sp>
        <p:sp>
          <p:nvSpPr>
            <p:cNvPr id="32" name="Rectangle 204"/>
            <p:cNvSpPr/>
            <p:nvPr/>
          </p:nvSpPr>
          <p:spPr>
            <a:xfrm>
              <a:off x="3233039" y="2006616"/>
              <a:ext cx="128240" cy="277320"/>
            </a:xfrm>
            <a:prstGeom prst="rect">
              <a:avLst/>
            </a:prstGeom>
          </p:spPr>
          <p:txBody>
            <a:bodyPr wrap="none" lIns="0" tIns="0" rIns="0" bIns="0">
              <a:spAutoFit/>
            </a:bodyPr>
            <a:lstStyle/>
            <a:p>
              <a:r>
                <a:rPr lang="en-US" sz="1802" dirty="0">
                  <a:solidFill>
                    <a:srgbClr val="4D4D4D"/>
                  </a:solidFill>
                  <a:latin typeface="Microsoft Sans Serif"/>
                </a:rPr>
                <a:t>2</a:t>
              </a:r>
            </a:p>
          </p:txBody>
        </p:sp>
        <p:sp>
          <p:nvSpPr>
            <p:cNvPr id="33" name="Rectangle 205"/>
            <p:cNvSpPr/>
            <p:nvPr/>
          </p:nvSpPr>
          <p:spPr>
            <a:xfrm>
              <a:off x="2946145" y="2281288"/>
              <a:ext cx="802464" cy="559127"/>
            </a:xfrm>
            <a:prstGeom prst="rect">
              <a:avLst/>
            </a:prstGeom>
          </p:spPr>
          <p:txBody>
            <a:bodyPr wrap="none" lIns="0" tIns="0" rIns="0" bIns="0">
              <a:spAutoFit/>
            </a:bodyPr>
            <a:lstStyle/>
            <a:p>
              <a:pPr marL="21336"/>
              <a:r>
                <a:rPr lang="en-US" dirty="0">
                  <a:solidFill>
                    <a:srgbClr val="4D4D4D"/>
                  </a:solidFill>
                  <a:latin typeface="Microsoft Sans Serif"/>
                </a:rPr>
                <a:t>Desain </a:t>
              </a:r>
            </a:p>
            <a:p>
              <a:pPr>
                <a:lnSpc>
                  <a:spcPts val="2160"/>
                </a:lnSpc>
              </a:pPr>
              <a:r>
                <a:rPr lang="en-US" dirty="0">
                  <a:solidFill>
                    <a:srgbClr val="4D4D4D"/>
                  </a:solidFill>
                  <a:latin typeface="Microsoft Sans Serif"/>
                </a:rPr>
                <a:t>Sistem</a:t>
              </a:r>
            </a:p>
          </p:txBody>
        </p:sp>
        <p:sp>
          <p:nvSpPr>
            <p:cNvPr id="34" name="Rectangle 206"/>
            <p:cNvSpPr/>
            <p:nvPr/>
          </p:nvSpPr>
          <p:spPr>
            <a:xfrm>
              <a:off x="3257677" y="3155810"/>
              <a:ext cx="128240" cy="276999"/>
            </a:xfrm>
            <a:prstGeom prst="rect">
              <a:avLst/>
            </a:prstGeom>
          </p:spPr>
          <p:txBody>
            <a:bodyPr wrap="none" lIns="0" tIns="0" rIns="0" bIns="0">
              <a:spAutoFit/>
            </a:bodyPr>
            <a:lstStyle/>
            <a:p>
              <a:r>
                <a:rPr lang="en-US" dirty="0">
                  <a:solidFill>
                    <a:srgbClr val="4D4D4D"/>
                  </a:solidFill>
                  <a:latin typeface="Microsoft Sans Serif"/>
                </a:rPr>
                <a:t>3</a:t>
              </a:r>
            </a:p>
          </p:txBody>
        </p:sp>
        <p:sp>
          <p:nvSpPr>
            <p:cNvPr id="35" name="Rectangle 207"/>
            <p:cNvSpPr/>
            <p:nvPr/>
          </p:nvSpPr>
          <p:spPr>
            <a:xfrm>
              <a:off x="2596260" y="3704352"/>
              <a:ext cx="1460400" cy="277320"/>
            </a:xfrm>
            <a:prstGeom prst="rect">
              <a:avLst/>
            </a:prstGeom>
          </p:spPr>
          <p:txBody>
            <a:bodyPr wrap="none" lIns="0" tIns="0" rIns="0" bIns="0">
              <a:spAutoFit/>
            </a:bodyPr>
            <a:lstStyle/>
            <a:p>
              <a:r>
                <a:rPr lang="en-US" sz="1802" dirty="0">
                  <a:solidFill>
                    <a:srgbClr val="4D4D4D"/>
                  </a:solidFill>
                  <a:latin typeface="Microsoft Sans Serif"/>
                </a:rPr>
                <a:t>Pemrogra</a:t>
              </a:r>
              <a:r>
                <a:rPr lang="en-US" sz="1802" spc="-12" dirty="0">
                  <a:solidFill>
                    <a:srgbClr val="4D4D4D"/>
                  </a:solidFill>
                  <a:latin typeface="Microsoft Sans Serif"/>
                </a:rPr>
                <a:t>m</a:t>
              </a:r>
              <a:r>
                <a:rPr lang="en-US" sz="1802" dirty="0">
                  <a:solidFill>
                    <a:srgbClr val="4D4D4D"/>
                  </a:solidFill>
                  <a:latin typeface="Microsoft Sans Serif"/>
                </a:rPr>
                <a:t>an</a:t>
              </a:r>
            </a:p>
          </p:txBody>
        </p:sp>
        <p:sp>
          <p:nvSpPr>
            <p:cNvPr id="36" name="Rectangle 208"/>
            <p:cNvSpPr/>
            <p:nvPr/>
          </p:nvSpPr>
          <p:spPr>
            <a:xfrm>
              <a:off x="6019800" y="2507221"/>
              <a:ext cx="128240" cy="276999"/>
            </a:xfrm>
            <a:prstGeom prst="rect">
              <a:avLst/>
            </a:prstGeom>
          </p:spPr>
          <p:txBody>
            <a:bodyPr wrap="none" lIns="0" tIns="0" rIns="0" bIns="0">
              <a:spAutoFit/>
            </a:bodyPr>
            <a:lstStyle/>
            <a:p>
              <a:r>
                <a:rPr lang="en-US" dirty="0">
                  <a:solidFill>
                    <a:srgbClr val="4D4D4D"/>
                  </a:solidFill>
                  <a:latin typeface="Microsoft Sans Serif"/>
                </a:rPr>
                <a:t>4</a:t>
              </a:r>
            </a:p>
          </p:txBody>
        </p:sp>
        <p:sp>
          <p:nvSpPr>
            <p:cNvPr id="37" name="Rectangle 209"/>
            <p:cNvSpPr/>
            <p:nvPr/>
          </p:nvSpPr>
          <p:spPr>
            <a:xfrm>
              <a:off x="5571744" y="3055763"/>
              <a:ext cx="1029128" cy="277320"/>
            </a:xfrm>
            <a:prstGeom prst="rect">
              <a:avLst/>
            </a:prstGeom>
          </p:spPr>
          <p:txBody>
            <a:bodyPr wrap="none" lIns="0" tIns="0" rIns="0" bIns="0">
              <a:spAutoFit/>
            </a:bodyPr>
            <a:lstStyle/>
            <a:p>
              <a:r>
                <a:rPr lang="en-US" sz="1802" dirty="0">
                  <a:solidFill>
                    <a:srgbClr val="4D4D4D"/>
                  </a:solidFill>
                  <a:latin typeface="Microsoft Sans Serif"/>
                </a:rPr>
                <a:t>Pengujian</a:t>
              </a:r>
            </a:p>
          </p:txBody>
        </p:sp>
        <p:sp>
          <p:nvSpPr>
            <p:cNvPr id="38" name="Rectangle 210"/>
            <p:cNvSpPr/>
            <p:nvPr/>
          </p:nvSpPr>
          <p:spPr>
            <a:xfrm>
              <a:off x="1775460" y="5156822"/>
              <a:ext cx="128240" cy="276999"/>
            </a:xfrm>
            <a:prstGeom prst="rect">
              <a:avLst/>
            </a:prstGeom>
          </p:spPr>
          <p:txBody>
            <a:bodyPr wrap="none" lIns="0" tIns="0" rIns="0" bIns="0">
              <a:spAutoFit/>
            </a:bodyPr>
            <a:lstStyle/>
            <a:p>
              <a:r>
                <a:rPr lang="en-US" dirty="0">
                  <a:solidFill>
                    <a:srgbClr val="4D4D4D"/>
                  </a:solidFill>
                  <a:latin typeface="Microsoft Sans Serif"/>
                </a:rPr>
                <a:t>5</a:t>
              </a:r>
            </a:p>
          </p:txBody>
        </p:sp>
        <p:sp>
          <p:nvSpPr>
            <p:cNvPr id="39" name="Rectangle 211"/>
            <p:cNvSpPr/>
            <p:nvPr/>
          </p:nvSpPr>
          <p:spPr>
            <a:xfrm>
              <a:off x="1415796" y="5705767"/>
              <a:ext cx="849592" cy="276999"/>
            </a:xfrm>
            <a:prstGeom prst="rect">
              <a:avLst/>
            </a:prstGeom>
          </p:spPr>
          <p:txBody>
            <a:bodyPr wrap="none" lIns="0" tIns="0" rIns="0" bIns="0">
              <a:spAutoFit/>
            </a:bodyPr>
            <a:lstStyle/>
            <a:p>
              <a:r>
                <a:rPr lang="en-US" dirty="0">
                  <a:solidFill>
                    <a:srgbClr val="4D4D4D"/>
                  </a:solidFill>
                  <a:latin typeface="Microsoft Sans Serif"/>
                </a:rPr>
                <a:t>Instalasi</a:t>
              </a:r>
            </a:p>
          </p:txBody>
        </p:sp>
        <p:sp>
          <p:nvSpPr>
            <p:cNvPr id="40" name="Rectangle 212"/>
            <p:cNvSpPr/>
            <p:nvPr/>
          </p:nvSpPr>
          <p:spPr>
            <a:xfrm>
              <a:off x="3661917" y="5156822"/>
              <a:ext cx="128240" cy="276999"/>
            </a:xfrm>
            <a:prstGeom prst="rect">
              <a:avLst/>
            </a:prstGeom>
          </p:spPr>
          <p:txBody>
            <a:bodyPr wrap="none" lIns="0" tIns="0" rIns="0" bIns="0">
              <a:spAutoFit/>
            </a:bodyPr>
            <a:lstStyle/>
            <a:p>
              <a:r>
                <a:rPr lang="en-US" dirty="0">
                  <a:solidFill>
                    <a:srgbClr val="4D4D4D"/>
                  </a:solidFill>
                  <a:latin typeface="Microsoft Sans Serif"/>
                </a:rPr>
                <a:t>6</a:t>
              </a:r>
            </a:p>
          </p:txBody>
        </p:sp>
        <p:sp>
          <p:nvSpPr>
            <p:cNvPr id="41" name="Rectangle 213"/>
            <p:cNvSpPr/>
            <p:nvPr/>
          </p:nvSpPr>
          <p:spPr>
            <a:xfrm>
              <a:off x="3054985" y="5705767"/>
              <a:ext cx="1346844" cy="276999"/>
            </a:xfrm>
            <a:prstGeom prst="rect">
              <a:avLst/>
            </a:prstGeom>
          </p:spPr>
          <p:txBody>
            <a:bodyPr wrap="none" lIns="0" tIns="0" rIns="0" bIns="0">
              <a:spAutoFit/>
            </a:bodyPr>
            <a:lstStyle/>
            <a:p>
              <a:r>
                <a:rPr lang="en-US" dirty="0">
                  <a:solidFill>
                    <a:srgbClr val="4D4D4D"/>
                  </a:solidFill>
                  <a:latin typeface="Microsoft Sans Serif"/>
                </a:rPr>
                <a:t>Doku</a:t>
              </a:r>
              <a:r>
                <a:rPr lang="en-US" spc="-10" dirty="0">
                  <a:solidFill>
                    <a:srgbClr val="4D4D4D"/>
                  </a:solidFill>
                  <a:latin typeface="Microsoft Sans Serif"/>
                </a:rPr>
                <a:t>m</a:t>
              </a:r>
              <a:r>
                <a:rPr lang="en-US" dirty="0">
                  <a:solidFill>
                    <a:srgbClr val="4D4D4D"/>
                  </a:solidFill>
                  <a:latin typeface="Microsoft Sans Serif"/>
                </a:rPr>
                <a:t>entasi</a:t>
              </a:r>
            </a:p>
          </p:txBody>
        </p:sp>
        <p:sp>
          <p:nvSpPr>
            <p:cNvPr id="42" name="Rectangle 214"/>
            <p:cNvSpPr/>
            <p:nvPr/>
          </p:nvSpPr>
          <p:spPr>
            <a:xfrm>
              <a:off x="5734177" y="5156822"/>
              <a:ext cx="128240" cy="276999"/>
            </a:xfrm>
            <a:prstGeom prst="rect">
              <a:avLst/>
            </a:prstGeom>
          </p:spPr>
          <p:txBody>
            <a:bodyPr wrap="none" lIns="0" tIns="0" rIns="0" bIns="0">
              <a:spAutoFit/>
            </a:bodyPr>
            <a:lstStyle/>
            <a:p>
              <a:r>
                <a:rPr lang="en-US" dirty="0">
                  <a:solidFill>
                    <a:srgbClr val="4D4D4D"/>
                  </a:solidFill>
                  <a:latin typeface="Microsoft Sans Serif"/>
                </a:rPr>
                <a:t>7</a:t>
              </a:r>
            </a:p>
          </p:txBody>
        </p:sp>
        <p:sp>
          <p:nvSpPr>
            <p:cNvPr id="43" name="Rectangle 215"/>
            <p:cNvSpPr/>
            <p:nvPr/>
          </p:nvSpPr>
          <p:spPr>
            <a:xfrm>
              <a:off x="5410834" y="5705767"/>
              <a:ext cx="836768" cy="276999"/>
            </a:xfrm>
            <a:prstGeom prst="rect">
              <a:avLst/>
            </a:prstGeom>
          </p:spPr>
          <p:txBody>
            <a:bodyPr wrap="none" lIns="0" tIns="0" rIns="0" bIns="0">
              <a:spAutoFit/>
            </a:bodyPr>
            <a:lstStyle/>
            <a:p>
              <a:r>
                <a:rPr lang="en-US" dirty="0">
                  <a:solidFill>
                    <a:srgbClr val="4D4D4D"/>
                  </a:solidFill>
                  <a:latin typeface="Microsoft Sans Serif"/>
                </a:rPr>
                <a:t>Training</a:t>
              </a:r>
            </a:p>
          </p:txBody>
        </p:sp>
        <p:sp>
          <p:nvSpPr>
            <p:cNvPr id="44" name="Rectangle 216"/>
            <p:cNvSpPr/>
            <p:nvPr/>
          </p:nvSpPr>
          <p:spPr>
            <a:xfrm>
              <a:off x="7761478" y="5151263"/>
              <a:ext cx="128240" cy="277320"/>
            </a:xfrm>
            <a:prstGeom prst="rect">
              <a:avLst/>
            </a:prstGeom>
          </p:spPr>
          <p:txBody>
            <a:bodyPr wrap="none" lIns="0" tIns="0" rIns="0" bIns="0">
              <a:spAutoFit/>
            </a:bodyPr>
            <a:lstStyle/>
            <a:p>
              <a:r>
                <a:rPr lang="en-US" sz="1802" dirty="0">
                  <a:solidFill>
                    <a:srgbClr val="4D4D4D"/>
                  </a:solidFill>
                  <a:latin typeface="Microsoft Sans Serif"/>
                </a:rPr>
                <a:t>8</a:t>
              </a:r>
            </a:p>
          </p:txBody>
        </p:sp>
        <p:sp>
          <p:nvSpPr>
            <p:cNvPr id="45" name="Rectangle 217"/>
            <p:cNvSpPr/>
            <p:nvPr/>
          </p:nvSpPr>
          <p:spPr>
            <a:xfrm>
              <a:off x="7115302" y="5700281"/>
              <a:ext cx="1425390" cy="276999"/>
            </a:xfrm>
            <a:prstGeom prst="rect">
              <a:avLst/>
            </a:prstGeom>
          </p:spPr>
          <p:txBody>
            <a:bodyPr wrap="none" lIns="0" tIns="0" rIns="0" bIns="0">
              <a:spAutoFit/>
            </a:bodyPr>
            <a:lstStyle/>
            <a:p>
              <a:r>
                <a:rPr lang="en-US" dirty="0">
                  <a:solidFill>
                    <a:srgbClr val="4D4D4D"/>
                  </a:solidFill>
                  <a:latin typeface="Microsoft Sans Serif"/>
                </a:rPr>
                <a:t>Pe</a:t>
              </a:r>
              <a:r>
                <a:rPr lang="en-US" spc="-10" dirty="0">
                  <a:solidFill>
                    <a:srgbClr val="4D4D4D"/>
                  </a:solidFill>
                  <a:latin typeface="Microsoft Sans Serif"/>
                </a:rPr>
                <a:t>m</a:t>
              </a:r>
              <a:r>
                <a:rPr lang="en-US" dirty="0">
                  <a:solidFill>
                    <a:srgbClr val="4D4D4D"/>
                  </a:solidFill>
                  <a:latin typeface="Microsoft Sans Serif"/>
                </a:rPr>
                <a:t>eliharaan</a:t>
              </a:r>
            </a:p>
          </p:txBody>
        </p:sp>
      </p:grpSp>
    </p:spTree>
    <p:extLst>
      <p:ext uri="{BB962C8B-B14F-4D97-AF65-F5344CB8AC3E}">
        <p14:creationId xmlns:p14="http://schemas.microsoft.com/office/powerpoint/2010/main" val="21898826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Metode Network Diagram</a:t>
            </a:r>
          </a:p>
        </p:txBody>
      </p:sp>
      <p:sp>
        <p:nvSpPr>
          <p:cNvPr id="3" name="Content Placeholder 2"/>
          <p:cNvSpPr>
            <a:spLocks noGrp="1"/>
          </p:cNvSpPr>
          <p:nvPr>
            <p:ph idx="1"/>
          </p:nvPr>
        </p:nvSpPr>
        <p:spPr/>
        <p:txBody>
          <a:bodyPr/>
          <a:lstStyle/>
          <a:p>
            <a:r>
              <a:rPr lang="id-ID" dirty="0"/>
              <a:t>Metode jalur kritis (CPM) </a:t>
            </a:r>
            <a:endParaRPr lang="id-ID" dirty="0" smtClean="0"/>
          </a:p>
          <a:p>
            <a:r>
              <a:rPr lang="id-ID" dirty="0" smtClean="0"/>
              <a:t>Teknik </a:t>
            </a:r>
            <a:r>
              <a:rPr lang="id-ID" dirty="0"/>
              <a:t>evaluasi dan review proyek (</a:t>
            </a:r>
            <a:r>
              <a:rPr lang="id-ID" dirty="0" smtClean="0"/>
              <a:t>PERT)</a:t>
            </a:r>
          </a:p>
          <a:p>
            <a:r>
              <a:rPr lang="id-ID" dirty="0" smtClean="0"/>
              <a:t>Metode </a:t>
            </a:r>
            <a:r>
              <a:rPr lang="id-ID" dirty="0"/>
              <a:t>diagram pendahuluan (PDM)</a:t>
            </a:r>
          </a:p>
        </p:txBody>
      </p:sp>
    </p:spTree>
    <p:extLst>
      <p:ext uri="{BB962C8B-B14F-4D97-AF65-F5344CB8AC3E}">
        <p14:creationId xmlns:p14="http://schemas.microsoft.com/office/powerpoint/2010/main" val="32815700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Perbandingan : CPM, PERT, PDM</a:t>
            </a:r>
          </a:p>
        </p:txBody>
      </p:sp>
      <p:sp>
        <p:nvSpPr>
          <p:cNvPr id="3" name="Content Placeholder 2"/>
          <p:cNvSpPr>
            <a:spLocks noGrp="1"/>
          </p:cNvSpPr>
          <p:nvPr>
            <p:ph idx="1"/>
          </p:nvPr>
        </p:nvSpPr>
        <p:spPr/>
        <p:txBody>
          <a:bodyPr/>
          <a:lstStyle/>
          <a:p>
            <a:endParaRPr lang="id-ID"/>
          </a:p>
        </p:txBody>
      </p:sp>
      <p:grpSp>
        <p:nvGrpSpPr>
          <p:cNvPr id="4" name="Group 3"/>
          <p:cNvGrpSpPr/>
          <p:nvPr/>
        </p:nvGrpSpPr>
        <p:grpSpPr>
          <a:xfrm>
            <a:off x="240738" y="1510793"/>
            <a:ext cx="8790431" cy="5007864"/>
            <a:chOff x="176786" y="1033272"/>
            <a:chExt cx="8790431" cy="5007864"/>
          </a:xfrm>
        </p:grpSpPr>
        <p:pic>
          <p:nvPicPr>
            <p:cNvPr id="5" name="Picture 2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6786" y="1033272"/>
              <a:ext cx="8790431" cy="5007864"/>
            </a:xfrm>
            <a:prstGeom prst="rect">
              <a:avLst/>
            </a:prstGeom>
            <a:noFill/>
            <a:extLst/>
          </p:spPr>
        </p:pic>
        <p:pic>
          <p:nvPicPr>
            <p:cNvPr id="6" name="Picture 2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5900" y="1054065"/>
              <a:ext cx="8712200" cy="4926329"/>
            </a:xfrm>
            <a:prstGeom prst="rect">
              <a:avLst/>
            </a:prstGeom>
            <a:noFill/>
            <a:extLst/>
          </p:spPr>
        </p:pic>
        <p:sp>
          <p:nvSpPr>
            <p:cNvPr id="7" name="Freeform 224"/>
            <p:cNvSpPr/>
            <p:nvPr/>
          </p:nvSpPr>
          <p:spPr>
            <a:xfrm>
              <a:off x="228600" y="1066777"/>
              <a:ext cx="2286000" cy="387375"/>
            </a:xfrm>
            <a:custGeom>
              <a:avLst/>
              <a:gdLst/>
              <a:ahLst/>
              <a:cxnLst/>
              <a:rect l="0" t="0" r="0" b="0"/>
              <a:pathLst>
                <a:path w="2286000" h="387375">
                  <a:moveTo>
                    <a:pt x="0" y="387375"/>
                  </a:moveTo>
                  <a:lnTo>
                    <a:pt x="2286000" y="387375"/>
                  </a:lnTo>
                  <a:lnTo>
                    <a:pt x="2286000" y="0"/>
                  </a:lnTo>
                  <a:lnTo>
                    <a:pt x="0" y="0"/>
                  </a:lnTo>
                  <a:lnTo>
                    <a:pt x="0" y="387375"/>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225"/>
            <p:cNvSpPr/>
            <p:nvPr/>
          </p:nvSpPr>
          <p:spPr>
            <a:xfrm>
              <a:off x="2514600" y="1066777"/>
              <a:ext cx="3733800" cy="387375"/>
            </a:xfrm>
            <a:custGeom>
              <a:avLst/>
              <a:gdLst/>
              <a:ahLst/>
              <a:cxnLst/>
              <a:rect l="0" t="0" r="0" b="0"/>
              <a:pathLst>
                <a:path w="3733800" h="387375">
                  <a:moveTo>
                    <a:pt x="0" y="387375"/>
                  </a:moveTo>
                  <a:lnTo>
                    <a:pt x="3733800" y="387375"/>
                  </a:lnTo>
                  <a:lnTo>
                    <a:pt x="3733800" y="0"/>
                  </a:lnTo>
                  <a:lnTo>
                    <a:pt x="0" y="0"/>
                  </a:lnTo>
                  <a:lnTo>
                    <a:pt x="0" y="387375"/>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226"/>
            <p:cNvSpPr/>
            <p:nvPr/>
          </p:nvSpPr>
          <p:spPr>
            <a:xfrm>
              <a:off x="6248400" y="1066777"/>
              <a:ext cx="2667000" cy="387375"/>
            </a:xfrm>
            <a:custGeom>
              <a:avLst/>
              <a:gdLst/>
              <a:ahLst/>
              <a:cxnLst/>
              <a:rect l="0" t="0" r="0" b="0"/>
              <a:pathLst>
                <a:path w="2667000" h="387375">
                  <a:moveTo>
                    <a:pt x="0" y="387375"/>
                  </a:moveTo>
                  <a:lnTo>
                    <a:pt x="2667000" y="387375"/>
                  </a:lnTo>
                  <a:lnTo>
                    <a:pt x="2667000" y="0"/>
                  </a:lnTo>
                  <a:lnTo>
                    <a:pt x="0" y="0"/>
                  </a:lnTo>
                  <a:lnTo>
                    <a:pt x="0" y="387375"/>
                  </a:lnTo>
                  <a:close/>
                </a:path>
              </a:pathLst>
            </a:custGeom>
            <a:solidFill>
              <a:srgbClr val="DADADA">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227"/>
            <p:cNvSpPr/>
            <p:nvPr/>
          </p:nvSpPr>
          <p:spPr>
            <a:xfrm>
              <a:off x="228600" y="1454229"/>
              <a:ext cx="8686800" cy="673023"/>
            </a:xfrm>
            <a:custGeom>
              <a:avLst/>
              <a:gdLst/>
              <a:ahLst/>
              <a:cxnLst/>
              <a:rect l="0" t="0" r="0" b="0"/>
              <a:pathLst>
                <a:path w="8686800" h="673023">
                  <a:moveTo>
                    <a:pt x="0" y="673023"/>
                  </a:moveTo>
                  <a:lnTo>
                    <a:pt x="8686800" y="673023"/>
                  </a:lnTo>
                  <a:lnTo>
                    <a:pt x="8686800" y="0"/>
                  </a:lnTo>
                  <a:lnTo>
                    <a:pt x="0" y="0"/>
                  </a:lnTo>
                  <a:lnTo>
                    <a:pt x="0" y="673023"/>
                  </a:lnTo>
                  <a:close/>
                </a:path>
              </a:pathLst>
            </a:custGeom>
            <a:solidFill>
              <a:srgbClr val="C7C7C7">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228"/>
            <p:cNvSpPr/>
            <p:nvPr/>
          </p:nvSpPr>
          <p:spPr>
            <a:xfrm>
              <a:off x="228600" y="2904452"/>
              <a:ext cx="2286000" cy="3063240"/>
            </a:xfrm>
            <a:custGeom>
              <a:avLst/>
              <a:gdLst/>
              <a:ahLst/>
              <a:cxnLst/>
              <a:rect l="0" t="0" r="0" b="0"/>
              <a:pathLst>
                <a:path w="2286000" h="3063240">
                  <a:moveTo>
                    <a:pt x="0" y="3063240"/>
                  </a:moveTo>
                  <a:lnTo>
                    <a:pt x="2286000" y="3063240"/>
                  </a:lnTo>
                  <a:lnTo>
                    <a:pt x="2286000" y="0"/>
                  </a:lnTo>
                  <a:lnTo>
                    <a:pt x="0" y="0"/>
                  </a:lnTo>
                  <a:lnTo>
                    <a:pt x="0" y="3063240"/>
                  </a:lnTo>
                  <a:close/>
                </a:path>
              </a:pathLst>
            </a:custGeom>
            <a:solidFill>
              <a:srgbClr val="E1E1E1">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229"/>
            <p:cNvSpPr/>
            <p:nvPr/>
          </p:nvSpPr>
          <p:spPr>
            <a:xfrm>
              <a:off x="2514600" y="2904452"/>
              <a:ext cx="3733800" cy="3063240"/>
            </a:xfrm>
            <a:custGeom>
              <a:avLst/>
              <a:gdLst/>
              <a:ahLst/>
              <a:cxnLst/>
              <a:rect l="0" t="0" r="0" b="0"/>
              <a:pathLst>
                <a:path w="3733800" h="3063240">
                  <a:moveTo>
                    <a:pt x="0" y="3063240"/>
                  </a:moveTo>
                  <a:lnTo>
                    <a:pt x="3733800" y="3063240"/>
                  </a:lnTo>
                  <a:lnTo>
                    <a:pt x="3733800" y="0"/>
                  </a:lnTo>
                  <a:lnTo>
                    <a:pt x="0" y="0"/>
                  </a:lnTo>
                  <a:lnTo>
                    <a:pt x="0" y="3063240"/>
                  </a:lnTo>
                  <a:close/>
                </a:path>
              </a:pathLst>
            </a:custGeom>
            <a:solidFill>
              <a:srgbClr val="E1E1E1">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230"/>
            <p:cNvSpPr/>
            <p:nvPr/>
          </p:nvSpPr>
          <p:spPr>
            <a:xfrm>
              <a:off x="6248400" y="2904452"/>
              <a:ext cx="2667000" cy="3063240"/>
            </a:xfrm>
            <a:custGeom>
              <a:avLst/>
              <a:gdLst/>
              <a:ahLst/>
              <a:cxnLst/>
              <a:rect l="0" t="0" r="0" b="0"/>
              <a:pathLst>
                <a:path w="2667000" h="3063240">
                  <a:moveTo>
                    <a:pt x="0" y="3063240"/>
                  </a:moveTo>
                  <a:lnTo>
                    <a:pt x="2667000" y="3063240"/>
                  </a:lnTo>
                  <a:lnTo>
                    <a:pt x="2667000" y="0"/>
                  </a:lnTo>
                  <a:lnTo>
                    <a:pt x="0" y="0"/>
                  </a:lnTo>
                  <a:lnTo>
                    <a:pt x="0" y="3063240"/>
                  </a:lnTo>
                  <a:close/>
                </a:path>
              </a:pathLst>
            </a:custGeom>
            <a:solidFill>
              <a:srgbClr val="E1E1E1">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231"/>
            <p:cNvSpPr/>
            <p:nvPr/>
          </p:nvSpPr>
          <p:spPr>
            <a:xfrm>
              <a:off x="2514600" y="1060450"/>
              <a:ext cx="0" cy="400050"/>
            </a:xfrm>
            <a:custGeom>
              <a:avLst/>
              <a:gdLst/>
              <a:ahLst/>
              <a:cxnLst/>
              <a:rect l="0" t="0" r="0" b="0"/>
              <a:pathLst>
                <a:path h="400050">
                  <a:moveTo>
                    <a:pt x="0" y="0"/>
                  </a:moveTo>
                  <a:lnTo>
                    <a:pt x="0" y="40005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232"/>
            <p:cNvSpPr/>
            <p:nvPr/>
          </p:nvSpPr>
          <p:spPr>
            <a:xfrm>
              <a:off x="2514600" y="2898143"/>
              <a:ext cx="0" cy="3075901"/>
            </a:xfrm>
            <a:custGeom>
              <a:avLst/>
              <a:gdLst/>
              <a:ahLst/>
              <a:cxnLst/>
              <a:rect l="0" t="0" r="0" b="0"/>
              <a:pathLst>
                <a:path h="3075901">
                  <a:moveTo>
                    <a:pt x="0" y="0"/>
                  </a:moveTo>
                  <a:lnTo>
                    <a:pt x="0" y="3075901"/>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233"/>
            <p:cNvSpPr/>
            <p:nvPr/>
          </p:nvSpPr>
          <p:spPr>
            <a:xfrm>
              <a:off x="6248400" y="1060450"/>
              <a:ext cx="0" cy="400050"/>
            </a:xfrm>
            <a:custGeom>
              <a:avLst/>
              <a:gdLst/>
              <a:ahLst/>
              <a:cxnLst/>
              <a:rect l="0" t="0" r="0" b="0"/>
              <a:pathLst>
                <a:path h="400050">
                  <a:moveTo>
                    <a:pt x="0" y="0"/>
                  </a:moveTo>
                  <a:lnTo>
                    <a:pt x="0" y="40005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234"/>
            <p:cNvSpPr/>
            <p:nvPr/>
          </p:nvSpPr>
          <p:spPr>
            <a:xfrm>
              <a:off x="6248400" y="2120900"/>
              <a:ext cx="0" cy="3853142"/>
            </a:xfrm>
            <a:custGeom>
              <a:avLst/>
              <a:gdLst/>
              <a:ahLst/>
              <a:cxnLst/>
              <a:rect l="0" t="0" r="0" b="0"/>
              <a:pathLst>
                <a:path h="3853142">
                  <a:moveTo>
                    <a:pt x="0" y="0"/>
                  </a:moveTo>
                  <a:lnTo>
                    <a:pt x="0" y="3853142"/>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235"/>
            <p:cNvSpPr/>
            <p:nvPr/>
          </p:nvSpPr>
          <p:spPr>
            <a:xfrm>
              <a:off x="222250" y="1454150"/>
              <a:ext cx="8699500" cy="0"/>
            </a:xfrm>
            <a:custGeom>
              <a:avLst/>
              <a:gdLst/>
              <a:ahLst/>
              <a:cxnLst/>
              <a:rect l="0" t="0" r="0" b="0"/>
              <a:pathLst>
                <a:path w="8699500">
                  <a:moveTo>
                    <a:pt x="0" y="0"/>
                  </a:moveTo>
                  <a:lnTo>
                    <a:pt x="8699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236"/>
            <p:cNvSpPr/>
            <p:nvPr/>
          </p:nvSpPr>
          <p:spPr>
            <a:xfrm>
              <a:off x="222250" y="2127250"/>
              <a:ext cx="8699500" cy="0"/>
            </a:xfrm>
            <a:custGeom>
              <a:avLst/>
              <a:gdLst/>
              <a:ahLst/>
              <a:cxnLst/>
              <a:rect l="0" t="0" r="0" b="0"/>
              <a:pathLst>
                <a:path w="8699500">
                  <a:moveTo>
                    <a:pt x="0" y="0"/>
                  </a:moveTo>
                  <a:lnTo>
                    <a:pt x="8699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237"/>
            <p:cNvSpPr/>
            <p:nvPr/>
          </p:nvSpPr>
          <p:spPr>
            <a:xfrm>
              <a:off x="222250" y="2904491"/>
              <a:ext cx="8699500" cy="0"/>
            </a:xfrm>
            <a:custGeom>
              <a:avLst/>
              <a:gdLst/>
              <a:ahLst/>
              <a:cxnLst/>
              <a:rect l="0" t="0" r="0" b="0"/>
              <a:pathLst>
                <a:path w="8699500">
                  <a:moveTo>
                    <a:pt x="0" y="0"/>
                  </a:moveTo>
                  <a:lnTo>
                    <a:pt x="8699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238"/>
            <p:cNvSpPr/>
            <p:nvPr/>
          </p:nvSpPr>
          <p:spPr>
            <a:xfrm>
              <a:off x="228600" y="1060450"/>
              <a:ext cx="0" cy="4913592"/>
            </a:xfrm>
            <a:custGeom>
              <a:avLst/>
              <a:gdLst/>
              <a:ahLst/>
              <a:cxnLst/>
              <a:rect l="0" t="0" r="0" b="0"/>
              <a:pathLst>
                <a:path h="4913592">
                  <a:moveTo>
                    <a:pt x="0" y="0"/>
                  </a:moveTo>
                  <a:lnTo>
                    <a:pt x="0" y="4913592"/>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239"/>
            <p:cNvSpPr/>
            <p:nvPr/>
          </p:nvSpPr>
          <p:spPr>
            <a:xfrm>
              <a:off x="8915400" y="1060450"/>
              <a:ext cx="0" cy="4913592"/>
            </a:xfrm>
            <a:custGeom>
              <a:avLst/>
              <a:gdLst/>
              <a:ahLst/>
              <a:cxnLst/>
              <a:rect l="0" t="0" r="0" b="0"/>
              <a:pathLst>
                <a:path h="4913592">
                  <a:moveTo>
                    <a:pt x="0" y="0"/>
                  </a:moveTo>
                  <a:lnTo>
                    <a:pt x="0" y="4913592"/>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3" name="Freeform 240"/>
            <p:cNvSpPr/>
            <p:nvPr/>
          </p:nvSpPr>
          <p:spPr>
            <a:xfrm>
              <a:off x="222250" y="1066800"/>
              <a:ext cx="8699500" cy="0"/>
            </a:xfrm>
            <a:custGeom>
              <a:avLst/>
              <a:gdLst/>
              <a:ahLst/>
              <a:cxnLst/>
              <a:rect l="0" t="0" r="0" b="0"/>
              <a:pathLst>
                <a:path w="8699500">
                  <a:moveTo>
                    <a:pt x="0" y="0"/>
                  </a:moveTo>
                  <a:lnTo>
                    <a:pt x="8699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241"/>
            <p:cNvSpPr/>
            <p:nvPr/>
          </p:nvSpPr>
          <p:spPr>
            <a:xfrm>
              <a:off x="222250" y="5967692"/>
              <a:ext cx="8699500" cy="0"/>
            </a:xfrm>
            <a:custGeom>
              <a:avLst/>
              <a:gdLst/>
              <a:ahLst/>
              <a:cxnLst/>
              <a:rect l="0" t="0" r="0" b="0"/>
              <a:pathLst>
                <a:path w="8699500">
                  <a:moveTo>
                    <a:pt x="0" y="0"/>
                  </a:moveTo>
                  <a:lnTo>
                    <a:pt x="8699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Rectangle 243"/>
            <p:cNvSpPr/>
            <p:nvPr/>
          </p:nvSpPr>
          <p:spPr>
            <a:xfrm>
              <a:off x="1113434" y="1073137"/>
              <a:ext cx="6848670" cy="276999"/>
            </a:xfrm>
            <a:prstGeom prst="rect">
              <a:avLst/>
            </a:prstGeom>
          </p:spPr>
          <p:txBody>
            <a:bodyPr wrap="none" lIns="0" tIns="0" rIns="0" bIns="0">
              <a:spAutoFit/>
            </a:bodyPr>
            <a:lstStyle/>
            <a:p>
              <a:pPr>
                <a:tabLst>
                  <a:tab pos="2960852" algn="l"/>
                  <a:tab pos="6213957" algn="l"/>
                </a:tabLst>
              </a:pPr>
              <a:r>
                <a:rPr lang="en-US" dirty="0">
                  <a:ln w="6531">
                    <a:solidFill>
                      <a:srgbClr val="000000"/>
                    </a:solidFill>
                    <a:prstDash val="solid"/>
                  </a:ln>
                  <a:latin typeface="Microsoft Sans Serif"/>
                </a:rPr>
                <a:t>CPM	PERT	PDM </a:t>
              </a:r>
            </a:p>
          </p:txBody>
        </p:sp>
        <p:sp>
          <p:nvSpPr>
            <p:cNvPr id="26" name="Rectangle 244"/>
            <p:cNvSpPr/>
            <p:nvPr/>
          </p:nvSpPr>
          <p:spPr>
            <a:xfrm>
              <a:off x="320040" y="1465913"/>
              <a:ext cx="8572668" cy="463332"/>
            </a:xfrm>
            <a:prstGeom prst="rect">
              <a:avLst/>
            </a:prstGeom>
          </p:spPr>
          <p:txBody>
            <a:bodyPr wrap="none" lIns="0" tIns="0" rIns="0" bIns="0">
              <a:spAutoFit/>
            </a:bodyPr>
            <a:lstStyle/>
            <a:p>
              <a:r>
                <a:rPr lang="en-US" sz="1511" dirty="0">
                  <a:latin typeface="Microsoft Sans Serif"/>
                </a:rPr>
                <a:t>Memaka</a:t>
              </a:r>
              <a:r>
                <a:rPr lang="en-US" sz="1511" spc="733" dirty="0">
                  <a:latin typeface="Microsoft Sans Serif"/>
                </a:rPr>
                <a:t>i</a:t>
              </a:r>
              <a:r>
                <a:rPr lang="en-US" sz="1511" dirty="0">
                  <a:latin typeface="Microsoft Sans Serif"/>
                </a:rPr>
                <a:t>t</a:t>
              </a:r>
              <a:r>
                <a:rPr lang="en-US" sz="1511" spc="-24" dirty="0">
                  <a:latin typeface="Microsoft Sans Serif"/>
                </a:rPr>
                <a:t>e</a:t>
              </a:r>
              <a:r>
                <a:rPr lang="en-US" sz="1511" dirty="0">
                  <a:latin typeface="Microsoft Sans Serif"/>
                </a:rPr>
                <a:t>kni</a:t>
              </a:r>
              <a:r>
                <a:rPr lang="en-US" sz="1511" spc="760" dirty="0">
                  <a:latin typeface="Microsoft Sans Serif"/>
                </a:rPr>
                <a:t>k</a:t>
              </a:r>
              <a:r>
                <a:rPr lang="en-US" sz="1511" dirty="0">
                  <a:latin typeface="Microsoft Sans Serif"/>
                </a:rPr>
                <a:t>pe</a:t>
              </a:r>
              <a:r>
                <a:rPr lang="en-US" sz="1511" spc="-25" dirty="0">
                  <a:latin typeface="Microsoft Sans Serif"/>
                </a:rPr>
                <a:t>n</a:t>
              </a:r>
              <a:r>
                <a:rPr lang="en-US" sz="1511" dirty="0">
                  <a:latin typeface="Microsoft Sans Serif"/>
                </a:rPr>
                <a:t>yajia</a:t>
              </a:r>
              <a:r>
                <a:rPr lang="en-US" sz="1511" spc="745" dirty="0">
                  <a:latin typeface="Microsoft Sans Serif"/>
                </a:rPr>
                <a:t>n</a:t>
              </a:r>
              <a:r>
                <a:rPr lang="en-US" sz="1511" dirty="0">
                  <a:latin typeface="Microsoft Sans Serif"/>
                </a:rPr>
                <a:t>s</a:t>
              </a:r>
              <a:r>
                <a:rPr lang="en-US" sz="1511" spc="-24" dirty="0">
                  <a:latin typeface="Microsoft Sans Serif"/>
                </a:rPr>
                <a:t>e</a:t>
              </a:r>
              <a:r>
                <a:rPr lang="en-US" sz="1511" dirty="0">
                  <a:latin typeface="Microsoft Sans Serif"/>
                </a:rPr>
                <a:t>car</a:t>
              </a:r>
              <a:r>
                <a:rPr lang="en-US" sz="1511" spc="748" dirty="0">
                  <a:latin typeface="Microsoft Sans Serif"/>
                </a:rPr>
                <a:t>a</a:t>
              </a:r>
              <a:r>
                <a:rPr lang="en-US" sz="1511" dirty="0">
                  <a:latin typeface="Microsoft Sans Serif"/>
                </a:rPr>
                <a:t>graf</a:t>
              </a:r>
              <a:r>
                <a:rPr lang="en-US" sz="1511" spc="-33" dirty="0">
                  <a:latin typeface="Microsoft Sans Serif"/>
                </a:rPr>
                <a:t>i</a:t>
              </a:r>
              <a:r>
                <a:rPr lang="en-US" sz="1511" spc="782" dirty="0">
                  <a:latin typeface="Microsoft Sans Serif"/>
                </a:rPr>
                <a:t>s</a:t>
              </a:r>
              <a:r>
                <a:rPr lang="en-US" sz="1511" dirty="0">
                  <a:latin typeface="Microsoft Sans Serif"/>
                </a:rPr>
                <a:t>den</a:t>
              </a:r>
              <a:r>
                <a:rPr lang="en-US" sz="1511" spc="-27" dirty="0">
                  <a:latin typeface="Microsoft Sans Serif"/>
                </a:rPr>
                <a:t>g</a:t>
              </a:r>
              <a:r>
                <a:rPr lang="en-US" sz="1511" dirty="0">
                  <a:latin typeface="Microsoft Sans Serif"/>
                </a:rPr>
                <a:t>a</a:t>
              </a:r>
              <a:r>
                <a:rPr lang="en-US" sz="1511" spc="769" dirty="0">
                  <a:latin typeface="Microsoft Sans Serif"/>
                </a:rPr>
                <a:t>n</a:t>
              </a:r>
              <a:r>
                <a:rPr lang="en-US" sz="1511" dirty="0">
                  <a:latin typeface="Microsoft Sans Serif"/>
                </a:rPr>
                <a:t>mem</a:t>
              </a:r>
              <a:r>
                <a:rPr lang="en-US" sz="1511" spc="-24" dirty="0">
                  <a:latin typeface="Microsoft Sans Serif"/>
                </a:rPr>
                <a:t>a</a:t>
              </a:r>
              <a:r>
                <a:rPr lang="en-US" sz="1511" dirty="0">
                  <a:latin typeface="Microsoft Sans Serif"/>
                </a:rPr>
                <a:t>ka</a:t>
              </a:r>
              <a:r>
                <a:rPr lang="en-US" sz="1511" spc="756" dirty="0">
                  <a:latin typeface="Microsoft Sans Serif"/>
                </a:rPr>
                <a:t>i</a:t>
              </a:r>
              <a:r>
                <a:rPr lang="en-US" sz="1511" dirty="0">
                  <a:latin typeface="Microsoft Sans Serif"/>
                </a:rPr>
                <a:t>diagra</a:t>
              </a:r>
              <a:r>
                <a:rPr lang="en-US" sz="1511" spc="757" dirty="0">
                  <a:latin typeface="Microsoft Sans Serif"/>
                </a:rPr>
                <a:t>m</a:t>
              </a:r>
              <a:r>
                <a:rPr lang="en-US" sz="1511" spc="-24" dirty="0">
                  <a:latin typeface="Microsoft Sans Serif"/>
                </a:rPr>
                <a:t>a</a:t>
              </a:r>
              <a:r>
                <a:rPr lang="en-US" sz="1511" dirty="0">
                  <a:latin typeface="Microsoft Sans Serif"/>
                </a:rPr>
                <a:t>na</a:t>
              </a:r>
              <a:r>
                <a:rPr lang="en-US" sz="1511" spc="778" dirty="0">
                  <a:latin typeface="Microsoft Sans Serif"/>
                </a:rPr>
                <a:t>k</a:t>
              </a:r>
              <a:r>
                <a:rPr lang="en-US" sz="1511" dirty="0">
                  <a:latin typeface="Microsoft Sans Serif"/>
                </a:rPr>
                <a:t>pa</a:t>
              </a:r>
              <a:r>
                <a:rPr lang="en-US" sz="1511" spc="-25" dirty="0">
                  <a:latin typeface="Microsoft Sans Serif"/>
                </a:rPr>
                <a:t>n</a:t>
              </a:r>
              <a:r>
                <a:rPr lang="en-US" sz="1511" dirty="0">
                  <a:latin typeface="Microsoft Sans Serif"/>
                </a:rPr>
                <a:t>ah</a:t>
              </a:r>
              <a:r>
                <a:rPr lang="en-US" sz="1511" spc="755" dirty="0">
                  <a:latin typeface="Microsoft Sans Serif"/>
                </a:rPr>
                <a:t>,</a:t>
              </a:r>
              <a:r>
                <a:rPr lang="en-US" sz="1511" dirty="0">
                  <a:latin typeface="Microsoft Sans Serif"/>
                </a:rPr>
                <a:t>ling</a:t>
              </a:r>
              <a:r>
                <a:rPr lang="en-US" sz="1511" spc="-13" dirty="0">
                  <a:latin typeface="Microsoft Sans Serif"/>
                </a:rPr>
                <a:t>k</a:t>
              </a:r>
              <a:r>
                <a:rPr lang="en-US" sz="1511" dirty="0">
                  <a:latin typeface="Microsoft Sans Serif"/>
                </a:rPr>
                <a:t>ara</a:t>
              </a:r>
              <a:r>
                <a:rPr lang="en-US" sz="1511" spc="746" dirty="0">
                  <a:latin typeface="Microsoft Sans Serif"/>
                </a:rPr>
                <a:t>n</a:t>
              </a:r>
              <a:r>
                <a:rPr lang="en-US" sz="1511" dirty="0">
                  <a:latin typeface="Microsoft Sans Serif"/>
                </a:rPr>
                <a:t>se</a:t>
              </a:r>
              <a:r>
                <a:rPr lang="en-US" sz="1511" spc="-24" dirty="0">
                  <a:latin typeface="Microsoft Sans Serif"/>
                </a:rPr>
                <a:t>r</a:t>
              </a:r>
              <a:r>
                <a:rPr lang="en-US" sz="1511" dirty="0">
                  <a:latin typeface="Microsoft Sans Serif"/>
                </a:rPr>
                <a:t>ta</a:t>
              </a:r>
            </a:p>
            <a:p>
              <a:pPr>
                <a:lnSpc>
                  <a:spcPts val="1803"/>
                </a:lnSpc>
              </a:pPr>
              <a:r>
                <a:rPr lang="en-US" sz="1514" dirty="0">
                  <a:latin typeface="Microsoft Sans Serif"/>
                </a:rPr>
                <a:t>ka</a:t>
              </a:r>
              <a:r>
                <a:rPr lang="en-US" sz="1514" spc="-10" dirty="0">
                  <a:latin typeface="Microsoft Sans Serif"/>
                </a:rPr>
                <a:t>i</a:t>
              </a:r>
              <a:r>
                <a:rPr lang="en-US" sz="1514" dirty="0">
                  <a:latin typeface="Microsoft Sans Serif"/>
                </a:rPr>
                <a:t>dah-ka</a:t>
              </a:r>
              <a:r>
                <a:rPr lang="en-US" sz="1514" spc="-10" dirty="0">
                  <a:latin typeface="Microsoft Sans Serif"/>
                </a:rPr>
                <a:t>i</a:t>
              </a:r>
              <a:r>
                <a:rPr lang="en-US" sz="1514" dirty="0">
                  <a:latin typeface="Microsoft Sans Serif"/>
                </a:rPr>
                <a:t>da</a:t>
              </a:r>
              <a:r>
                <a:rPr lang="en-US" sz="1514" spc="309" dirty="0">
                  <a:latin typeface="Microsoft Sans Serif"/>
                </a:rPr>
                <a:t>h</a:t>
              </a:r>
              <a:r>
                <a:rPr lang="en-US" sz="1514" dirty="0">
                  <a:latin typeface="Microsoft Sans Serif"/>
                </a:rPr>
                <a:t>dasa</a:t>
              </a:r>
              <a:r>
                <a:rPr lang="en-US" sz="1514" spc="383" dirty="0">
                  <a:latin typeface="Microsoft Sans Serif"/>
                </a:rPr>
                <a:t>r</a:t>
              </a:r>
              <a:r>
                <a:rPr lang="en-US" sz="1514" dirty="0">
                  <a:latin typeface="Microsoft Sans Serif"/>
                </a:rPr>
                <a:t>log</a:t>
              </a:r>
              <a:r>
                <a:rPr lang="en-US" sz="1514" spc="-13" dirty="0">
                  <a:latin typeface="Microsoft Sans Serif"/>
                </a:rPr>
                <a:t>i</a:t>
              </a:r>
              <a:r>
                <a:rPr lang="en-US" sz="1514" dirty="0">
                  <a:latin typeface="Microsoft Sans Serif"/>
                </a:rPr>
                <a:t>k</a:t>
              </a:r>
              <a:r>
                <a:rPr lang="en-US" sz="1514" spc="361" dirty="0">
                  <a:latin typeface="Microsoft Sans Serif"/>
                </a:rPr>
                <a:t>a</a:t>
              </a:r>
              <a:r>
                <a:rPr lang="en-US" sz="1514" dirty="0">
                  <a:latin typeface="Microsoft Sans Serif"/>
                </a:rPr>
                <a:t>ketergantunga</a:t>
              </a:r>
              <a:r>
                <a:rPr lang="en-US" sz="1514" spc="339" dirty="0">
                  <a:latin typeface="Microsoft Sans Serif"/>
                </a:rPr>
                <a:t>n</a:t>
              </a:r>
              <a:r>
                <a:rPr lang="en-US" sz="1514" dirty="0">
                  <a:latin typeface="Microsoft Sans Serif"/>
                </a:rPr>
                <a:t>da</a:t>
              </a:r>
              <a:r>
                <a:rPr lang="en-US" sz="1514" spc="-13" dirty="0">
                  <a:latin typeface="Microsoft Sans Serif"/>
                </a:rPr>
                <a:t>l</a:t>
              </a:r>
              <a:r>
                <a:rPr lang="en-US" sz="1514" dirty="0">
                  <a:latin typeface="Microsoft Sans Serif"/>
                </a:rPr>
                <a:t>a</a:t>
              </a:r>
              <a:r>
                <a:rPr lang="en-US" sz="1514" spc="370" dirty="0">
                  <a:latin typeface="Microsoft Sans Serif"/>
                </a:rPr>
                <a:t>m</a:t>
              </a:r>
              <a:r>
                <a:rPr lang="en-US" sz="1514" spc="-10" dirty="0">
                  <a:latin typeface="Microsoft Sans Serif"/>
                </a:rPr>
                <a:t>m</a:t>
              </a:r>
              <a:r>
                <a:rPr lang="en-US" sz="1514" dirty="0">
                  <a:latin typeface="Microsoft Sans Serif"/>
                </a:rPr>
                <a:t>enyusu</a:t>
              </a:r>
              <a:r>
                <a:rPr lang="en-US" sz="1514" spc="358" dirty="0">
                  <a:latin typeface="Microsoft Sans Serif"/>
                </a:rPr>
                <a:t>n</a:t>
              </a:r>
              <a:r>
                <a:rPr lang="en-US" sz="1514" dirty="0">
                  <a:latin typeface="Microsoft Sans Serif"/>
                </a:rPr>
                <a:t>uruta</a:t>
              </a:r>
              <a:r>
                <a:rPr lang="en-US" sz="1514" spc="361" dirty="0">
                  <a:latin typeface="Microsoft Sans Serif"/>
                </a:rPr>
                <a:t>n</a:t>
              </a:r>
              <a:r>
                <a:rPr lang="en-US" sz="1514" dirty="0">
                  <a:latin typeface="Microsoft Sans Serif"/>
                </a:rPr>
                <a:t>keg</a:t>
              </a:r>
              <a:r>
                <a:rPr lang="en-US" sz="1514" spc="-13" dirty="0">
                  <a:latin typeface="Microsoft Sans Serif"/>
                </a:rPr>
                <a:t>i</a:t>
              </a:r>
              <a:r>
                <a:rPr lang="en-US" sz="1514" dirty="0">
                  <a:latin typeface="Microsoft Sans Serif"/>
                </a:rPr>
                <a:t>ata</a:t>
              </a:r>
              <a:r>
                <a:rPr lang="en-US" sz="1514" spc="359" dirty="0">
                  <a:latin typeface="Microsoft Sans Serif"/>
                </a:rPr>
                <a:t>n</a:t>
              </a:r>
              <a:r>
                <a:rPr lang="en-US" sz="1514" dirty="0">
                  <a:latin typeface="Microsoft Sans Serif"/>
                </a:rPr>
                <a:t>pad</a:t>
              </a:r>
              <a:r>
                <a:rPr lang="en-US" sz="1514" spc="384" dirty="0">
                  <a:latin typeface="Microsoft Sans Serif"/>
                </a:rPr>
                <a:t>a</a:t>
              </a:r>
              <a:r>
                <a:rPr lang="en-US" sz="1514" dirty="0">
                  <a:latin typeface="Microsoft Sans Serif"/>
                </a:rPr>
                <a:t>suat</a:t>
              </a:r>
              <a:r>
                <a:rPr lang="en-US" sz="1514" spc="363" dirty="0">
                  <a:latin typeface="Microsoft Sans Serif"/>
                </a:rPr>
                <a:t>u</a:t>
              </a:r>
              <a:r>
                <a:rPr lang="en-US" sz="1514" dirty="0">
                  <a:latin typeface="Microsoft Sans Serif"/>
                </a:rPr>
                <a:t>proyek.</a:t>
              </a:r>
            </a:p>
          </p:txBody>
        </p:sp>
        <p:sp>
          <p:nvSpPr>
            <p:cNvPr id="27" name="Rectangle 245"/>
            <p:cNvSpPr/>
            <p:nvPr/>
          </p:nvSpPr>
          <p:spPr>
            <a:xfrm>
              <a:off x="320040" y="2139267"/>
              <a:ext cx="5840340" cy="718298"/>
            </a:xfrm>
            <a:prstGeom prst="rect">
              <a:avLst/>
            </a:prstGeom>
          </p:spPr>
          <p:txBody>
            <a:bodyPr wrap="none" lIns="0" tIns="0" rIns="0" bIns="0">
              <a:spAutoFit/>
            </a:bodyPr>
            <a:lstStyle/>
            <a:p>
              <a:r>
                <a:rPr lang="en-US" sz="1511" dirty="0">
                  <a:ln w="5486">
                    <a:solidFill>
                      <a:srgbClr val="000000"/>
                    </a:solidFill>
                    <a:prstDash val="solid"/>
                  </a:ln>
                  <a:latin typeface="Microsoft Sans Serif"/>
                </a:rPr>
                <a:t>Acti</a:t>
              </a:r>
              <a:r>
                <a:rPr lang="en-US" sz="1511" spc="-12" dirty="0">
                  <a:ln w="5486">
                    <a:solidFill>
                      <a:srgbClr val="000000"/>
                    </a:solidFill>
                    <a:prstDash val="solid"/>
                  </a:ln>
                  <a:latin typeface="Microsoft Sans Serif"/>
                </a:rPr>
                <a:t>v</a:t>
              </a:r>
              <a:r>
                <a:rPr lang="en-US" sz="1511" dirty="0">
                  <a:ln w="5486">
                    <a:solidFill>
                      <a:srgbClr val="000000"/>
                    </a:solidFill>
                    <a:prstDash val="solid"/>
                  </a:ln>
                  <a:latin typeface="Microsoft Sans Serif"/>
                </a:rPr>
                <a:t>it</a:t>
              </a:r>
              <a:r>
                <a:rPr lang="en-US" sz="1511" spc="306" dirty="0">
                  <a:ln w="5486">
                    <a:solidFill>
                      <a:srgbClr val="000000"/>
                    </a:solidFill>
                    <a:prstDash val="solid"/>
                  </a:ln>
                  <a:latin typeface="Microsoft Sans Serif"/>
                </a:rPr>
                <a:t>y</a:t>
              </a:r>
              <a:r>
                <a:rPr lang="en-US" sz="1511" dirty="0">
                  <a:ln w="5486">
                    <a:solidFill>
                      <a:srgbClr val="000000"/>
                    </a:solidFill>
                    <a:prstDash val="solid"/>
                  </a:ln>
                  <a:latin typeface="Microsoft Sans Serif"/>
                </a:rPr>
                <a:t>o</a:t>
              </a:r>
              <a:r>
                <a:rPr lang="en-US" sz="1511" spc="359" dirty="0">
                  <a:ln w="5486">
                    <a:solidFill>
                      <a:srgbClr val="000000"/>
                    </a:solidFill>
                    <a:prstDash val="solid"/>
                  </a:ln>
                  <a:latin typeface="Microsoft Sans Serif"/>
                </a:rPr>
                <a:t>n</a:t>
              </a:r>
              <a:r>
                <a:rPr lang="en-US" sz="1511" dirty="0">
                  <a:ln w="5486">
                    <a:solidFill>
                      <a:srgbClr val="000000"/>
                    </a:solidFill>
                    <a:prstDash val="solid"/>
                  </a:ln>
                  <a:latin typeface="Microsoft Sans Serif"/>
                </a:rPr>
                <a:t>Arro</a:t>
              </a:r>
              <a:r>
                <a:rPr lang="en-US" sz="1511" spc="305" dirty="0">
                  <a:ln w="5486">
                    <a:solidFill>
                      <a:srgbClr val="000000"/>
                    </a:solidFill>
                    <a:prstDash val="solid"/>
                  </a:ln>
                  <a:latin typeface="Microsoft Sans Serif"/>
                </a:rPr>
                <a:t>w</a:t>
              </a:r>
              <a:r>
                <a:rPr lang="en-US" sz="1511" dirty="0">
                  <a:ln w="5486">
                    <a:solidFill>
                      <a:srgbClr val="000000"/>
                    </a:solidFill>
                    <a:prstDash val="solid"/>
                  </a:ln>
                  <a:latin typeface="Microsoft Sans Serif"/>
                </a:rPr>
                <a:t>(AOA</a:t>
              </a:r>
              <a:r>
                <a:rPr lang="en-US" sz="1511" spc="290" dirty="0">
                  <a:ln w="5486">
                    <a:solidFill>
                      <a:srgbClr val="000000"/>
                    </a:solidFill>
                    <a:prstDash val="solid"/>
                  </a:ln>
                  <a:latin typeface="Microsoft Sans Serif"/>
                </a:rPr>
                <a:t>)</a:t>
              </a:r>
              <a:r>
                <a:rPr lang="en-US" sz="1511" dirty="0">
                  <a:ln w="5486">
                    <a:solidFill>
                      <a:srgbClr val="000000"/>
                    </a:solidFill>
                    <a:prstDash val="solid"/>
                  </a:ln>
                  <a:latin typeface="Microsoft Sans Serif"/>
                </a:rPr>
                <a:t>:</a:t>
              </a:r>
            </a:p>
            <a:p>
              <a:pPr>
                <a:lnSpc>
                  <a:spcPts val="1802"/>
                </a:lnSpc>
              </a:pPr>
              <a:r>
                <a:rPr lang="en-US" sz="1514" dirty="0">
                  <a:latin typeface="Microsoft Sans Serif"/>
                </a:rPr>
                <a:t>keg</a:t>
              </a:r>
              <a:r>
                <a:rPr lang="en-US" sz="1514" spc="-13" dirty="0">
                  <a:latin typeface="Microsoft Sans Serif"/>
                </a:rPr>
                <a:t>i</a:t>
              </a:r>
              <a:r>
                <a:rPr lang="en-US" sz="1514" spc="-25" dirty="0">
                  <a:latin typeface="Microsoft Sans Serif"/>
                </a:rPr>
                <a:t>a</a:t>
              </a:r>
              <a:r>
                <a:rPr lang="en-US" sz="1514" dirty="0">
                  <a:latin typeface="Microsoft Sans Serif"/>
                </a:rPr>
                <a:t>ta</a:t>
              </a:r>
              <a:r>
                <a:rPr lang="en-US" sz="1514" spc="722" dirty="0">
                  <a:latin typeface="Microsoft Sans Serif"/>
                </a:rPr>
                <a:t>n</a:t>
              </a:r>
              <a:r>
                <a:rPr lang="en-US" sz="1514" spc="-25" dirty="0">
                  <a:latin typeface="Microsoft Sans Serif"/>
                </a:rPr>
                <a:t>p</a:t>
              </a:r>
              <a:r>
                <a:rPr lang="en-US" sz="1514" dirty="0">
                  <a:latin typeface="Microsoft Sans Serif"/>
                </a:rPr>
                <a:t>ad</a:t>
              </a:r>
              <a:r>
                <a:rPr lang="en-US" sz="1514" spc="716" dirty="0">
                  <a:latin typeface="Microsoft Sans Serif"/>
                </a:rPr>
                <a:t>a</a:t>
              </a:r>
              <a:r>
                <a:rPr lang="en-US" sz="1514" dirty="0">
                  <a:latin typeface="Microsoft Sans Serif"/>
                </a:rPr>
                <a:t>an</a:t>
              </a:r>
              <a:r>
                <a:rPr lang="en-US" sz="1514" spc="-30" dirty="0">
                  <a:latin typeface="Microsoft Sans Serif"/>
                </a:rPr>
                <a:t>a</a:t>
              </a:r>
              <a:r>
                <a:rPr lang="en-US" sz="1514" spc="707" dirty="0">
                  <a:latin typeface="Microsoft Sans Serif"/>
                </a:rPr>
                <a:t>k</a:t>
              </a:r>
              <a:r>
                <a:rPr lang="en-US" sz="1514" dirty="0">
                  <a:latin typeface="Microsoft Sans Serif"/>
                </a:rPr>
                <a:t>pana</a:t>
              </a:r>
              <a:r>
                <a:rPr lang="en-US" sz="1514" spc="696" dirty="0">
                  <a:latin typeface="Microsoft Sans Serif"/>
                </a:rPr>
                <a:t>h</a:t>
              </a:r>
              <a:r>
                <a:rPr lang="en-US" sz="1514" spc="706" dirty="0">
                  <a:latin typeface="Microsoft Sans Serif"/>
                </a:rPr>
                <a:t>/</a:t>
              </a:r>
              <a:r>
                <a:rPr lang="en-US" sz="1514" dirty="0">
                  <a:latin typeface="Microsoft Sans Serif"/>
                </a:rPr>
                <a:t>keg</a:t>
              </a:r>
              <a:r>
                <a:rPr lang="en-US" sz="1514" spc="-13" dirty="0">
                  <a:latin typeface="Microsoft Sans Serif"/>
                </a:rPr>
                <a:t>i</a:t>
              </a:r>
              <a:r>
                <a:rPr lang="en-US" sz="1514" spc="-25" dirty="0">
                  <a:latin typeface="Microsoft Sans Serif"/>
                </a:rPr>
                <a:t>a</a:t>
              </a:r>
              <a:r>
                <a:rPr lang="en-US" sz="1514" spc="-13" dirty="0">
                  <a:latin typeface="Microsoft Sans Serif"/>
                </a:rPr>
                <a:t>t</a:t>
              </a:r>
              <a:r>
                <a:rPr lang="en-US" sz="1514" dirty="0">
                  <a:latin typeface="Microsoft Sans Serif"/>
                </a:rPr>
                <a:t>a</a:t>
              </a:r>
              <a:r>
                <a:rPr lang="en-US" sz="1514" spc="721" dirty="0">
                  <a:latin typeface="Microsoft Sans Serif"/>
                </a:rPr>
                <a:t>n</a:t>
              </a:r>
              <a:r>
                <a:rPr lang="en-US" sz="1514" dirty="0">
                  <a:latin typeface="Microsoft Sans Serif"/>
                </a:rPr>
                <a:t>d</a:t>
              </a:r>
              <a:r>
                <a:rPr lang="en-US" sz="1514" spc="-10" dirty="0">
                  <a:latin typeface="Microsoft Sans Serif"/>
                </a:rPr>
                <a:t>i</a:t>
              </a:r>
              <a:r>
                <a:rPr lang="en-US" sz="1514" dirty="0">
                  <a:latin typeface="Microsoft Sans Serif"/>
                </a:rPr>
                <a:t>la</a:t>
              </a:r>
              <a:r>
                <a:rPr lang="en-US" sz="1514" spc="-13" dirty="0">
                  <a:latin typeface="Microsoft Sans Serif"/>
                </a:rPr>
                <a:t>m</a:t>
              </a:r>
              <a:r>
                <a:rPr lang="en-US" sz="1514" dirty="0">
                  <a:latin typeface="Microsoft Sans Serif"/>
                </a:rPr>
                <a:t>ban</a:t>
              </a:r>
              <a:r>
                <a:rPr lang="en-US" sz="1514" spc="-25" dirty="0">
                  <a:latin typeface="Microsoft Sans Serif"/>
                </a:rPr>
                <a:t>g</a:t>
              </a:r>
              <a:r>
                <a:rPr lang="en-US" sz="1514" dirty="0">
                  <a:latin typeface="Microsoft Sans Serif"/>
                </a:rPr>
                <a:t>ka</a:t>
              </a:r>
              <a:r>
                <a:rPr lang="en-US" sz="1514" spc="716" dirty="0">
                  <a:latin typeface="Microsoft Sans Serif"/>
                </a:rPr>
                <a:t>n</a:t>
              </a:r>
              <a:r>
                <a:rPr lang="en-US" sz="1514" dirty="0">
                  <a:latin typeface="Microsoft Sans Serif"/>
                </a:rPr>
                <a:t>d</a:t>
              </a:r>
              <a:r>
                <a:rPr lang="en-US" sz="1514" spc="-27" dirty="0">
                  <a:latin typeface="Microsoft Sans Serif"/>
                </a:rPr>
                <a:t>e</a:t>
              </a:r>
              <a:r>
                <a:rPr lang="en-US" sz="1514" dirty="0">
                  <a:latin typeface="Microsoft Sans Serif"/>
                </a:rPr>
                <a:t>nga</a:t>
              </a:r>
              <a:r>
                <a:rPr lang="en-US" sz="1514" spc="719" dirty="0">
                  <a:latin typeface="Microsoft Sans Serif"/>
                </a:rPr>
                <a:t>n</a:t>
              </a:r>
              <a:r>
                <a:rPr lang="en-US" sz="1514" dirty="0">
                  <a:latin typeface="Microsoft Sans Serif"/>
                </a:rPr>
                <a:t>an</a:t>
              </a:r>
              <a:r>
                <a:rPr lang="en-US" sz="1514" spc="-30" dirty="0">
                  <a:latin typeface="Microsoft Sans Serif"/>
                </a:rPr>
                <a:t>a</a:t>
              </a:r>
              <a:r>
                <a:rPr lang="en-US" sz="1514" dirty="0">
                  <a:latin typeface="Microsoft Sans Serif"/>
                </a:rPr>
                <a:t>k</a:t>
              </a:r>
            </a:p>
            <a:p>
              <a:pPr>
                <a:lnSpc>
                  <a:spcPts val="1799"/>
                </a:lnSpc>
              </a:pPr>
              <a:r>
                <a:rPr lang="en-US" sz="1511" dirty="0">
                  <a:latin typeface="Microsoft Sans Serif"/>
                </a:rPr>
                <a:t>panah.</a:t>
              </a:r>
            </a:p>
          </p:txBody>
        </p:sp>
        <p:sp>
          <p:nvSpPr>
            <p:cNvPr id="28" name="Rectangle 246"/>
            <p:cNvSpPr/>
            <p:nvPr/>
          </p:nvSpPr>
          <p:spPr>
            <a:xfrm>
              <a:off x="6342000" y="2139267"/>
              <a:ext cx="2022413" cy="463332"/>
            </a:xfrm>
            <a:prstGeom prst="rect">
              <a:avLst/>
            </a:prstGeom>
          </p:spPr>
          <p:txBody>
            <a:bodyPr wrap="none" lIns="0" tIns="0" rIns="0" bIns="0">
              <a:spAutoFit/>
            </a:bodyPr>
            <a:lstStyle/>
            <a:p>
              <a:r>
                <a:rPr lang="en-US" sz="1511" dirty="0">
                  <a:ln w="5486">
                    <a:solidFill>
                      <a:srgbClr val="000000"/>
                    </a:solidFill>
                    <a:prstDash val="solid"/>
                  </a:ln>
                  <a:latin typeface="Microsoft Sans Serif"/>
                </a:rPr>
                <a:t>Acti</a:t>
              </a:r>
              <a:r>
                <a:rPr lang="en-US" sz="1511" spc="-12" dirty="0">
                  <a:ln w="5486">
                    <a:solidFill>
                      <a:srgbClr val="000000"/>
                    </a:solidFill>
                    <a:prstDash val="solid"/>
                  </a:ln>
                  <a:latin typeface="Microsoft Sans Serif"/>
                </a:rPr>
                <a:t>v</a:t>
              </a:r>
              <a:r>
                <a:rPr lang="en-US" sz="1511" dirty="0">
                  <a:ln w="5486">
                    <a:solidFill>
                      <a:srgbClr val="000000"/>
                    </a:solidFill>
                    <a:prstDash val="solid"/>
                  </a:ln>
                  <a:latin typeface="Microsoft Sans Serif"/>
                </a:rPr>
                <a:t>it</a:t>
              </a:r>
              <a:r>
                <a:rPr lang="en-US" sz="1511" spc="307" dirty="0">
                  <a:ln w="5486">
                    <a:solidFill>
                      <a:srgbClr val="000000"/>
                    </a:solidFill>
                    <a:prstDash val="solid"/>
                  </a:ln>
                  <a:latin typeface="Microsoft Sans Serif"/>
                </a:rPr>
                <a:t>y</a:t>
              </a:r>
              <a:r>
                <a:rPr lang="en-US" sz="1511" dirty="0">
                  <a:ln w="5486">
                    <a:solidFill>
                      <a:srgbClr val="000000"/>
                    </a:solidFill>
                    <a:prstDash val="solid"/>
                  </a:ln>
                  <a:latin typeface="Microsoft Sans Serif"/>
                </a:rPr>
                <a:t>o</a:t>
              </a:r>
              <a:r>
                <a:rPr lang="en-US" sz="1511" spc="359" dirty="0">
                  <a:ln w="5486">
                    <a:solidFill>
                      <a:srgbClr val="000000"/>
                    </a:solidFill>
                    <a:prstDash val="solid"/>
                  </a:ln>
                  <a:latin typeface="Microsoft Sans Serif"/>
                </a:rPr>
                <a:t>n</a:t>
              </a:r>
              <a:r>
                <a:rPr lang="en-US" sz="1511" dirty="0">
                  <a:ln w="5486">
                    <a:solidFill>
                      <a:srgbClr val="000000"/>
                    </a:solidFill>
                    <a:prstDash val="solid"/>
                  </a:ln>
                  <a:latin typeface="Microsoft Sans Serif"/>
                </a:rPr>
                <a:t>Nod</a:t>
              </a:r>
              <a:r>
                <a:rPr lang="en-US" sz="1511" spc="341" dirty="0">
                  <a:ln w="5486">
                    <a:solidFill>
                      <a:srgbClr val="000000"/>
                    </a:solidFill>
                    <a:prstDash val="solid"/>
                  </a:ln>
                  <a:latin typeface="Microsoft Sans Serif"/>
                </a:rPr>
                <a:t>e</a:t>
              </a:r>
              <a:r>
                <a:rPr lang="en-US" sz="1511" dirty="0">
                  <a:ln w="5486">
                    <a:solidFill>
                      <a:srgbClr val="000000"/>
                    </a:solidFill>
                    <a:prstDash val="solid"/>
                  </a:ln>
                  <a:latin typeface="Microsoft Sans Serif"/>
                </a:rPr>
                <a:t>(AO</a:t>
              </a:r>
              <a:r>
                <a:rPr lang="en-US" sz="1511" spc="-12" dirty="0">
                  <a:ln w="5486">
                    <a:solidFill>
                      <a:srgbClr val="000000"/>
                    </a:solidFill>
                    <a:prstDash val="solid"/>
                  </a:ln>
                  <a:latin typeface="Microsoft Sans Serif"/>
                </a:rPr>
                <a:t>N</a:t>
              </a:r>
              <a:r>
                <a:rPr lang="en-US" sz="1511" dirty="0">
                  <a:ln w="5486">
                    <a:solidFill>
                      <a:srgbClr val="000000"/>
                    </a:solidFill>
                    <a:prstDash val="solid"/>
                  </a:ln>
                  <a:latin typeface="Microsoft Sans Serif"/>
                </a:rPr>
                <a:t>):</a:t>
              </a:r>
            </a:p>
            <a:p>
              <a:pPr>
                <a:lnSpc>
                  <a:spcPts val="1802"/>
                </a:lnSpc>
              </a:pPr>
              <a:r>
                <a:rPr lang="en-US" sz="1514" dirty="0">
                  <a:latin typeface="Microsoft Sans Serif"/>
                </a:rPr>
                <a:t>keg</a:t>
              </a:r>
              <a:r>
                <a:rPr lang="en-US" sz="1514" spc="-13" dirty="0">
                  <a:latin typeface="Microsoft Sans Serif"/>
                </a:rPr>
                <a:t>i</a:t>
              </a:r>
              <a:r>
                <a:rPr lang="en-US" sz="1514" dirty="0">
                  <a:latin typeface="Microsoft Sans Serif"/>
                </a:rPr>
                <a:t>ata</a:t>
              </a:r>
              <a:r>
                <a:rPr lang="en-US" sz="1514" spc="337" dirty="0">
                  <a:latin typeface="Microsoft Sans Serif"/>
                </a:rPr>
                <a:t>n</a:t>
              </a:r>
              <a:r>
                <a:rPr lang="en-US" sz="1514" dirty="0">
                  <a:latin typeface="Microsoft Sans Serif"/>
                </a:rPr>
                <a:t>pad</a:t>
              </a:r>
              <a:r>
                <a:rPr lang="en-US" sz="1514" spc="382" dirty="0">
                  <a:latin typeface="Microsoft Sans Serif"/>
                </a:rPr>
                <a:t>a</a:t>
              </a:r>
              <a:r>
                <a:rPr lang="en-US" sz="1514" dirty="0">
                  <a:latin typeface="Microsoft Sans Serif"/>
                </a:rPr>
                <a:t>node</a:t>
              </a:r>
            </a:p>
          </p:txBody>
        </p:sp>
        <p:sp>
          <p:nvSpPr>
            <p:cNvPr id="29" name="Rectangle 247"/>
            <p:cNvSpPr/>
            <p:nvPr/>
          </p:nvSpPr>
          <p:spPr>
            <a:xfrm>
              <a:off x="320040" y="2916761"/>
              <a:ext cx="2108656" cy="1404480"/>
            </a:xfrm>
            <a:prstGeom prst="rect">
              <a:avLst/>
            </a:prstGeom>
          </p:spPr>
          <p:txBody>
            <a:bodyPr wrap="none" lIns="0" tIns="0" rIns="0" bIns="0">
              <a:spAutoFit/>
            </a:bodyPr>
            <a:lstStyle/>
            <a:p>
              <a:r>
                <a:rPr lang="en-US" sz="1511" dirty="0">
                  <a:latin typeface="Microsoft Sans Serif"/>
                </a:rPr>
                <a:t>Menggunak</a:t>
              </a:r>
              <a:r>
                <a:rPr lang="en-US" sz="1511" spc="-24" dirty="0">
                  <a:latin typeface="Microsoft Sans Serif"/>
                </a:rPr>
                <a:t>a</a:t>
              </a:r>
              <a:r>
                <a:rPr lang="en-US" sz="1511" spc="1178" dirty="0">
                  <a:latin typeface="Microsoft Sans Serif"/>
                </a:rPr>
                <a:t>n</a:t>
              </a:r>
              <a:r>
                <a:rPr lang="en-US" sz="1511" spc="1175" dirty="0">
                  <a:latin typeface="Microsoft Sans Serif"/>
                </a:rPr>
                <a:t>1</a:t>
              </a:r>
              <a:r>
                <a:rPr lang="en-US" sz="1511" spc="-23" dirty="0">
                  <a:latin typeface="Microsoft Sans Serif"/>
                </a:rPr>
                <a:t>(</a:t>
              </a:r>
              <a:r>
                <a:rPr lang="en-US" sz="1511" dirty="0">
                  <a:latin typeface="Microsoft Sans Serif"/>
                </a:rPr>
                <a:t>s</a:t>
              </a:r>
              <a:r>
                <a:rPr lang="en-US" sz="1511" spc="-24" dirty="0">
                  <a:latin typeface="Microsoft Sans Serif"/>
                </a:rPr>
                <a:t>a</a:t>
              </a:r>
              <a:r>
                <a:rPr lang="en-US" sz="1511" dirty="0">
                  <a:latin typeface="Microsoft Sans Serif"/>
                </a:rPr>
                <a:t>tu)</a:t>
              </a:r>
            </a:p>
            <a:p>
              <a:pPr>
                <a:lnSpc>
                  <a:spcPts val="1802"/>
                </a:lnSpc>
              </a:pPr>
              <a:r>
                <a:rPr lang="en-US" sz="1511" dirty="0">
                  <a:latin typeface="Microsoft Sans Serif"/>
                </a:rPr>
                <a:t>angk</a:t>
              </a:r>
              <a:r>
                <a:rPr lang="en-US" sz="1511" spc="2042" dirty="0">
                  <a:latin typeface="Microsoft Sans Serif"/>
                </a:rPr>
                <a:t>a</a:t>
              </a:r>
              <a:r>
                <a:rPr lang="en-US" sz="1511" spc="-24" dirty="0">
                  <a:latin typeface="Microsoft Sans Serif"/>
                </a:rPr>
                <a:t>e</a:t>
              </a:r>
              <a:r>
                <a:rPr lang="en-US" sz="1511" spc="-12" dirty="0">
                  <a:latin typeface="Microsoft Sans Serif"/>
                </a:rPr>
                <a:t>s</a:t>
              </a:r>
              <a:r>
                <a:rPr lang="en-US" sz="1511" dirty="0">
                  <a:latin typeface="Microsoft Sans Serif"/>
                </a:rPr>
                <a:t>timas</a:t>
              </a:r>
              <a:r>
                <a:rPr lang="en-US" sz="1511" spc="2034" dirty="0">
                  <a:latin typeface="Microsoft Sans Serif"/>
                </a:rPr>
                <a:t>i</a:t>
              </a:r>
              <a:r>
                <a:rPr lang="en-US" sz="1511" dirty="0">
                  <a:latin typeface="Microsoft Sans Serif"/>
                </a:rPr>
                <a:t>bagi</a:t>
              </a:r>
            </a:p>
            <a:p>
              <a:pPr>
                <a:lnSpc>
                  <a:spcPts val="1800"/>
                </a:lnSpc>
              </a:pPr>
              <a:r>
                <a:rPr lang="en-US" sz="1511" dirty="0">
                  <a:latin typeface="Microsoft Sans Serif"/>
                </a:rPr>
                <a:t>s</a:t>
              </a:r>
              <a:r>
                <a:rPr lang="en-US" sz="1511" spc="-24" dirty="0">
                  <a:latin typeface="Microsoft Sans Serif"/>
                </a:rPr>
                <a:t>e</a:t>
              </a:r>
              <a:r>
                <a:rPr lang="en-US" sz="1511" dirty="0">
                  <a:latin typeface="Microsoft Sans Serif"/>
                </a:rPr>
                <a:t>tia</a:t>
              </a:r>
              <a:r>
                <a:rPr lang="en-US" sz="1511" spc="1539" dirty="0">
                  <a:latin typeface="Microsoft Sans Serif"/>
                </a:rPr>
                <a:t>p</a:t>
              </a:r>
              <a:r>
                <a:rPr lang="en-US" sz="1511" dirty="0">
                  <a:latin typeface="Microsoft Sans Serif"/>
                </a:rPr>
                <a:t>keg</a:t>
              </a:r>
              <a:r>
                <a:rPr lang="en-US" sz="1511" spc="-10" dirty="0">
                  <a:latin typeface="Microsoft Sans Serif"/>
                </a:rPr>
                <a:t>i</a:t>
              </a:r>
              <a:r>
                <a:rPr lang="en-US" sz="1511" spc="-24" dirty="0">
                  <a:latin typeface="Microsoft Sans Serif"/>
                </a:rPr>
                <a:t>a</a:t>
              </a:r>
              <a:r>
                <a:rPr lang="en-US" sz="1511" dirty="0">
                  <a:latin typeface="Microsoft Sans Serif"/>
                </a:rPr>
                <a:t>ta</a:t>
              </a:r>
              <a:r>
                <a:rPr lang="en-US" sz="1511" spc="-20" dirty="0">
                  <a:latin typeface="Microsoft Sans Serif"/>
                </a:rPr>
                <a:t>n</a:t>
              </a:r>
              <a:r>
                <a:rPr lang="en-US" sz="1511" spc="1571" dirty="0">
                  <a:latin typeface="Microsoft Sans Serif"/>
                </a:rPr>
                <a:t>.</a:t>
              </a:r>
              <a:r>
                <a:rPr lang="en-US" sz="1511" dirty="0">
                  <a:latin typeface="Microsoft Sans Serif"/>
                </a:rPr>
                <a:t>CPM</a:t>
              </a:r>
            </a:p>
            <a:p>
              <a:pPr>
                <a:lnSpc>
                  <a:spcPts val="1800"/>
                </a:lnSpc>
              </a:pPr>
              <a:r>
                <a:rPr lang="en-US" sz="1511" dirty="0">
                  <a:latin typeface="Microsoft Sans Serif"/>
                </a:rPr>
                <a:t>bany</a:t>
              </a:r>
              <a:r>
                <a:rPr lang="en-US" sz="1511" spc="-24" dirty="0">
                  <a:latin typeface="Microsoft Sans Serif"/>
                </a:rPr>
                <a:t>a</a:t>
              </a:r>
              <a:r>
                <a:rPr lang="en-US" sz="1511" spc="638" dirty="0">
                  <a:latin typeface="Microsoft Sans Serif"/>
                </a:rPr>
                <a:t>k</a:t>
              </a:r>
              <a:r>
                <a:rPr lang="en-US" sz="1511" dirty="0">
                  <a:latin typeface="Microsoft Sans Serif"/>
                </a:rPr>
                <a:t>digun</a:t>
              </a:r>
              <a:r>
                <a:rPr lang="en-US" sz="1511" spc="-27" dirty="0">
                  <a:latin typeface="Microsoft Sans Serif"/>
                </a:rPr>
                <a:t>a</a:t>
              </a:r>
              <a:r>
                <a:rPr lang="en-US" sz="1511" dirty="0">
                  <a:latin typeface="Microsoft Sans Serif"/>
                </a:rPr>
                <a:t>ka</a:t>
              </a:r>
              <a:r>
                <a:rPr lang="en-US" sz="1511" spc="1274" dirty="0">
                  <a:latin typeface="Microsoft Sans Serif"/>
                </a:rPr>
                <a:t>n</a:t>
              </a:r>
              <a:r>
                <a:rPr lang="en-US" sz="1511" dirty="0">
                  <a:latin typeface="Microsoft Sans Serif"/>
                </a:rPr>
                <a:t>oleh</a:t>
              </a:r>
            </a:p>
            <a:p>
              <a:pPr>
                <a:lnSpc>
                  <a:spcPts val="1802"/>
                </a:lnSpc>
                <a:tabLst>
                  <a:tab pos="975613" algn="l"/>
                </a:tabLst>
              </a:pPr>
              <a:r>
                <a:rPr lang="en-US" sz="1514" dirty="0">
                  <a:latin typeface="Microsoft Sans Serif"/>
                </a:rPr>
                <a:t>ka</a:t>
              </a:r>
              <a:r>
                <a:rPr lang="en-US" sz="1514" spc="-10" dirty="0">
                  <a:latin typeface="Microsoft Sans Serif"/>
                </a:rPr>
                <a:t>l</a:t>
              </a:r>
              <a:r>
                <a:rPr lang="en-US" sz="1514" dirty="0">
                  <a:latin typeface="Microsoft Sans Serif"/>
                </a:rPr>
                <a:t>angan	ind</a:t>
              </a:r>
              <a:r>
                <a:rPr lang="en-US" sz="1514" spc="-30" dirty="0">
                  <a:latin typeface="Microsoft Sans Serif"/>
                </a:rPr>
                <a:t>u</a:t>
              </a:r>
              <a:r>
                <a:rPr lang="en-US" sz="1514" spc="-13" dirty="0">
                  <a:latin typeface="Microsoft Sans Serif"/>
                </a:rPr>
                <a:t>s</a:t>
              </a:r>
              <a:r>
                <a:rPr lang="en-US" sz="1514" dirty="0">
                  <a:latin typeface="Microsoft Sans Serif"/>
                </a:rPr>
                <a:t>tr</a:t>
              </a:r>
              <a:r>
                <a:rPr lang="en-US" sz="1514" spc="1531" dirty="0">
                  <a:latin typeface="Microsoft Sans Serif"/>
                </a:rPr>
                <a:t>i</a:t>
              </a:r>
              <a:r>
                <a:rPr lang="en-US" sz="1514" dirty="0">
                  <a:latin typeface="Microsoft Sans Serif"/>
                </a:rPr>
                <a:t>dan</a:t>
              </a:r>
            </a:p>
            <a:p>
              <a:pPr>
                <a:lnSpc>
                  <a:spcPts val="1799"/>
                </a:lnSpc>
              </a:pPr>
              <a:r>
                <a:rPr lang="en-US" sz="1511" dirty="0">
                  <a:latin typeface="Microsoft Sans Serif"/>
                </a:rPr>
                <a:t>proy</a:t>
              </a:r>
              <a:r>
                <a:rPr lang="en-US" sz="1511" spc="-24" dirty="0">
                  <a:latin typeface="Microsoft Sans Serif"/>
                </a:rPr>
                <a:t>e</a:t>
              </a:r>
              <a:r>
                <a:rPr lang="en-US" sz="1511" dirty="0">
                  <a:latin typeface="Microsoft Sans Serif"/>
                </a:rPr>
                <a:t>k-p</a:t>
              </a:r>
              <a:r>
                <a:rPr lang="en-US" sz="1511" spc="-24" dirty="0">
                  <a:latin typeface="Microsoft Sans Serif"/>
                </a:rPr>
                <a:t>r</a:t>
              </a:r>
              <a:r>
                <a:rPr lang="en-US" sz="1511" dirty="0">
                  <a:latin typeface="Microsoft Sans Serif"/>
                </a:rPr>
                <a:t>oy</a:t>
              </a:r>
              <a:r>
                <a:rPr lang="en-US" sz="1511" spc="-24" dirty="0">
                  <a:latin typeface="Microsoft Sans Serif"/>
                </a:rPr>
                <a:t>e</a:t>
              </a:r>
              <a:r>
                <a:rPr lang="en-US" sz="1511" dirty="0">
                  <a:latin typeface="Microsoft Sans Serif"/>
                </a:rPr>
                <a:t>k</a:t>
              </a:r>
            </a:p>
          </p:txBody>
        </p:sp>
        <p:sp>
          <p:nvSpPr>
            <p:cNvPr id="30" name="Rectangle 248"/>
            <p:cNvSpPr/>
            <p:nvPr/>
          </p:nvSpPr>
          <p:spPr>
            <a:xfrm>
              <a:off x="320042" y="4288996"/>
              <a:ext cx="1927515" cy="232500"/>
            </a:xfrm>
            <a:prstGeom prst="rect">
              <a:avLst/>
            </a:prstGeom>
          </p:spPr>
          <p:txBody>
            <a:bodyPr wrap="none" lIns="0" tIns="0" rIns="0" bIns="0">
              <a:spAutoFit/>
            </a:bodyPr>
            <a:lstStyle/>
            <a:p>
              <a:r>
                <a:rPr lang="en-US" sz="1511" dirty="0">
                  <a:latin typeface="Microsoft Sans Serif"/>
                </a:rPr>
                <a:t>eng</a:t>
              </a:r>
              <a:r>
                <a:rPr lang="en-US" sz="1511" spc="-10" dirty="0">
                  <a:latin typeface="Microsoft Sans Serif"/>
                </a:rPr>
                <a:t>i</a:t>
              </a:r>
              <a:r>
                <a:rPr lang="en-US" sz="1511" dirty="0">
                  <a:latin typeface="Microsoft Sans Serif"/>
                </a:rPr>
                <a:t>neer</a:t>
              </a:r>
              <a:r>
                <a:rPr lang="en-US" sz="1511" spc="-10" dirty="0">
                  <a:latin typeface="Microsoft Sans Serif"/>
                </a:rPr>
                <a:t>i</a:t>
              </a:r>
              <a:r>
                <a:rPr lang="en-US" sz="1511" dirty="0">
                  <a:latin typeface="Microsoft Sans Serif"/>
                </a:rPr>
                <a:t>n</a:t>
              </a:r>
              <a:r>
                <a:rPr lang="en-US" sz="1511" spc="363" dirty="0">
                  <a:latin typeface="Microsoft Sans Serif"/>
                </a:rPr>
                <a:t>g</a:t>
              </a:r>
              <a:r>
                <a:rPr lang="en-US" sz="1511" dirty="0">
                  <a:latin typeface="Microsoft Sans Serif"/>
                </a:rPr>
                <a:t>konstruksi</a:t>
              </a:r>
            </a:p>
          </p:txBody>
        </p:sp>
        <p:sp>
          <p:nvSpPr>
            <p:cNvPr id="31" name="Rectangle 249"/>
            <p:cNvSpPr/>
            <p:nvPr/>
          </p:nvSpPr>
          <p:spPr>
            <a:xfrm>
              <a:off x="2606931" y="2916763"/>
              <a:ext cx="3590727" cy="3002489"/>
            </a:xfrm>
            <a:prstGeom prst="rect">
              <a:avLst/>
            </a:prstGeom>
          </p:spPr>
          <p:txBody>
            <a:bodyPr wrap="none" lIns="0" tIns="0" rIns="0" bIns="0">
              <a:spAutoFit/>
            </a:bodyPr>
            <a:lstStyle/>
            <a:p>
              <a:r>
                <a:rPr lang="en-US" sz="1511" spc="-12" dirty="0">
                  <a:latin typeface="Microsoft Sans Serif"/>
                </a:rPr>
                <a:t>M</a:t>
              </a:r>
              <a:r>
                <a:rPr lang="en-US" sz="1511" dirty="0">
                  <a:latin typeface="Microsoft Sans Serif"/>
                </a:rPr>
                <a:t>enggunak</a:t>
              </a:r>
              <a:r>
                <a:rPr lang="en-US" sz="1511" spc="-24" dirty="0">
                  <a:latin typeface="Microsoft Sans Serif"/>
                </a:rPr>
                <a:t>a</a:t>
              </a:r>
              <a:r>
                <a:rPr lang="en-US" sz="1511" spc="459" dirty="0">
                  <a:latin typeface="Microsoft Sans Serif"/>
                </a:rPr>
                <a:t>n</a:t>
              </a:r>
              <a:r>
                <a:rPr lang="en-US" sz="1511" spc="455" dirty="0">
                  <a:latin typeface="Microsoft Sans Serif"/>
                </a:rPr>
                <a:t>3</a:t>
              </a:r>
              <a:r>
                <a:rPr lang="en-US" sz="1511" dirty="0">
                  <a:latin typeface="Microsoft Sans Serif"/>
                </a:rPr>
                <a:t>an</a:t>
              </a:r>
              <a:r>
                <a:rPr lang="en-US" sz="1511" spc="-25" dirty="0">
                  <a:latin typeface="Microsoft Sans Serif"/>
                </a:rPr>
                <a:t>g</a:t>
              </a:r>
              <a:r>
                <a:rPr lang="en-US" sz="1511" dirty="0">
                  <a:latin typeface="Microsoft Sans Serif"/>
                </a:rPr>
                <a:t>k</a:t>
              </a:r>
              <a:r>
                <a:rPr lang="en-US" sz="1511" spc="458" dirty="0">
                  <a:latin typeface="Microsoft Sans Serif"/>
                </a:rPr>
                <a:t>a</a:t>
              </a:r>
              <a:r>
                <a:rPr lang="en-US" sz="1511" spc="-24" dirty="0">
                  <a:latin typeface="Microsoft Sans Serif"/>
                </a:rPr>
                <a:t>e</a:t>
              </a:r>
              <a:r>
                <a:rPr lang="en-US" sz="1511" spc="-12" dirty="0">
                  <a:latin typeface="Microsoft Sans Serif"/>
                </a:rPr>
                <a:t>s</a:t>
              </a:r>
              <a:r>
                <a:rPr lang="en-US" sz="1511" dirty="0">
                  <a:latin typeface="Microsoft Sans Serif"/>
                </a:rPr>
                <a:t>ti</a:t>
              </a:r>
              <a:r>
                <a:rPr lang="en-US" sz="1511" spc="-12" dirty="0">
                  <a:latin typeface="Microsoft Sans Serif"/>
                </a:rPr>
                <a:t>m</a:t>
              </a:r>
              <a:r>
                <a:rPr lang="en-US" sz="1511" dirty="0">
                  <a:latin typeface="Microsoft Sans Serif"/>
                </a:rPr>
                <a:t>as</a:t>
              </a:r>
              <a:r>
                <a:rPr lang="en-US" sz="1511" spc="-26" dirty="0">
                  <a:latin typeface="Microsoft Sans Serif"/>
                </a:rPr>
                <a:t>i</a:t>
              </a:r>
              <a:r>
                <a:rPr lang="en-US" sz="1511" spc="467" dirty="0">
                  <a:latin typeface="Microsoft Sans Serif"/>
                </a:rPr>
                <a:t>,</a:t>
              </a:r>
              <a:r>
                <a:rPr lang="en-US" sz="1511" dirty="0">
                  <a:latin typeface="Microsoft Sans Serif"/>
                </a:rPr>
                <a:t>b</a:t>
              </a:r>
              <a:r>
                <a:rPr lang="en-US" sz="1511" spc="-25" dirty="0">
                  <a:latin typeface="Microsoft Sans Serif"/>
                </a:rPr>
                <a:t>a</a:t>
              </a:r>
              <a:r>
                <a:rPr lang="en-US" sz="1511" dirty="0">
                  <a:latin typeface="Microsoft Sans Serif"/>
                </a:rPr>
                <a:t>g</a:t>
              </a:r>
              <a:r>
                <a:rPr lang="en-US" sz="1511" spc="446" dirty="0">
                  <a:latin typeface="Microsoft Sans Serif"/>
                </a:rPr>
                <a:t>i</a:t>
              </a:r>
              <a:r>
                <a:rPr lang="en-US" sz="1511" dirty="0">
                  <a:latin typeface="Microsoft Sans Serif"/>
                </a:rPr>
                <a:t>tiap</a:t>
              </a:r>
            </a:p>
            <a:p>
              <a:pPr>
                <a:lnSpc>
                  <a:spcPts val="1802"/>
                </a:lnSpc>
              </a:pPr>
              <a:r>
                <a:rPr lang="en-US" sz="1511" dirty="0">
                  <a:latin typeface="Microsoft Sans Serif"/>
                </a:rPr>
                <a:t>keg</a:t>
              </a:r>
              <a:r>
                <a:rPr lang="en-US" sz="1511" spc="-10" dirty="0">
                  <a:latin typeface="Microsoft Sans Serif"/>
                </a:rPr>
                <a:t>i</a:t>
              </a:r>
              <a:r>
                <a:rPr lang="en-US" sz="1511" spc="-24" dirty="0">
                  <a:latin typeface="Microsoft Sans Serif"/>
                </a:rPr>
                <a:t>a</a:t>
              </a:r>
              <a:r>
                <a:rPr lang="en-US" sz="1511" dirty="0">
                  <a:latin typeface="Microsoft Sans Serif"/>
                </a:rPr>
                <a:t>ta</a:t>
              </a:r>
              <a:r>
                <a:rPr lang="en-US" sz="1511" spc="820" dirty="0">
                  <a:latin typeface="Microsoft Sans Serif"/>
                </a:rPr>
                <a:t>n</a:t>
              </a:r>
              <a:r>
                <a:rPr lang="en-US" sz="1511" dirty="0">
                  <a:latin typeface="Microsoft Sans Serif"/>
                </a:rPr>
                <a:t>ya</a:t>
              </a:r>
              <a:r>
                <a:rPr lang="en-US" sz="1511" spc="-33" dirty="0">
                  <a:latin typeface="Microsoft Sans Serif"/>
                </a:rPr>
                <a:t>i</a:t>
              </a:r>
              <a:r>
                <a:rPr lang="en-US" sz="1511" dirty="0">
                  <a:latin typeface="Microsoft Sans Serif"/>
                </a:rPr>
                <a:t>t</a:t>
              </a:r>
              <a:r>
                <a:rPr lang="en-US" sz="1511" spc="817" dirty="0">
                  <a:latin typeface="Microsoft Sans Serif"/>
                </a:rPr>
                <a:t>u</a:t>
              </a:r>
              <a:r>
                <a:rPr lang="en-US" sz="1511" dirty="0">
                  <a:latin typeface="Microsoft Sans Serif"/>
                </a:rPr>
                <a:t>o</a:t>
              </a:r>
              <a:r>
                <a:rPr lang="en-US" sz="1511" spc="-25" dirty="0">
                  <a:latin typeface="Microsoft Sans Serif"/>
                </a:rPr>
                <a:t>p</a:t>
              </a:r>
              <a:r>
                <a:rPr lang="en-US" sz="1511" dirty="0">
                  <a:latin typeface="Microsoft Sans Serif"/>
                </a:rPr>
                <a:t>ti</a:t>
              </a:r>
              <a:r>
                <a:rPr lang="en-US" sz="1511" spc="-12" dirty="0">
                  <a:latin typeface="Microsoft Sans Serif"/>
                </a:rPr>
                <a:t>m</a:t>
              </a:r>
              <a:r>
                <a:rPr lang="en-US" sz="1511" spc="-33" dirty="0">
                  <a:latin typeface="Microsoft Sans Serif"/>
                </a:rPr>
                <a:t>i</a:t>
              </a:r>
              <a:r>
                <a:rPr lang="en-US" sz="1511" dirty="0">
                  <a:latin typeface="Microsoft Sans Serif"/>
                </a:rPr>
                <a:t>st</a:t>
              </a:r>
              <a:r>
                <a:rPr lang="en-US" sz="1511" spc="-33" dirty="0">
                  <a:latin typeface="Microsoft Sans Serif"/>
                </a:rPr>
                <a:t>i</a:t>
              </a:r>
              <a:r>
                <a:rPr lang="en-US" sz="1511" spc="-12" dirty="0">
                  <a:latin typeface="Microsoft Sans Serif"/>
                </a:rPr>
                <a:t>c</a:t>
              </a:r>
              <a:r>
                <a:rPr lang="en-US" sz="1511" spc="835" dirty="0">
                  <a:latin typeface="Microsoft Sans Serif"/>
                </a:rPr>
                <a:t>,</a:t>
              </a:r>
              <a:r>
                <a:rPr lang="en-US" sz="1511" dirty="0">
                  <a:latin typeface="Microsoft Sans Serif"/>
                </a:rPr>
                <a:t>pesi</a:t>
              </a:r>
              <a:r>
                <a:rPr lang="en-US" sz="1511" spc="-12" dirty="0">
                  <a:latin typeface="Microsoft Sans Serif"/>
                </a:rPr>
                <a:t>m</a:t>
              </a:r>
              <a:r>
                <a:rPr lang="en-US" sz="1511" spc="-33" dirty="0">
                  <a:latin typeface="Microsoft Sans Serif"/>
                </a:rPr>
                <a:t>i</a:t>
              </a:r>
              <a:r>
                <a:rPr lang="en-US" sz="1511" spc="-12" dirty="0">
                  <a:latin typeface="Microsoft Sans Serif"/>
                </a:rPr>
                <a:t>s</a:t>
              </a:r>
              <a:r>
                <a:rPr lang="en-US" sz="1511" dirty="0">
                  <a:latin typeface="Microsoft Sans Serif"/>
                </a:rPr>
                <a:t>t</a:t>
              </a:r>
              <a:r>
                <a:rPr lang="en-US" sz="1511" spc="-33" dirty="0">
                  <a:latin typeface="Microsoft Sans Serif"/>
                </a:rPr>
                <a:t>i</a:t>
              </a:r>
              <a:r>
                <a:rPr lang="en-US" sz="1511" spc="858" dirty="0">
                  <a:latin typeface="Microsoft Sans Serif"/>
                </a:rPr>
                <a:t>k</a:t>
              </a:r>
              <a:r>
                <a:rPr lang="en-US" sz="1511" spc="-24" dirty="0">
                  <a:latin typeface="Microsoft Sans Serif"/>
                </a:rPr>
                <a:t>d</a:t>
              </a:r>
              <a:r>
                <a:rPr lang="en-US" sz="1511" dirty="0">
                  <a:latin typeface="Microsoft Sans Serif"/>
                </a:rPr>
                <a:t>an</a:t>
              </a:r>
            </a:p>
            <a:p>
              <a:pPr>
                <a:lnSpc>
                  <a:spcPts val="1800"/>
                </a:lnSpc>
                <a:tabLst>
                  <a:tab pos="811149" algn="l"/>
                </a:tabLst>
              </a:pPr>
              <a:r>
                <a:rPr lang="en-US" sz="1511" dirty="0">
                  <a:latin typeface="Microsoft Sans Serif"/>
                </a:rPr>
                <a:t>yang	pa</a:t>
              </a:r>
              <a:r>
                <a:rPr lang="en-US" sz="1511" spc="-10" dirty="0">
                  <a:latin typeface="Microsoft Sans Serif"/>
                </a:rPr>
                <a:t>l</a:t>
              </a:r>
              <a:r>
                <a:rPr lang="en-US" sz="1511" dirty="0">
                  <a:latin typeface="Microsoft Sans Serif"/>
                </a:rPr>
                <a:t>in</a:t>
              </a:r>
              <a:r>
                <a:rPr lang="en-US" sz="1511" spc="3097" dirty="0">
                  <a:latin typeface="Microsoft Sans Serif"/>
                </a:rPr>
                <a:t>g</a:t>
              </a:r>
              <a:r>
                <a:rPr lang="en-US" sz="1511" spc="-12" dirty="0">
                  <a:latin typeface="Microsoft Sans Serif"/>
                </a:rPr>
                <a:t>m</a:t>
              </a:r>
              <a:r>
                <a:rPr lang="en-US" sz="1511" dirty="0">
                  <a:latin typeface="Microsoft Sans Serif"/>
                </a:rPr>
                <a:t>u</a:t>
              </a:r>
              <a:r>
                <a:rPr lang="en-US" sz="1511" spc="-25" dirty="0">
                  <a:latin typeface="Microsoft Sans Serif"/>
                </a:rPr>
                <a:t>n</a:t>
              </a:r>
              <a:r>
                <a:rPr lang="en-US" sz="1511" dirty="0">
                  <a:latin typeface="Microsoft Sans Serif"/>
                </a:rPr>
                <a:t>gki</a:t>
              </a:r>
              <a:r>
                <a:rPr lang="en-US" sz="1511" spc="-21" dirty="0">
                  <a:latin typeface="Microsoft Sans Serif"/>
                </a:rPr>
                <a:t>n</a:t>
              </a:r>
              <a:r>
                <a:rPr lang="en-US" sz="1511" spc="3109" dirty="0">
                  <a:latin typeface="Microsoft Sans Serif"/>
                </a:rPr>
                <a:t>.</a:t>
              </a:r>
              <a:r>
                <a:rPr lang="en-US" sz="1511" spc="-36" dirty="0">
                  <a:latin typeface="Microsoft Sans Serif"/>
                </a:rPr>
                <a:t>D</a:t>
              </a:r>
              <a:r>
                <a:rPr lang="en-US" sz="1511" dirty="0">
                  <a:latin typeface="Microsoft Sans Serif"/>
                </a:rPr>
                <a:t>engan</a:t>
              </a:r>
            </a:p>
            <a:p>
              <a:pPr>
                <a:lnSpc>
                  <a:spcPts val="1800"/>
                </a:lnSpc>
                <a:tabLst>
                  <a:tab pos="2689224" algn="l"/>
                </a:tabLst>
              </a:pPr>
              <a:r>
                <a:rPr lang="en-US" sz="1511" spc="-12" dirty="0">
                  <a:latin typeface="Microsoft Sans Serif"/>
                </a:rPr>
                <a:t>m</a:t>
              </a:r>
              <a:r>
                <a:rPr lang="en-US" sz="1511" dirty="0">
                  <a:latin typeface="Microsoft Sans Serif"/>
                </a:rPr>
                <a:t>e</a:t>
              </a:r>
              <a:r>
                <a:rPr lang="en-US" sz="1511" spc="-12" dirty="0">
                  <a:latin typeface="Microsoft Sans Serif"/>
                </a:rPr>
                <a:t>m</a:t>
              </a:r>
              <a:r>
                <a:rPr lang="en-US" sz="1511" dirty="0">
                  <a:latin typeface="Microsoft Sans Serif"/>
                </a:rPr>
                <a:t>berika</a:t>
              </a:r>
              <a:r>
                <a:rPr lang="en-US" sz="1511" spc="1275" dirty="0">
                  <a:latin typeface="Microsoft Sans Serif"/>
                </a:rPr>
                <a:t>n</a:t>
              </a:r>
              <a:r>
                <a:rPr lang="en-US" sz="1511" dirty="0">
                  <a:latin typeface="Microsoft Sans Serif"/>
                </a:rPr>
                <a:t>re</a:t>
              </a:r>
              <a:r>
                <a:rPr lang="en-US" sz="1511" spc="-24" dirty="0">
                  <a:latin typeface="Microsoft Sans Serif"/>
                </a:rPr>
                <a:t>n</a:t>
              </a:r>
              <a:r>
                <a:rPr lang="en-US" sz="1511" dirty="0">
                  <a:latin typeface="Microsoft Sans Serif"/>
                </a:rPr>
                <a:t>tan</a:t>
              </a:r>
              <a:r>
                <a:rPr lang="en-US" sz="1511" spc="1272" dirty="0">
                  <a:latin typeface="Microsoft Sans Serif"/>
                </a:rPr>
                <a:t>g</a:t>
              </a:r>
              <a:r>
                <a:rPr lang="en-US" sz="1511" spc="-12" dirty="0">
                  <a:latin typeface="Microsoft Sans Serif"/>
                </a:rPr>
                <a:t>w</a:t>
              </a:r>
              <a:r>
                <a:rPr lang="en-US" sz="1511" dirty="0">
                  <a:latin typeface="Microsoft Sans Serif"/>
                </a:rPr>
                <a:t>a</a:t>
              </a:r>
              <a:r>
                <a:rPr lang="en-US" sz="1511" spc="-12" dirty="0">
                  <a:latin typeface="Microsoft Sans Serif"/>
                </a:rPr>
                <a:t>k</a:t>
              </a:r>
              <a:r>
                <a:rPr lang="en-US" sz="1511" dirty="0">
                  <a:latin typeface="Microsoft Sans Serif"/>
                </a:rPr>
                <a:t>tu	in</a:t>
              </a:r>
              <a:r>
                <a:rPr lang="en-US" sz="1511" spc="1262" dirty="0">
                  <a:latin typeface="Microsoft Sans Serif"/>
                </a:rPr>
                <a:t>i</a:t>
              </a:r>
              <a:r>
                <a:rPr lang="en-US" sz="1511" dirty="0">
                  <a:latin typeface="Microsoft Sans Serif"/>
                </a:rPr>
                <a:t>PE</a:t>
              </a:r>
              <a:r>
                <a:rPr lang="en-US" sz="1511" spc="-12" dirty="0">
                  <a:latin typeface="Microsoft Sans Serif"/>
                </a:rPr>
                <a:t>R</a:t>
              </a:r>
              <a:r>
                <a:rPr lang="en-US" sz="1511" dirty="0">
                  <a:latin typeface="Microsoft Sans Serif"/>
                </a:rPr>
                <a:t>T</a:t>
              </a:r>
            </a:p>
            <a:p>
              <a:pPr>
                <a:lnSpc>
                  <a:spcPts val="1802"/>
                </a:lnSpc>
              </a:pPr>
              <a:r>
                <a:rPr lang="en-US" sz="1514" dirty="0">
                  <a:latin typeface="Microsoft Sans Serif"/>
                </a:rPr>
                <a:t>dapa</a:t>
              </a:r>
              <a:r>
                <a:rPr lang="en-US" sz="1514" spc="971" dirty="0">
                  <a:latin typeface="Microsoft Sans Serif"/>
                </a:rPr>
                <a:t>t</a:t>
              </a:r>
              <a:r>
                <a:rPr lang="en-US" sz="1514" spc="-13" dirty="0">
                  <a:latin typeface="Microsoft Sans Serif"/>
                </a:rPr>
                <a:t>m</a:t>
              </a:r>
              <a:r>
                <a:rPr lang="en-US" sz="1514" spc="-25" dirty="0">
                  <a:latin typeface="Microsoft Sans Serif"/>
                </a:rPr>
                <a:t>e</a:t>
              </a:r>
              <a:r>
                <a:rPr lang="en-US" sz="1514" dirty="0">
                  <a:latin typeface="Microsoft Sans Serif"/>
                </a:rPr>
                <a:t>na</a:t>
              </a:r>
              <a:r>
                <a:rPr lang="en-US" sz="1514" spc="-18" dirty="0">
                  <a:latin typeface="Microsoft Sans Serif"/>
                </a:rPr>
                <a:t>m</a:t>
              </a:r>
              <a:r>
                <a:rPr lang="en-US" sz="1514" dirty="0">
                  <a:latin typeface="Microsoft Sans Serif"/>
                </a:rPr>
                <a:t>pun</a:t>
              </a:r>
              <a:r>
                <a:rPr lang="en-US" sz="1514" spc="963" dirty="0">
                  <a:latin typeface="Microsoft Sans Serif"/>
                </a:rPr>
                <a:t>g</a:t>
              </a:r>
              <a:r>
                <a:rPr lang="en-US" sz="1514" dirty="0">
                  <a:latin typeface="Microsoft Sans Serif"/>
                </a:rPr>
                <a:t>a</a:t>
              </a:r>
              <a:r>
                <a:rPr lang="en-US" sz="1514" spc="-27" dirty="0">
                  <a:latin typeface="Microsoft Sans Serif"/>
                </a:rPr>
                <a:t>d</a:t>
              </a:r>
              <a:r>
                <a:rPr lang="en-US" sz="1514" dirty="0">
                  <a:latin typeface="Microsoft Sans Serif"/>
                </a:rPr>
                <a:t>an</a:t>
              </a:r>
              <a:r>
                <a:rPr lang="en-US" sz="1514" spc="-16" dirty="0">
                  <a:latin typeface="Microsoft Sans Serif"/>
                </a:rPr>
                <a:t>y</a:t>
              </a:r>
              <a:r>
                <a:rPr lang="en-US" sz="1514" spc="958" dirty="0">
                  <a:latin typeface="Microsoft Sans Serif"/>
                </a:rPr>
                <a:t>a</a:t>
              </a:r>
              <a:r>
                <a:rPr lang="en-US" sz="1514" dirty="0">
                  <a:latin typeface="Microsoft Sans Serif"/>
                </a:rPr>
                <a:t>u</a:t>
              </a:r>
              <a:r>
                <a:rPr lang="en-US" sz="1514" spc="-27" dirty="0">
                  <a:latin typeface="Microsoft Sans Serif"/>
                </a:rPr>
                <a:t>n</a:t>
              </a:r>
              <a:r>
                <a:rPr lang="en-US" sz="1514" dirty="0">
                  <a:latin typeface="Microsoft Sans Serif"/>
                </a:rPr>
                <a:t>sur</a:t>
              </a:r>
              <a:r>
                <a:rPr lang="en-US" sz="1514" spc="-24" dirty="0">
                  <a:latin typeface="Microsoft Sans Serif"/>
                </a:rPr>
                <a:t>-</a:t>
              </a:r>
              <a:r>
                <a:rPr lang="en-US" sz="1514" dirty="0">
                  <a:latin typeface="Microsoft Sans Serif"/>
                </a:rPr>
                <a:t>unsur</a:t>
              </a:r>
            </a:p>
            <a:p>
              <a:pPr>
                <a:lnSpc>
                  <a:spcPts val="1799"/>
                </a:lnSpc>
                <a:tabLst>
                  <a:tab pos="1936114" algn="l"/>
                  <a:tab pos="2722752" algn="l"/>
                </a:tabLst>
              </a:pPr>
              <a:r>
                <a:rPr lang="en-US" sz="1511" dirty="0">
                  <a:latin typeface="Microsoft Sans Serif"/>
                </a:rPr>
                <a:t>yan</a:t>
              </a:r>
              <a:r>
                <a:rPr lang="en-US" sz="1511" spc="2618" dirty="0">
                  <a:latin typeface="Microsoft Sans Serif"/>
                </a:rPr>
                <a:t>g</a:t>
              </a:r>
              <a:r>
                <a:rPr lang="en-US" sz="1511" dirty="0">
                  <a:latin typeface="Microsoft Sans Serif"/>
                </a:rPr>
                <a:t>be</a:t>
              </a:r>
              <a:r>
                <a:rPr lang="en-US" sz="1511" spc="-10" dirty="0">
                  <a:latin typeface="Microsoft Sans Serif"/>
                </a:rPr>
                <a:t>l</a:t>
              </a:r>
              <a:r>
                <a:rPr lang="en-US" sz="1511" dirty="0">
                  <a:latin typeface="Microsoft Sans Serif"/>
                </a:rPr>
                <a:t>um	p</a:t>
              </a:r>
              <a:r>
                <a:rPr lang="en-US" sz="1511" spc="-25" dirty="0">
                  <a:latin typeface="Microsoft Sans Serif"/>
                </a:rPr>
                <a:t>a</a:t>
              </a:r>
              <a:r>
                <a:rPr lang="en-US" sz="1511" spc="-12" dirty="0">
                  <a:latin typeface="Microsoft Sans Serif"/>
                </a:rPr>
                <a:t>s</a:t>
              </a:r>
              <a:r>
                <a:rPr lang="en-US" sz="1511" dirty="0">
                  <a:latin typeface="Microsoft Sans Serif"/>
                </a:rPr>
                <a:t>ti,	ke</a:t>
              </a:r>
              <a:r>
                <a:rPr lang="en-US" sz="1511" spc="-36" dirty="0">
                  <a:latin typeface="Microsoft Sans Serif"/>
                </a:rPr>
                <a:t>m</a:t>
              </a:r>
              <a:r>
                <a:rPr lang="en-US" sz="1511" dirty="0">
                  <a:latin typeface="Microsoft Sans Serif"/>
                </a:rPr>
                <a:t>ud</a:t>
              </a:r>
              <a:r>
                <a:rPr lang="en-US" sz="1511" spc="-10" dirty="0">
                  <a:latin typeface="Microsoft Sans Serif"/>
                </a:rPr>
                <a:t>i</a:t>
              </a:r>
              <a:r>
                <a:rPr lang="en-US" sz="1511" dirty="0">
                  <a:latin typeface="Microsoft Sans Serif"/>
                </a:rPr>
                <a:t>an</a:t>
              </a:r>
            </a:p>
            <a:p>
              <a:pPr>
                <a:lnSpc>
                  <a:spcPts val="1800"/>
                </a:lnSpc>
              </a:pPr>
              <a:r>
                <a:rPr lang="en-US" sz="1511" spc="-12" dirty="0">
                  <a:latin typeface="Microsoft Sans Serif"/>
                </a:rPr>
                <a:t>m</a:t>
              </a:r>
              <a:r>
                <a:rPr lang="en-US" sz="1511" dirty="0">
                  <a:latin typeface="Microsoft Sans Serif"/>
                </a:rPr>
                <a:t>engana</a:t>
              </a:r>
              <a:r>
                <a:rPr lang="en-US" sz="1511" spc="-12" dirty="0">
                  <a:latin typeface="Microsoft Sans Serif"/>
                </a:rPr>
                <a:t>l</a:t>
              </a:r>
              <a:r>
                <a:rPr lang="en-US" sz="1511" dirty="0">
                  <a:latin typeface="Microsoft Sans Serif"/>
                </a:rPr>
                <a:t>is</a:t>
              </a:r>
              <a:r>
                <a:rPr lang="en-US" sz="1511" spc="748" dirty="0">
                  <a:latin typeface="Microsoft Sans Serif"/>
                </a:rPr>
                <a:t>a</a:t>
              </a:r>
              <a:r>
                <a:rPr lang="en-US" sz="1511" spc="-12" dirty="0">
                  <a:latin typeface="Microsoft Sans Serif"/>
                </a:rPr>
                <a:t>k</a:t>
              </a:r>
              <a:r>
                <a:rPr lang="en-US" sz="1511" dirty="0">
                  <a:latin typeface="Microsoft Sans Serif"/>
                </a:rPr>
                <a:t>e</a:t>
              </a:r>
              <a:r>
                <a:rPr lang="en-US" sz="1511" spc="-12" dirty="0">
                  <a:latin typeface="Microsoft Sans Serif"/>
                </a:rPr>
                <a:t>m</a:t>
              </a:r>
              <a:r>
                <a:rPr lang="en-US" sz="1511" dirty="0">
                  <a:latin typeface="Microsoft Sans Serif"/>
                </a:rPr>
                <a:t>un</a:t>
              </a:r>
              <a:r>
                <a:rPr lang="en-US" sz="1511" spc="-25" dirty="0">
                  <a:latin typeface="Microsoft Sans Serif"/>
                </a:rPr>
                <a:t>g</a:t>
              </a:r>
              <a:r>
                <a:rPr lang="en-US" sz="1511" dirty="0">
                  <a:latin typeface="Microsoft Sans Serif"/>
                </a:rPr>
                <a:t>kina</a:t>
              </a:r>
              <a:r>
                <a:rPr lang="en-US" sz="1511" spc="745" dirty="0">
                  <a:latin typeface="Microsoft Sans Serif"/>
                </a:rPr>
                <a:t>n</a:t>
              </a:r>
              <a:r>
                <a:rPr lang="en-US" sz="1511" dirty="0">
                  <a:latin typeface="Microsoft Sans Serif"/>
                </a:rPr>
                <a:t>ke</a:t>
              </a:r>
              <a:r>
                <a:rPr lang="en-US" sz="1511" spc="-12" dirty="0">
                  <a:latin typeface="Microsoft Sans Serif"/>
                </a:rPr>
                <a:t>m</a:t>
              </a:r>
              <a:r>
                <a:rPr lang="en-US" sz="1511" dirty="0">
                  <a:latin typeface="Microsoft Sans Serif"/>
                </a:rPr>
                <a:t>un</a:t>
              </a:r>
              <a:r>
                <a:rPr lang="en-US" sz="1511" spc="-25" dirty="0">
                  <a:latin typeface="Microsoft Sans Serif"/>
                </a:rPr>
                <a:t>g</a:t>
              </a:r>
              <a:r>
                <a:rPr lang="en-US" sz="1511" dirty="0">
                  <a:latin typeface="Microsoft Sans Serif"/>
                </a:rPr>
                <a:t>kinan</a:t>
              </a:r>
            </a:p>
            <a:p>
              <a:pPr>
                <a:lnSpc>
                  <a:spcPts val="1802"/>
                </a:lnSpc>
              </a:pPr>
              <a:r>
                <a:rPr lang="en-US" sz="1514" dirty="0">
                  <a:latin typeface="Microsoft Sans Serif"/>
                </a:rPr>
                <a:t>se</a:t>
              </a:r>
              <a:r>
                <a:rPr lang="en-US" sz="1514" spc="-10" dirty="0">
                  <a:latin typeface="Microsoft Sans Serif"/>
                </a:rPr>
                <a:t>j</a:t>
              </a:r>
              <a:r>
                <a:rPr lang="en-US" sz="1514" dirty="0">
                  <a:latin typeface="Microsoft Sans Serif"/>
                </a:rPr>
                <a:t>au</a:t>
              </a:r>
              <a:r>
                <a:rPr lang="en-US" sz="1514" spc="622" dirty="0">
                  <a:latin typeface="Microsoft Sans Serif"/>
                </a:rPr>
                <a:t>h</a:t>
              </a:r>
              <a:r>
                <a:rPr lang="en-US" sz="1514" spc="-13" dirty="0">
                  <a:latin typeface="Microsoft Sans Serif"/>
                </a:rPr>
                <a:t>m</a:t>
              </a:r>
              <a:r>
                <a:rPr lang="en-US" sz="1514" spc="-25" dirty="0">
                  <a:latin typeface="Microsoft Sans Serif"/>
                </a:rPr>
                <a:t>a</a:t>
              </a:r>
              <a:r>
                <a:rPr lang="en-US" sz="1514" dirty="0">
                  <a:latin typeface="Microsoft Sans Serif"/>
                </a:rPr>
                <a:t>n</a:t>
              </a:r>
              <a:r>
                <a:rPr lang="en-US" sz="1514" spc="1843" dirty="0">
                  <a:latin typeface="Microsoft Sans Serif"/>
                </a:rPr>
                <a:t>a</a:t>
              </a:r>
              <a:r>
                <a:rPr lang="en-US" sz="1514" dirty="0">
                  <a:latin typeface="Microsoft Sans Serif"/>
                </a:rPr>
                <a:t>pr</a:t>
              </a:r>
              <a:r>
                <a:rPr lang="en-US" sz="1514" spc="-28" dirty="0">
                  <a:latin typeface="Microsoft Sans Serif"/>
                </a:rPr>
                <a:t>o</a:t>
              </a:r>
              <a:r>
                <a:rPr lang="en-US" sz="1514" dirty="0">
                  <a:latin typeface="Microsoft Sans Serif"/>
                </a:rPr>
                <a:t>y</a:t>
              </a:r>
              <a:r>
                <a:rPr lang="en-US" sz="1514" spc="-25" dirty="0">
                  <a:latin typeface="Microsoft Sans Serif"/>
                </a:rPr>
                <a:t>e</a:t>
              </a:r>
              <a:r>
                <a:rPr lang="en-US" sz="1514" spc="638" dirty="0">
                  <a:latin typeface="Microsoft Sans Serif"/>
                </a:rPr>
                <a:t>k</a:t>
              </a:r>
              <a:r>
                <a:rPr lang="en-US" sz="1514" spc="-13" dirty="0">
                  <a:latin typeface="Microsoft Sans Serif"/>
                </a:rPr>
                <a:t>m</a:t>
              </a:r>
              <a:r>
                <a:rPr lang="en-US" sz="1514" dirty="0">
                  <a:latin typeface="Microsoft Sans Serif"/>
                </a:rPr>
                <a:t>e</a:t>
              </a:r>
              <a:r>
                <a:rPr lang="en-US" sz="1514" spc="-27" dirty="0">
                  <a:latin typeface="Microsoft Sans Serif"/>
                </a:rPr>
                <a:t>n</a:t>
              </a:r>
              <a:r>
                <a:rPr lang="en-US" sz="1514" dirty="0">
                  <a:latin typeface="Microsoft Sans Serif"/>
                </a:rPr>
                <a:t>yi</a:t>
              </a:r>
              <a:r>
                <a:rPr lang="en-US" sz="1514" spc="-13" dirty="0">
                  <a:latin typeface="Microsoft Sans Serif"/>
                </a:rPr>
                <a:t>m</a:t>
              </a:r>
              <a:r>
                <a:rPr lang="en-US" sz="1514" dirty="0">
                  <a:latin typeface="Microsoft Sans Serif"/>
                </a:rPr>
                <a:t>pan</a:t>
              </a:r>
              <a:r>
                <a:rPr lang="en-US" sz="1514" spc="601" dirty="0">
                  <a:latin typeface="Microsoft Sans Serif"/>
                </a:rPr>
                <a:t>g</a:t>
              </a:r>
              <a:r>
                <a:rPr lang="en-US" sz="1514" dirty="0">
                  <a:latin typeface="Microsoft Sans Serif"/>
                </a:rPr>
                <a:t>atau</a:t>
              </a:r>
            </a:p>
            <a:p>
              <a:pPr>
                <a:lnSpc>
                  <a:spcPts val="1799"/>
                </a:lnSpc>
              </a:pPr>
              <a:r>
                <a:rPr lang="en-US" sz="1511" spc="-12" dirty="0">
                  <a:latin typeface="Microsoft Sans Serif"/>
                </a:rPr>
                <a:t>m</a:t>
              </a:r>
              <a:r>
                <a:rPr lang="en-US" sz="1511" dirty="0">
                  <a:latin typeface="Microsoft Sans Serif"/>
                </a:rPr>
                <a:t>e</a:t>
              </a:r>
              <a:r>
                <a:rPr lang="en-US" sz="1511" spc="-12" dirty="0">
                  <a:latin typeface="Microsoft Sans Serif"/>
                </a:rPr>
                <a:t>m</a:t>
              </a:r>
              <a:r>
                <a:rPr lang="en-US" sz="1511" dirty="0">
                  <a:latin typeface="Microsoft Sans Serif"/>
                </a:rPr>
                <a:t>enuh</a:t>
              </a:r>
              <a:r>
                <a:rPr lang="en-US" sz="1511" spc="664" dirty="0">
                  <a:latin typeface="Microsoft Sans Serif"/>
                </a:rPr>
                <a:t>i</a:t>
              </a:r>
              <a:r>
                <a:rPr lang="en-US" sz="1511" dirty="0">
                  <a:latin typeface="Microsoft Sans Serif"/>
                </a:rPr>
                <a:t>s</a:t>
              </a:r>
              <a:r>
                <a:rPr lang="en-US" sz="1511" spc="-24" dirty="0">
                  <a:latin typeface="Microsoft Sans Serif"/>
                </a:rPr>
                <a:t>a</a:t>
              </a:r>
              <a:r>
                <a:rPr lang="en-US" sz="1511" dirty="0">
                  <a:latin typeface="Microsoft Sans Serif"/>
                </a:rPr>
                <a:t>sara</a:t>
              </a:r>
              <a:r>
                <a:rPr lang="en-US" sz="1511" spc="674" dirty="0">
                  <a:latin typeface="Microsoft Sans Serif"/>
                </a:rPr>
                <a:t>n</a:t>
              </a:r>
              <a:r>
                <a:rPr lang="en-US" sz="1511" spc="-33" dirty="0">
                  <a:latin typeface="Microsoft Sans Serif"/>
                </a:rPr>
                <a:t>j</a:t>
              </a:r>
              <a:r>
                <a:rPr lang="en-US" sz="1511" dirty="0">
                  <a:latin typeface="Microsoft Sans Serif"/>
                </a:rPr>
                <a:t>ad</a:t>
              </a:r>
              <a:r>
                <a:rPr lang="en-US" sz="1511" spc="-13" dirty="0">
                  <a:latin typeface="Microsoft Sans Serif"/>
                </a:rPr>
                <a:t>w</a:t>
              </a:r>
              <a:r>
                <a:rPr lang="en-US" sz="1511" dirty="0">
                  <a:latin typeface="Microsoft Sans Serif"/>
                </a:rPr>
                <a:t>a</a:t>
              </a:r>
              <a:r>
                <a:rPr lang="en-US" sz="1511" spc="663" dirty="0">
                  <a:latin typeface="Microsoft Sans Serif"/>
                </a:rPr>
                <a:t>l</a:t>
              </a:r>
              <a:r>
                <a:rPr lang="en-US" sz="1511" dirty="0">
                  <a:latin typeface="Microsoft Sans Serif"/>
                </a:rPr>
                <a:t>pen</a:t>
              </a:r>
              <a:r>
                <a:rPr lang="en-US" sz="1511" spc="-13" dirty="0">
                  <a:latin typeface="Microsoft Sans Serif"/>
                </a:rPr>
                <a:t>y</a:t>
              </a:r>
              <a:r>
                <a:rPr lang="en-US" sz="1511" dirty="0">
                  <a:latin typeface="Microsoft Sans Serif"/>
                </a:rPr>
                <a:t>el</a:t>
              </a:r>
              <a:r>
                <a:rPr lang="en-US" sz="1511" spc="-24" dirty="0">
                  <a:latin typeface="Microsoft Sans Serif"/>
                </a:rPr>
                <a:t>e</a:t>
              </a:r>
              <a:r>
                <a:rPr lang="en-US" sz="1511" dirty="0">
                  <a:latin typeface="Microsoft Sans Serif"/>
                </a:rPr>
                <a:t>saia</a:t>
              </a:r>
              <a:r>
                <a:rPr lang="en-US" sz="1511" spc="-20" dirty="0">
                  <a:latin typeface="Microsoft Sans Serif"/>
                </a:rPr>
                <a:t>n</a:t>
              </a:r>
              <a:r>
                <a:rPr lang="en-US" sz="1511" dirty="0">
                  <a:latin typeface="Microsoft Sans Serif"/>
                </a:rPr>
                <a:t>.</a:t>
              </a:r>
            </a:p>
            <a:p>
              <a:pPr>
                <a:lnSpc>
                  <a:spcPts val="1800"/>
                </a:lnSpc>
              </a:pPr>
              <a:r>
                <a:rPr lang="en-US" sz="1511" dirty="0">
                  <a:latin typeface="Microsoft Sans Serif"/>
                </a:rPr>
                <a:t>Seh</a:t>
              </a:r>
              <a:r>
                <a:rPr lang="en-US" sz="1511" spc="-10" dirty="0">
                  <a:latin typeface="Microsoft Sans Serif"/>
                </a:rPr>
                <a:t>i</a:t>
              </a:r>
              <a:r>
                <a:rPr lang="en-US" sz="1511" dirty="0">
                  <a:latin typeface="Microsoft Sans Serif"/>
                </a:rPr>
                <a:t>ngg</a:t>
              </a:r>
              <a:r>
                <a:rPr lang="en-US" sz="1511" spc="648" dirty="0">
                  <a:latin typeface="Microsoft Sans Serif"/>
                </a:rPr>
                <a:t>a</a:t>
              </a:r>
              <a:r>
                <a:rPr lang="en-US" sz="1511" dirty="0">
                  <a:latin typeface="Microsoft Sans Serif"/>
                </a:rPr>
                <a:t>PE</a:t>
              </a:r>
              <a:r>
                <a:rPr lang="en-US" sz="1511" spc="-12" dirty="0">
                  <a:latin typeface="Microsoft Sans Serif"/>
                </a:rPr>
                <a:t>R</a:t>
              </a:r>
              <a:r>
                <a:rPr lang="en-US" sz="1511" spc="635" dirty="0">
                  <a:latin typeface="Microsoft Sans Serif"/>
                </a:rPr>
                <a:t>T</a:t>
              </a:r>
              <a:r>
                <a:rPr lang="en-US" sz="1511" dirty="0">
                  <a:latin typeface="Microsoft Sans Serif"/>
                </a:rPr>
                <a:t>leb</a:t>
              </a:r>
              <a:r>
                <a:rPr lang="en-US" sz="1511" spc="-10" dirty="0">
                  <a:latin typeface="Microsoft Sans Serif"/>
                </a:rPr>
                <a:t>i</a:t>
              </a:r>
              <a:r>
                <a:rPr lang="en-US" sz="1511" spc="650" dirty="0">
                  <a:latin typeface="Microsoft Sans Serif"/>
                </a:rPr>
                <a:t>h</a:t>
              </a:r>
              <a:r>
                <a:rPr lang="en-US" sz="1511" dirty="0">
                  <a:latin typeface="Microsoft Sans Serif"/>
                </a:rPr>
                <a:t>ba</a:t>
              </a:r>
              <a:r>
                <a:rPr lang="en-US" sz="1511" spc="-25" dirty="0">
                  <a:latin typeface="Microsoft Sans Serif"/>
                </a:rPr>
                <a:t>n</a:t>
              </a:r>
              <a:r>
                <a:rPr lang="en-US" sz="1511" dirty="0">
                  <a:latin typeface="Microsoft Sans Serif"/>
                </a:rPr>
                <a:t>y</a:t>
              </a:r>
              <a:r>
                <a:rPr lang="en-US" sz="1511" spc="-24" dirty="0">
                  <a:latin typeface="Microsoft Sans Serif"/>
                </a:rPr>
                <a:t>a</a:t>
              </a:r>
              <a:r>
                <a:rPr lang="en-US" sz="1511" spc="662" dirty="0">
                  <a:latin typeface="Microsoft Sans Serif"/>
                </a:rPr>
                <a:t>k</a:t>
              </a:r>
              <a:r>
                <a:rPr lang="en-US" sz="1511" dirty="0">
                  <a:latin typeface="Microsoft Sans Serif"/>
                </a:rPr>
                <a:t>dig</a:t>
              </a:r>
              <a:r>
                <a:rPr lang="en-US" sz="1511" spc="-25" dirty="0">
                  <a:latin typeface="Microsoft Sans Serif"/>
                </a:rPr>
                <a:t>u</a:t>
              </a:r>
              <a:r>
                <a:rPr lang="en-US" sz="1511" dirty="0">
                  <a:latin typeface="Microsoft Sans Serif"/>
                </a:rPr>
                <a:t>nakan</a:t>
              </a:r>
            </a:p>
            <a:p>
              <a:pPr>
                <a:lnSpc>
                  <a:spcPts val="1803"/>
                </a:lnSpc>
                <a:tabLst>
                  <a:tab pos="814197" algn="l"/>
                  <a:tab pos="1774570" algn="l"/>
                  <a:tab pos="2734944" algn="l"/>
                </a:tabLst>
              </a:pPr>
              <a:r>
                <a:rPr lang="en-US" sz="1514" dirty="0">
                  <a:latin typeface="Microsoft Sans Serif"/>
                </a:rPr>
                <a:t>pada	pr</a:t>
              </a:r>
              <a:r>
                <a:rPr lang="en-US" sz="1514" spc="-28" dirty="0">
                  <a:latin typeface="Microsoft Sans Serif"/>
                </a:rPr>
                <a:t>o</a:t>
              </a:r>
              <a:r>
                <a:rPr lang="en-US" sz="1514" dirty="0">
                  <a:latin typeface="Microsoft Sans Serif"/>
                </a:rPr>
                <a:t>y</a:t>
              </a:r>
              <a:r>
                <a:rPr lang="en-US" sz="1514" spc="-25" dirty="0">
                  <a:latin typeface="Microsoft Sans Serif"/>
                </a:rPr>
                <a:t>e</a:t>
              </a:r>
              <a:r>
                <a:rPr lang="en-US" sz="1514" dirty="0">
                  <a:latin typeface="Microsoft Sans Serif"/>
                </a:rPr>
                <a:t>k	pr</a:t>
              </a:r>
              <a:r>
                <a:rPr lang="en-US" sz="1514" spc="-28" dirty="0">
                  <a:latin typeface="Microsoft Sans Serif"/>
                </a:rPr>
                <a:t>o</a:t>
              </a:r>
              <a:r>
                <a:rPr lang="en-US" sz="1514" dirty="0">
                  <a:latin typeface="Microsoft Sans Serif"/>
                </a:rPr>
                <a:t>y</a:t>
              </a:r>
              <a:r>
                <a:rPr lang="en-US" sz="1514" spc="-25" dirty="0">
                  <a:latin typeface="Microsoft Sans Serif"/>
                </a:rPr>
                <a:t>e</a:t>
              </a:r>
              <a:r>
                <a:rPr lang="en-US" sz="1514" dirty="0">
                  <a:latin typeface="Microsoft Sans Serif"/>
                </a:rPr>
                <a:t>k	pe</a:t>
              </a:r>
              <a:r>
                <a:rPr lang="en-US" sz="1514" spc="-30" dirty="0">
                  <a:latin typeface="Microsoft Sans Serif"/>
                </a:rPr>
                <a:t>n</a:t>
              </a:r>
              <a:r>
                <a:rPr lang="en-US" sz="1514" dirty="0">
                  <a:latin typeface="Microsoft Sans Serif"/>
                </a:rPr>
                <a:t>e</a:t>
              </a:r>
              <a:r>
                <a:rPr lang="en-US" sz="1514" spc="-10" dirty="0">
                  <a:latin typeface="Microsoft Sans Serif"/>
                </a:rPr>
                <a:t>l</a:t>
              </a:r>
              <a:r>
                <a:rPr lang="en-US" sz="1514" dirty="0">
                  <a:latin typeface="Microsoft Sans Serif"/>
                </a:rPr>
                <a:t>itian</a:t>
              </a:r>
            </a:p>
            <a:p>
              <a:pPr>
                <a:lnSpc>
                  <a:spcPts val="1799"/>
                </a:lnSpc>
              </a:pPr>
              <a:r>
                <a:rPr lang="en-US" sz="1511" spc="2303" dirty="0">
                  <a:latin typeface="Microsoft Sans Serif"/>
                </a:rPr>
                <a:t>&amp;</a:t>
              </a:r>
              <a:r>
                <a:rPr lang="en-US" sz="1511" dirty="0">
                  <a:latin typeface="Microsoft Sans Serif"/>
                </a:rPr>
                <a:t>pen</a:t>
              </a:r>
              <a:r>
                <a:rPr lang="en-US" sz="1511" spc="-27" dirty="0">
                  <a:latin typeface="Microsoft Sans Serif"/>
                </a:rPr>
                <a:t>g</a:t>
              </a:r>
              <a:r>
                <a:rPr lang="en-US" sz="1511" dirty="0">
                  <a:latin typeface="Microsoft Sans Serif"/>
                </a:rPr>
                <a:t>e</a:t>
              </a:r>
              <a:r>
                <a:rPr lang="en-US" sz="1511" spc="-12" dirty="0">
                  <a:latin typeface="Microsoft Sans Serif"/>
                </a:rPr>
                <a:t>m</a:t>
              </a:r>
              <a:r>
                <a:rPr lang="en-US" sz="1511" dirty="0">
                  <a:latin typeface="Microsoft Sans Serif"/>
                </a:rPr>
                <a:t>banga</a:t>
              </a:r>
              <a:r>
                <a:rPr lang="en-US" sz="1511" spc="2257" dirty="0">
                  <a:latin typeface="Microsoft Sans Serif"/>
                </a:rPr>
                <a:t>n</a:t>
              </a:r>
              <a:r>
                <a:rPr lang="en-US" sz="1511" dirty="0">
                  <a:latin typeface="Microsoft Sans Serif"/>
                </a:rPr>
                <a:t>yan</a:t>
              </a:r>
              <a:r>
                <a:rPr lang="en-US" sz="1511" spc="2281" dirty="0">
                  <a:latin typeface="Microsoft Sans Serif"/>
                </a:rPr>
                <a:t>g</a:t>
              </a:r>
              <a:r>
                <a:rPr lang="en-US" sz="1511" dirty="0">
                  <a:latin typeface="Microsoft Sans Serif"/>
                </a:rPr>
                <a:t>s</a:t>
              </a:r>
              <a:r>
                <a:rPr lang="en-US" sz="1511" spc="-24" dirty="0">
                  <a:latin typeface="Microsoft Sans Serif"/>
                </a:rPr>
                <a:t>e</a:t>
              </a:r>
              <a:r>
                <a:rPr lang="en-US" sz="1511" dirty="0">
                  <a:latin typeface="Microsoft Sans Serif"/>
                </a:rPr>
                <a:t>ringkali</a:t>
              </a:r>
            </a:p>
            <a:p>
              <a:pPr>
                <a:lnSpc>
                  <a:spcPts val="1800"/>
                </a:lnSpc>
              </a:pPr>
              <a:r>
                <a:rPr lang="en-US" sz="1511" spc="-12" dirty="0">
                  <a:latin typeface="Microsoft Sans Serif"/>
                </a:rPr>
                <a:t>m</a:t>
              </a:r>
              <a:r>
                <a:rPr lang="en-US" sz="1511" dirty="0">
                  <a:latin typeface="Microsoft Sans Serif"/>
                </a:rPr>
                <a:t>e</a:t>
              </a:r>
              <a:r>
                <a:rPr lang="en-US" sz="1511" spc="-12" dirty="0">
                  <a:latin typeface="Microsoft Sans Serif"/>
                </a:rPr>
                <a:t>m</a:t>
              </a:r>
              <a:r>
                <a:rPr lang="en-US" sz="1511" dirty="0">
                  <a:latin typeface="Microsoft Sans Serif"/>
                </a:rPr>
                <a:t>ilik</a:t>
              </a:r>
              <a:r>
                <a:rPr lang="en-US" sz="1511" spc="357" dirty="0">
                  <a:latin typeface="Microsoft Sans Serif"/>
                </a:rPr>
                <a:t>i</a:t>
              </a:r>
              <a:r>
                <a:rPr lang="en-US" sz="1511" dirty="0">
                  <a:latin typeface="Microsoft Sans Serif"/>
                </a:rPr>
                <a:t>unsu</a:t>
              </a:r>
              <a:r>
                <a:rPr lang="en-US" sz="1511" spc="385" dirty="0">
                  <a:latin typeface="Microsoft Sans Serif"/>
                </a:rPr>
                <a:t>r</a:t>
              </a:r>
              <a:r>
                <a:rPr lang="en-US" sz="1511" spc="-12" dirty="0">
                  <a:latin typeface="Microsoft Sans Serif"/>
                </a:rPr>
                <a:t>w</a:t>
              </a:r>
              <a:r>
                <a:rPr lang="en-US" sz="1511" dirty="0">
                  <a:latin typeface="Microsoft Sans Serif"/>
                </a:rPr>
                <a:t>akt</a:t>
              </a:r>
              <a:r>
                <a:rPr lang="en-US" sz="1511" spc="365" dirty="0">
                  <a:latin typeface="Microsoft Sans Serif"/>
                </a:rPr>
                <a:t>u</a:t>
              </a:r>
              <a:r>
                <a:rPr lang="en-US" sz="1511" dirty="0">
                  <a:latin typeface="Microsoft Sans Serif"/>
                </a:rPr>
                <a:t>yan</a:t>
              </a:r>
              <a:r>
                <a:rPr lang="en-US" sz="1511" spc="359" dirty="0">
                  <a:latin typeface="Microsoft Sans Serif"/>
                </a:rPr>
                <a:t>g</a:t>
              </a:r>
              <a:r>
                <a:rPr lang="en-US" sz="1511" dirty="0">
                  <a:latin typeface="Microsoft Sans Serif"/>
                </a:rPr>
                <a:t>be</a:t>
              </a:r>
              <a:r>
                <a:rPr lang="en-US" sz="1511" spc="-10" dirty="0">
                  <a:latin typeface="Microsoft Sans Serif"/>
                </a:rPr>
                <a:t>l</a:t>
              </a:r>
              <a:r>
                <a:rPr lang="en-US" sz="1511" dirty="0">
                  <a:latin typeface="Microsoft Sans Serif"/>
                </a:rPr>
                <a:t>u</a:t>
              </a:r>
              <a:r>
                <a:rPr lang="en-US" sz="1511" spc="398" dirty="0">
                  <a:latin typeface="Microsoft Sans Serif"/>
                </a:rPr>
                <a:t>m</a:t>
              </a:r>
              <a:r>
                <a:rPr lang="en-US" sz="1511" dirty="0">
                  <a:latin typeface="Microsoft Sans Serif"/>
                </a:rPr>
                <a:t>pasti</a:t>
              </a:r>
            </a:p>
          </p:txBody>
        </p:sp>
        <p:sp>
          <p:nvSpPr>
            <p:cNvPr id="32" name="Rectangle 250"/>
            <p:cNvSpPr/>
            <p:nvPr/>
          </p:nvSpPr>
          <p:spPr>
            <a:xfrm>
              <a:off x="6341998" y="2916761"/>
              <a:ext cx="2488156" cy="1861998"/>
            </a:xfrm>
            <a:prstGeom prst="rect">
              <a:avLst/>
            </a:prstGeom>
          </p:spPr>
          <p:txBody>
            <a:bodyPr wrap="none" lIns="0" tIns="0" rIns="0" bIns="0">
              <a:spAutoFit/>
            </a:bodyPr>
            <a:lstStyle/>
            <a:p>
              <a:r>
                <a:rPr lang="en-US" sz="1511" spc="-12" dirty="0">
                  <a:latin typeface="Microsoft Sans Serif"/>
                </a:rPr>
                <a:t>M</a:t>
              </a:r>
              <a:r>
                <a:rPr lang="en-US" sz="1511" dirty="0">
                  <a:latin typeface="Microsoft Sans Serif"/>
                </a:rPr>
                <a:t>enggunak</a:t>
              </a:r>
              <a:r>
                <a:rPr lang="en-US" sz="1511" spc="-24" dirty="0">
                  <a:latin typeface="Microsoft Sans Serif"/>
                </a:rPr>
                <a:t>a</a:t>
              </a:r>
              <a:r>
                <a:rPr lang="en-US" sz="1511" spc="1538" dirty="0">
                  <a:latin typeface="Microsoft Sans Serif"/>
                </a:rPr>
                <a:t>n</a:t>
              </a:r>
              <a:r>
                <a:rPr lang="en-US" sz="1511" dirty="0">
                  <a:latin typeface="Microsoft Sans Serif"/>
                </a:rPr>
                <a:t>s</a:t>
              </a:r>
              <a:r>
                <a:rPr lang="en-US" sz="1511" spc="-24" dirty="0">
                  <a:latin typeface="Microsoft Sans Serif"/>
                </a:rPr>
                <a:t>a</a:t>
              </a:r>
              <a:r>
                <a:rPr lang="en-US" sz="1511" dirty="0">
                  <a:latin typeface="Microsoft Sans Serif"/>
                </a:rPr>
                <a:t>t</a:t>
              </a:r>
              <a:r>
                <a:rPr lang="en-US" sz="1511" spc="1540" dirty="0">
                  <a:latin typeface="Microsoft Sans Serif"/>
                </a:rPr>
                <a:t>u</a:t>
              </a:r>
              <a:r>
                <a:rPr lang="en-US" sz="1511" dirty="0">
                  <a:latin typeface="Microsoft Sans Serif"/>
                </a:rPr>
                <a:t>a</a:t>
              </a:r>
              <a:r>
                <a:rPr lang="en-US" sz="1511" spc="-25" dirty="0">
                  <a:latin typeface="Microsoft Sans Serif"/>
                </a:rPr>
                <a:t>n</a:t>
              </a:r>
              <a:r>
                <a:rPr lang="en-US" sz="1511" dirty="0">
                  <a:latin typeface="Microsoft Sans Serif"/>
                </a:rPr>
                <a:t>gka</a:t>
              </a:r>
            </a:p>
            <a:p>
              <a:pPr>
                <a:lnSpc>
                  <a:spcPts val="1802"/>
                </a:lnSpc>
              </a:pPr>
              <a:r>
                <a:rPr lang="en-US" sz="1511" dirty="0">
                  <a:latin typeface="Microsoft Sans Serif"/>
                </a:rPr>
                <a:t>e</a:t>
              </a:r>
              <a:r>
                <a:rPr lang="en-US" sz="1511" spc="-12" dirty="0">
                  <a:latin typeface="Microsoft Sans Serif"/>
                </a:rPr>
                <a:t>s</a:t>
              </a:r>
              <a:r>
                <a:rPr lang="en-US" sz="1511" dirty="0">
                  <a:latin typeface="Microsoft Sans Serif"/>
                </a:rPr>
                <a:t>ti</a:t>
              </a:r>
              <a:r>
                <a:rPr lang="en-US" sz="1511" spc="-12" dirty="0">
                  <a:latin typeface="Microsoft Sans Serif"/>
                </a:rPr>
                <a:t>m</a:t>
              </a:r>
              <a:r>
                <a:rPr lang="en-US" sz="1511" dirty="0">
                  <a:latin typeface="Microsoft Sans Serif"/>
                </a:rPr>
                <a:t>as</a:t>
              </a:r>
              <a:r>
                <a:rPr lang="en-US" sz="1511" spc="884" dirty="0">
                  <a:latin typeface="Microsoft Sans Serif"/>
                </a:rPr>
                <a:t>i</a:t>
              </a:r>
              <a:r>
                <a:rPr lang="en-US" sz="1511" spc="-24" dirty="0">
                  <a:latin typeface="Microsoft Sans Serif"/>
                </a:rPr>
                <a:t>b</a:t>
              </a:r>
              <a:r>
                <a:rPr lang="en-US" sz="1511" dirty="0">
                  <a:latin typeface="Microsoft Sans Serif"/>
                </a:rPr>
                <a:t>ag</a:t>
              </a:r>
              <a:r>
                <a:rPr lang="en-US" sz="1511" spc="877" dirty="0">
                  <a:latin typeface="Microsoft Sans Serif"/>
                </a:rPr>
                <a:t>i</a:t>
              </a:r>
              <a:r>
                <a:rPr lang="en-US" sz="1511" dirty="0">
                  <a:latin typeface="Microsoft Sans Serif"/>
                </a:rPr>
                <a:t>ti</a:t>
              </a:r>
              <a:r>
                <a:rPr lang="en-US" sz="1511" spc="-24" dirty="0">
                  <a:latin typeface="Microsoft Sans Serif"/>
                </a:rPr>
                <a:t>a</a:t>
              </a:r>
              <a:r>
                <a:rPr lang="en-US" sz="1511" spc="891" dirty="0">
                  <a:latin typeface="Microsoft Sans Serif"/>
                </a:rPr>
                <a:t>p</a:t>
              </a:r>
              <a:r>
                <a:rPr lang="en-US" sz="1511" dirty="0">
                  <a:latin typeface="Microsoft Sans Serif"/>
                </a:rPr>
                <a:t>k</a:t>
              </a:r>
              <a:r>
                <a:rPr lang="en-US" sz="1511" spc="-24" dirty="0">
                  <a:latin typeface="Microsoft Sans Serif"/>
                </a:rPr>
                <a:t>e</a:t>
              </a:r>
              <a:r>
                <a:rPr lang="en-US" sz="1511" dirty="0">
                  <a:latin typeface="Microsoft Sans Serif"/>
                </a:rPr>
                <a:t>giat</a:t>
              </a:r>
              <a:r>
                <a:rPr lang="en-US" sz="1511" spc="-24" dirty="0">
                  <a:latin typeface="Microsoft Sans Serif"/>
                </a:rPr>
                <a:t>a</a:t>
              </a:r>
              <a:r>
                <a:rPr lang="en-US" sz="1511" dirty="0">
                  <a:latin typeface="Microsoft Sans Serif"/>
                </a:rPr>
                <a:t>n.</a:t>
              </a:r>
            </a:p>
            <a:p>
              <a:pPr>
                <a:lnSpc>
                  <a:spcPts val="1800"/>
                </a:lnSpc>
              </a:pPr>
              <a:r>
                <a:rPr lang="en-US" sz="1511" dirty="0">
                  <a:latin typeface="Microsoft Sans Serif"/>
                </a:rPr>
                <a:t>P</a:t>
              </a:r>
              <a:r>
                <a:rPr lang="en-US" sz="1511" spc="-12" dirty="0">
                  <a:latin typeface="Microsoft Sans Serif"/>
                </a:rPr>
                <a:t>D</a:t>
              </a:r>
              <a:r>
                <a:rPr lang="en-US" sz="1511" spc="780" dirty="0">
                  <a:latin typeface="Microsoft Sans Serif"/>
                </a:rPr>
                <a:t>M</a:t>
              </a:r>
              <a:r>
                <a:rPr lang="en-US" sz="1511" spc="-12" dirty="0">
                  <a:latin typeface="Microsoft Sans Serif"/>
                </a:rPr>
                <a:t>m</a:t>
              </a:r>
              <a:r>
                <a:rPr lang="en-US" sz="1511" dirty="0">
                  <a:latin typeface="Microsoft Sans Serif"/>
                </a:rPr>
                <a:t>engh</a:t>
              </a:r>
              <a:r>
                <a:rPr lang="en-US" sz="1511" spc="-27" dirty="0">
                  <a:latin typeface="Microsoft Sans Serif"/>
                </a:rPr>
                <a:t>a</a:t>
              </a:r>
              <a:r>
                <a:rPr lang="en-US" sz="1511" dirty="0">
                  <a:latin typeface="Microsoft Sans Serif"/>
                </a:rPr>
                <a:t>silka</a:t>
              </a:r>
              <a:r>
                <a:rPr lang="en-US" sz="1511" spc="775" dirty="0">
                  <a:latin typeface="Microsoft Sans Serif"/>
                </a:rPr>
                <a:t>n</a:t>
              </a:r>
              <a:r>
                <a:rPr lang="en-US" sz="1511" dirty="0">
                  <a:latin typeface="Microsoft Sans Serif"/>
                </a:rPr>
                <a:t>jaringan</a:t>
              </a:r>
            </a:p>
            <a:p>
              <a:pPr>
                <a:lnSpc>
                  <a:spcPts val="1800"/>
                </a:lnSpc>
              </a:pPr>
              <a:r>
                <a:rPr lang="en-US" sz="1511" dirty="0">
                  <a:latin typeface="Microsoft Sans Serif"/>
                </a:rPr>
                <a:t>kerj</a:t>
              </a:r>
              <a:r>
                <a:rPr lang="en-US" sz="1511" spc="888" dirty="0">
                  <a:latin typeface="Microsoft Sans Serif"/>
                </a:rPr>
                <a:t>a</a:t>
              </a:r>
              <a:r>
                <a:rPr lang="en-US" sz="1511" dirty="0">
                  <a:latin typeface="Microsoft Sans Serif"/>
                </a:rPr>
                <a:t>yan</a:t>
              </a:r>
              <a:r>
                <a:rPr lang="en-US" sz="1511" spc="913" dirty="0">
                  <a:latin typeface="Microsoft Sans Serif"/>
                </a:rPr>
                <a:t>g</a:t>
              </a:r>
              <a:r>
                <a:rPr lang="en-US" sz="1511" dirty="0">
                  <a:latin typeface="Microsoft Sans Serif"/>
                </a:rPr>
                <a:t>l</a:t>
              </a:r>
              <a:r>
                <a:rPr lang="en-US" sz="1511" spc="-24" dirty="0">
                  <a:latin typeface="Microsoft Sans Serif"/>
                </a:rPr>
                <a:t>e</a:t>
              </a:r>
              <a:r>
                <a:rPr lang="en-US" sz="1511" dirty="0">
                  <a:latin typeface="Microsoft Sans Serif"/>
                </a:rPr>
                <a:t>bi</a:t>
              </a:r>
              <a:r>
                <a:rPr lang="en-US" sz="1511" spc="889" dirty="0">
                  <a:latin typeface="Microsoft Sans Serif"/>
                </a:rPr>
                <a:t>h</a:t>
              </a:r>
              <a:r>
                <a:rPr lang="en-US" sz="1511" dirty="0">
                  <a:latin typeface="Microsoft Sans Serif"/>
                </a:rPr>
                <a:t>sederhana</a:t>
              </a:r>
            </a:p>
            <a:p>
              <a:pPr>
                <a:lnSpc>
                  <a:spcPts val="1802"/>
                </a:lnSpc>
              </a:pPr>
              <a:r>
                <a:rPr lang="en-US" sz="1514" dirty="0">
                  <a:latin typeface="Microsoft Sans Serif"/>
                </a:rPr>
                <a:t>dar</a:t>
              </a:r>
              <a:r>
                <a:rPr lang="en-US" sz="1514" spc="2244" dirty="0">
                  <a:latin typeface="Microsoft Sans Serif"/>
                </a:rPr>
                <a:t>i</a:t>
              </a:r>
              <a:r>
                <a:rPr lang="en-US" sz="1514" spc="-13" dirty="0">
                  <a:latin typeface="Microsoft Sans Serif"/>
                </a:rPr>
                <a:t>C</a:t>
              </a:r>
              <a:r>
                <a:rPr lang="en-US" sz="1514" dirty="0">
                  <a:latin typeface="Microsoft Sans Serif"/>
                </a:rPr>
                <a:t>P</a:t>
              </a:r>
              <a:r>
                <a:rPr lang="en-US" sz="1514" spc="2240" dirty="0">
                  <a:latin typeface="Microsoft Sans Serif"/>
                </a:rPr>
                <a:t>M</a:t>
              </a:r>
              <a:r>
                <a:rPr lang="en-US" sz="1514" dirty="0">
                  <a:latin typeface="Microsoft Sans Serif"/>
                </a:rPr>
                <a:t>da</a:t>
              </a:r>
              <a:r>
                <a:rPr lang="en-US" sz="1514" spc="2256" dirty="0">
                  <a:latin typeface="Microsoft Sans Serif"/>
                </a:rPr>
                <a:t>n</a:t>
              </a:r>
              <a:r>
                <a:rPr lang="en-US" sz="1514" dirty="0">
                  <a:latin typeface="Microsoft Sans Serif"/>
                </a:rPr>
                <a:t>PE</a:t>
              </a:r>
              <a:r>
                <a:rPr lang="en-US" sz="1514" spc="-18" dirty="0">
                  <a:latin typeface="Microsoft Sans Serif"/>
                </a:rPr>
                <a:t>R</a:t>
              </a:r>
              <a:r>
                <a:rPr lang="en-US" sz="1514" spc="-13" dirty="0">
                  <a:latin typeface="Microsoft Sans Serif"/>
                </a:rPr>
                <a:t>T</a:t>
              </a:r>
              <a:r>
                <a:rPr lang="en-US" sz="1514" dirty="0">
                  <a:latin typeface="Microsoft Sans Serif"/>
                </a:rPr>
                <a:t>,</a:t>
              </a:r>
            </a:p>
            <a:p>
              <a:pPr>
                <a:lnSpc>
                  <a:spcPts val="1799"/>
                </a:lnSpc>
              </a:pPr>
              <a:r>
                <a:rPr lang="en-US" sz="1511" dirty="0">
                  <a:latin typeface="Microsoft Sans Serif"/>
                </a:rPr>
                <a:t>ter</a:t>
              </a:r>
              <a:r>
                <a:rPr lang="en-US" sz="1511" spc="-24" dirty="0">
                  <a:latin typeface="Microsoft Sans Serif"/>
                </a:rPr>
                <a:t>u</a:t>
              </a:r>
              <a:r>
                <a:rPr lang="en-US" sz="1511" dirty="0">
                  <a:latin typeface="Microsoft Sans Serif"/>
                </a:rPr>
                <a:t>ta</a:t>
              </a:r>
              <a:r>
                <a:rPr lang="en-US" sz="1511" spc="-12" dirty="0">
                  <a:latin typeface="Microsoft Sans Serif"/>
                </a:rPr>
                <a:t>m</a:t>
              </a:r>
              <a:r>
                <a:rPr lang="en-US" sz="1511" spc="722" dirty="0">
                  <a:latin typeface="Microsoft Sans Serif"/>
                </a:rPr>
                <a:t>a</a:t>
              </a:r>
              <a:r>
                <a:rPr lang="en-US" sz="1511" dirty="0">
                  <a:latin typeface="Microsoft Sans Serif"/>
                </a:rPr>
                <a:t>u</a:t>
              </a:r>
              <a:r>
                <a:rPr lang="en-US" sz="1511" spc="-25" dirty="0">
                  <a:latin typeface="Microsoft Sans Serif"/>
                </a:rPr>
                <a:t>n</a:t>
              </a:r>
              <a:r>
                <a:rPr lang="en-US" sz="1511" dirty="0">
                  <a:latin typeface="Microsoft Sans Serif"/>
                </a:rPr>
                <a:t>t</a:t>
              </a:r>
              <a:r>
                <a:rPr lang="en-US" sz="1511" spc="-24" dirty="0">
                  <a:latin typeface="Microsoft Sans Serif"/>
                </a:rPr>
                <a:t>u</a:t>
              </a:r>
              <a:r>
                <a:rPr lang="en-US" sz="1511" spc="732" dirty="0">
                  <a:latin typeface="Microsoft Sans Serif"/>
                </a:rPr>
                <a:t>k</a:t>
              </a:r>
              <a:r>
                <a:rPr lang="en-US" sz="1511" dirty="0">
                  <a:latin typeface="Microsoft Sans Serif"/>
                </a:rPr>
                <a:t>pr</a:t>
              </a:r>
              <a:r>
                <a:rPr lang="en-US" sz="1511" spc="-24" dirty="0">
                  <a:latin typeface="Microsoft Sans Serif"/>
                </a:rPr>
                <a:t>o</a:t>
              </a:r>
              <a:r>
                <a:rPr lang="en-US" sz="1511" dirty="0">
                  <a:latin typeface="Microsoft Sans Serif"/>
                </a:rPr>
                <a:t>y</a:t>
              </a:r>
              <a:r>
                <a:rPr lang="en-US" sz="1511" spc="-24" dirty="0">
                  <a:latin typeface="Microsoft Sans Serif"/>
                </a:rPr>
                <a:t>e</a:t>
              </a:r>
              <a:r>
                <a:rPr lang="en-US" sz="1511" spc="735" dirty="0">
                  <a:latin typeface="Microsoft Sans Serif"/>
                </a:rPr>
                <a:t>k</a:t>
              </a:r>
              <a:r>
                <a:rPr lang="en-US" sz="1511" dirty="0">
                  <a:latin typeface="Microsoft Sans Serif"/>
                </a:rPr>
                <a:t>yang</a:t>
              </a:r>
            </a:p>
            <a:p>
              <a:pPr>
                <a:lnSpc>
                  <a:spcPts val="1800"/>
                </a:lnSpc>
              </a:pPr>
              <a:r>
                <a:rPr lang="en-US" sz="1511" dirty="0">
                  <a:latin typeface="Microsoft Sans Serif"/>
                </a:rPr>
                <a:t>keg</a:t>
              </a:r>
              <a:r>
                <a:rPr lang="en-US" sz="1511" spc="-10" dirty="0">
                  <a:latin typeface="Microsoft Sans Serif"/>
                </a:rPr>
                <a:t>i</a:t>
              </a:r>
              <a:r>
                <a:rPr lang="en-US" sz="1511" spc="-24" dirty="0">
                  <a:latin typeface="Microsoft Sans Serif"/>
                </a:rPr>
                <a:t>a</a:t>
              </a:r>
              <a:r>
                <a:rPr lang="en-US" sz="1511" dirty="0">
                  <a:latin typeface="Microsoft Sans Serif"/>
                </a:rPr>
                <a:t>tan</a:t>
              </a:r>
              <a:r>
                <a:rPr lang="en-US" sz="1511" spc="-25" dirty="0">
                  <a:latin typeface="Microsoft Sans Serif"/>
                </a:rPr>
                <a:t>n</a:t>
              </a:r>
              <a:r>
                <a:rPr lang="en-US" sz="1511" dirty="0">
                  <a:latin typeface="Microsoft Sans Serif"/>
                </a:rPr>
                <a:t>y</a:t>
              </a:r>
              <a:r>
                <a:rPr lang="en-US" sz="1511" spc="1420" dirty="0">
                  <a:latin typeface="Microsoft Sans Serif"/>
                </a:rPr>
                <a:t>a</a:t>
              </a:r>
              <a:r>
                <a:rPr lang="en-US" sz="1511" spc="-24" dirty="0">
                  <a:latin typeface="Microsoft Sans Serif"/>
                </a:rPr>
                <a:t>p</a:t>
              </a:r>
              <a:r>
                <a:rPr lang="en-US" sz="1511" dirty="0">
                  <a:latin typeface="Microsoft Sans Serif"/>
                </a:rPr>
                <a:t>erl</a:t>
              </a:r>
              <a:r>
                <a:rPr lang="en-US" sz="1511" spc="1418" dirty="0">
                  <a:latin typeface="Microsoft Sans Serif"/>
                </a:rPr>
                <a:t>u</a:t>
              </a:r>
              <a:r>
                <a:rPr lang="en-US" sz="1511" dirty="0">
                  <a:latin typeface="Microsoft Sans Serif"/>
                </a:rPr>
                <a:t>dip</a:t>
              </a:r>
              <a:r>
                <a:rPr lang="en-US" sz="1511" spc="-25" dirty="0">
                  <a:latin typeface="Microsoft Sans Serif"/>
                </a:rPr>
                <a:t>e</a:t>
              </a:r>
              <a:r>
                <a:rPr lang="en-US" sz="1511" dirty="0">
                  <a:latin typeface="Microsoft Sans Serif"/>
                </a:rPr>
                <a:t>cah</a:t>
              </a:r>
            </a:p>
            <a:p>
              <a:pPr>
                <a:lnSpc>
                  <a:spcPts val="1802"/>
                </a:lnSpc>
              </a:pPr>
              <a:r>
                <a:rPr lang="en-US" sz="1514" spc="-13" dirty="0">
                  <a:latin typeface="Microsoft Sans Serif"/>
                </a:rPr>
                <a:t>m</a:t>
              </a:r>
              <a:r>
                <a:rPr lang="en-US" sz="1514" dirty="0">
                  <a:latin typeface="Microsoft Sans Serif"/>
                </a:rPr>
                <a:t>en</a:t>
              </a:r>
              <a:r>
                <a:rPr lang="en-US" sz="1514" spc="-13" dirty="0">
                  <a:latin typeface="Microsoft Sans Serif"/>
                </a:rPr>
                <a:t>j</a:t>
              </a:r>
              <a:r>
                <a:rPr lang="en-US" sz="1514" dirty="0">
                  <a:latin typeface="Microsoft Sans Serif"/>
                </a:rPr>
                <a:t>ad</a:t>
              </a:r>
              <a:r>
                <a:rPr lang="en-US" sz="1514" spc="349" dirty="0">
                  <a:latin typeface="Microsoft Sans Serif"/>
                </a:rPr>
                <a:t>i</a:t>
              </a:r>
              <a:r>
                <a:rPr lang="en-US" sz="1514" dirty="0">
                  <a:latin typeface="Microsoft Sans Serif"/>
                </a:rPr>
                <a:t>sub-keg</a:t>
              </a:r>
              <a:r>
                <a:rPr lang="en-US" sz="1514" spc="-13" dirty="0">
                  <a:latin typeface="Microsoft Sans Serif"/>
                </a:rPr>
                <a:t>i</a:t>
              </a:r>
              <a:r>
                <a:rPr lang="en-US" sz="1514" dirty="0">
                  <a:latin typeface="Microsoft Sans Serif"/>
                </a:rPr>
                <a:t>atan.</a:t>
              </a:r>
            </a:p>
          </p:txBody>
        </p:sp>
      </p:grpSp>
    </p:spTree>
    <p:extLst>
      <p:ext uri="{BB962C8B-B14F-4D97-AF65-F5344CB8AC3E}">
        <p14:creationId xmlns:p14="http://schemas.microsoft.com/office/powerpoint/2010/main" val="321706618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Mekanisme </a:t>
            </a:r>
          </a:p>
        </p:txBody>
      </p:sp>
      <p:sp>
        <p:nvSpPr>
          <p:cNvPr id="3" name="Content Placeholder 2"/>
          <p:cNvSpPr>
            <a:spLocks noGrp="1"/>
          </p:cNvSpPr>
          <p:nvPr>
            <p:ph idx="1"/>
          </p:nvPr>
        </p:nvSpPr>
        <p:spPr>
          <a:xfrm>
            <a:off x="476251" y="1309359"/>
            <a:ext cx="8319406" cy="4859675"/>
          </a:xfrm>
        </p:spPr>
        <p:txBody>
          <a:bodyPr>
            <a:noAutofit/>
          </a:bodyPr>
          <a:lstStyle/>
          <a:p>
            <a:pPr marL="514350" indent="-514350">
              <a:lnSpc>
                <a:spcPct val="100000"/>
              </a:lnSpc>
              <a:buFont typeface="+mj-lt"/>
              <a:buAutoNum type="arabicPeriod"/>
              <a:tabLst>
                <a:tab pos="515416" algn="l"/>
              </a:tabLst>
            </a:pPr>
            <a:r>
              <a:rPr lang="en-US" sz="2400" dirty="0" err="1" smtClean="0"/>
              <a:t>Id</a:t>
            </a:r>
            <a:r>
              <a:rPr lang="en-US" sz="2400" spc="-11" dirty="0" err="1" smtClean="0"/>
              <a:t>e</a:t>
            </a:r>
            <a:r>
              <a:rPr lang="en-US" sz="2400" dirty="0" err="1" smtClean="0"/>
              <a:t>nt</a:t>
            </a:r>
            <a:r>
              <a:rPr lang="en-US" sz="2400" spc="-19" dirty="0" err="1" smtClean="0"/>
              <a:t>i</a:t>
            </a:r>
            <a:r>
              <a:rPr lang="en-US" sz="2400" dirty="0" err="1" smtClean="0"/>
              <a:t>f</a:t>
            </a:r>
            <a:r>
              <a:rPr lang="en-US" sz="2400" spc="-24" dirty="0" err="1" smtClean="0"/>
              <a:t>i</a:t>
            </a:r>
            <a:r>
              <a:rPr lang="en-US" sz="2400" dirty="0" err="1" smtClean="0"/>
              <a:t>kas</a:t>
            </a:r>
            <a:r>
              <a:rPr lang="en-US" sz="2400" spc="704" dirty="0" err="1" smtClean="0"/>
              <a:t>i</a:t>
            </a:r>
            <a:r>
              <a:rPr lang="en-US" sz="2400" dirty="0" err="1" smtClean="0"/>
              <a:t>l</a:t>
            </a:r>
            <a:r>
              <a:rPr lang="en-US" sz="2400" spc="-24" dirty="0" err="1" smtClean="0"/>
              <a:t>i</a:t>
            </a:r>
            <a:r>
              <a:rPr lang="en-US" sz="2400" dirty="0" err="1" smtClean="0"/>
              <a:t>n</a:t>
            </a:r>
            <a:r>
              <a:rPr lang="en-US" sz="2400" spc="-11" dirty="0" err="1" smtClean="0"/>
              <a:t>g</a:t>
            </a:r>
            <a:r>
              <a:rPr lang="en-US" sz="2400" dirty="0" err="1" smtClean="0"/>
              <a:t>ku</a:t>
            </a:r>
            <a:r>
              <a:rPr lang="en-US" sz="2400" spc="689" dirty="0" err="1" smtClean="0"/>
              <a:t>p</a:t>
            </a:r>
            <a:r>
              <a:rPr lang="en-US" sz="2400" dirty="0" err="1" smtClean="0"/>
              <a:t>proye</a:t>
            </a:r>
            <a:r>
              <a:rPr lang="en-US" sz="2400" spc="697" dirty="0" err="1" smtClean="0"/>
              <a:t>k</a:t>
            </a:r>
            <a:r>
              <a:rPr lang="en-US" sz="2400" dirty="0" err="1" smtClean="0"/>
              <a:t>da</a:t>
            </a:r>
            <a:r>
              <a:rPr lang="en-US" sz="2400" spc="694" dirty="0" err="1" smtClean="0"/>
              <a:t>n</a:t>
            </a:r>
            <a:r>
              <a:rPr lang="en-US" sz="2400" dirty="0" err="1" smtClean="0"/>
              <a:t>me</a:t>
            </a:r>
            <a:r>
              <a:rPr lang="en-US" sz="2400" spc="-11" dirty="0" err="1" smtClean="0"/>
              <a:t>n</a:t>
            </a:r>
            <a:r>
              <a:rPr lang="en-US" sz="2400" dirty="0" err="1" smtClean="0"/>
              <a:t>g</a:t>
            </a:r>
            <a:r>
              <a:rPr lang="en-US" sz="2400" spc="-11" dirty="0" err="1" smtClean="0"/>
              <a:t>u</a:t>
            </a:r>
            <a:r>
              <a:rPr lang="en-US" sz="2400" dirty="0" err="1" smtClean="0"/>
              <a:t>ra</a:t>
            </a:r>
            <a:r>
              <a:rPr lang="en-US" sz="2400" spc="-28" dirty="0" err="1" smtClean="0"/>
              <a:t>i</a:t>
            </a:r>
            <a:r>
              <a:rPr lang="en-US" sz="2400" dirty="0" err="1" smtClean="0"/>
              <a:t>ka</a:t>
            </a:r>
            <a:r>
              <a:rPr lang="en-US" sz="2400" spc="-11" dirty="0" err="1" smtClean="0"/>
              <a:t>n</a:t>
            </a:r>
            <a:r>
              <a:rPr lang="en-US" sz="2400" dirty="0" err="1" smtClean="0"/>
              <a:t>ny</a:t>
            </a:r>
            <a:r>
              <a:rPr lang="en-US" sz="2400" spc="694" dirty="0" err="1" smtClean="0"/>
              <a:t>a</a:t>
            </a:r>
            <a:r>
              <a:rPr lang="en-US" sz="2400" dirty="0" err="1" smtClean="0"/>
              <a:t>me</a:t>
            </a:r>
            <a:r>
              <a:rPr lang="en-US" sz="2400" spc="-11" dirty="0" err="1" smtClean="0"/>
              <a:t>n</a:t>
            </a:r>
            <a:r>
              <a:rPr lang="en-US" sz="2400" spc="-24" dirty="0" err="1" smtClean="0"/>
              <a:t>j</a:t>
            </a:r>
            <a:r>
              <a:rPr lang="en-US" sz="2400" dirty="0" err="1" smtClean="0"/>
              <a:t>a</a:t>
            </a:r>
            <a:r>
              <a:rPr lang="en-US" sz="2400" spc="-11" dirty="0" err="1" smtClean="0"/>
              <a:t>d</a:t>
            </a:r>
            <a:r>
              <a:rPr lang="en-US" sz="2400" dirty="0" err="1" smtClean="0"/>
              <a:t>i</a:t>
            </a:r>
            <a:r>
              <a:rPr lang="id-ID" sz="2400" dirty="0" smtClean="0"/>
              <a:t> </a:t>
            </a:r>
            <a:r>
              <a:rPr lang="en-US" sz="2400" dirty="0" err="1" smtClean="0"/>
              <a:t>komponen-kompone</a:t>
            </a:r>
            <a:r>
              <a:rPr lang="en-US" sz="2400" spc="552" dirty="0" err="1" smtClean="0"/>
              <a:t>n</a:t>
            </a:r>
            <a:r>
              <a:rPr lang="en-US" sz="2400" dirty="0" err="1" smtClean="0"/>
              <a:t>keg</a:t>
            </a:r>
            <a:r>
              <a:rPr lang="en-US" sz="2400" spc="-24" dirty="0" err="1" smtClean="0"/>
              <a:t>i</a:t>
            </a:r>
            <a:r>
              <a:rPr lang="en-US" sz="2400" dirty="0" err="1" smtClean="0"/>
              <a:t>atan</a:t>
            </a:r>
            <a:r>
              <a:rPr lang="en-US" sz="2400" dirty="0"/>
              <a:t>.</a:t>
            </a:r>
            <a:endParaRPr lang="id-ID" sz="2400" dirty="0"/>
          </a:p>
          <a:p>
            <a:pPr marL="514350" indent="-514350">
              <a:lnSpc>
                <a:spcPct val="100000"/>
              </a:lnSpc>
              <a:buFont typeface="+mj-lt"/>
              <a:buAutoNum type="arabicPeriod"/>
            </a:pPr>
            <a:r>
              <a:rPr lang="en-US" sz="2400" dirty="0" err="1" smtClean="0"/>
              <a:t>Menyusu</a:t>
            </a:r>
            <a:r>
              <a:rPr lang="en-US" sz="2400" spc="695" dirty="0" err="1" smtClean="0"/>
              <a:t>n</a:t>
            </a:r>
            <a:r>
              <a:rPr lang="en-US" sz="2400" dirty="0" err="1" smtClean="0"/>
              <a:t>komponen-k</a:t>
            </a:r>
            <a:r>
              <a:rPr lang="en-US" sz="2400" spc="-28" dirty="0" err="1" smtClean="0"/>
              <a:t>o</a:t>
            </a:r>
            <a:r>
              <a:rPr lang="en-US" sz="2400" dirty="0" err="1" smtClean="0"/>
              <a:t>mpone</a:t>
            </a:r>
            <a:r>
              <a:rPr lang="en-US" sz="2400" spc="697" dirty="0" err="1" smtClean="0"/>
              <a:t>n</a:t>
            </a:r>
            <a:r>
              <a:rPr lang="en-US" sz="2400" dirty="0" err="1" smtClean="0"/>
              <a:t>keg</a:t>
            </a:r>
            <a:r>
              <a:rPr lang="en-US" sz="2400" spc="-24" dirty="0" err="1" smtClean="0"/>
              <a:t>i</a:t>
            </a:r>
            <a:r>
              <a:rPr lang="en-US" sz="2400" dirty="0" err="1" smtClean="0"/>
              <a:t>ata</a:t>
            </a:r>
            <a:r>
              <a:rPr lang="en-US" sz="2400" spc="697" dirty="0" err="1" smtClean="0"/>
              <a:t>n</a:t>
            </a:r>
            <a:r>
              <a:rPr lang="en-US" sz="2400" dirty="0" err="1" smtClean="0"/>
              <a:t>sesua</a:t>
            </a:r>
            <a:r>
              <a:rPr lang="en-US" sz="2400" spc="694" dirty="0" err="1" smtClean="0"/>
              <a:t>i</a:t>
            </a:r>
            <a:r>
              <a:rPr lang="en-US" sz="2400" dirty="0" err="1" smtClean="0"/>
              <a:t>urutan</a:t>
            </a:r>
            <a:r>
              <a:rPr lang="id-ID" sz="2400" dirty="0" smtClean="0"/>
              <a:t> </a:t>
            </a:r>
            <a:r>
              <a:rPr lang="en-US" sz="2400" spc="-24" dirty="0" err="1" smtClean="0"/>
              <a:t>l</a:t>
            </a:r>
            <a:r>
              <a:rPr lang="en-US" sz="2400" dirty="0" err="1" smtClean="0"/>
              <a:t>og</a:t>
            </a:r>
            <a:r>
              <a:rPr lang="en-US" sz="2400" spc="-24" dirty="0" err="1" smtClean="0"/>
              <a:t>i</a:t>
            </a:r>
            <a:r>
              <a:rPr lang="en-US" sz="2400" dirty="0" err="1" smtClean="0"/>
              <a:t>k</a:t>
            </a:r>
            <a:r>
              <a:rPr lang="en-US" sz="2400" spc="719" dirty="0" err="1" smtClean="0"/>
              <a:t>a</a:t>
            </a:r>
            <a:r>
              <a:rPr lang="en-US" sz="2400" dirty="0" err="1" smtClean="0"/>
              <a:t>ketergantunga</a:t>
            </a:r>
            <a:r>
              <a:rPr lang="en-US" sz="2400" spc="726" dirty="0" err="1" smtClean="0"/>
              <a:t>n</a:t>
            </a:r>
            <a:r>
              <a:rPr lang="en-US" sz="2400" spc="-15" dirty="0" err="1" smtClean="0"/>
              <a:t>m</a:t>
            </a:r>
            <a:r>
              <a:rPr lang="en-US" sz="2400" dirty="0" err="1" smtClean="0"/>
              <a:t>en</a:t>
            </a:r>
            <a:r>
              <a:rPr lang="en-US" sz="2400" spc="-24" dirty="0" err="1" smtClean="0"/>
              <a:t>j</a:t>
            </a:r>
            <a:r>
              <a:rPr lang="en-US" sz="2400" dirty="0" err="1" smtClean="0"/>
              <a:t>ad</a:t>
            </a:r>
            <a:r>
              <a:rPr lang="en-US" sz="2400" spc="725" dirty="0" err="1" smtClean="0"/>
              <a:t>i</a:t>
            </a:r>
            <a:r>
              <a:rPr lang="en-US" sz="2400" spc="-24" dirty="0" err="1" smtClean="0"/>
              <a:t>j</a:t>
            </a:r>
            <a:r>
              <a:rPr lang="en-US" sz="2400" dirty="0" err="1" smtClean="0"/>
              <a:t>ar</a:t>
            </a:r>
            <a:r>
              <a:rPr lang="en-US" sz="2400" spc="-17" dirty="0" err="1" smtClean="0"/>
              <a:t>i</a:t>
            </a:r>
            <a:r>
              <a:rPr lang="en-US" sz="2400" dirty="0" err="1" smtClean="0"/>
              <a:t>nga</a:t>
            </a:r>
            <a:r>
              <a:rPr lang="en-US" sz="2400" spc="738" dirty="0" err="1" smtClean="0"/>
              <a:t>n</a:t>
            </a:r>
            <a:r>
              <a:rPr lang="en-US" sz="2400" dirty="0" err="1" smtClean="0"/>
              <a:t>ker</a:t>
            </a:r>
            <a:r>
              <a:rPr lang="en-US" sz="2400" spc="-17" dirty="0" err="1" smtClean="0"/>
              <a:t>j</a:t>
            </a:r>
            <a:r>
              <a:rPr lang="en-US" sz="2400" dirty="0" err="1" smtClean="0"/>
              <a:t>a</a:t>
            </a:r>
            <a:r>
              <a:rPr lang="en-US" sz="2400" spc="730" dirty="0" err="1" smtClean="0"/>
              <a:t>.</a:t>
            </a:r>
            <a:r>
              <a:rPr lang="en-US" sz="2400" spc="-11" dirty="0" err="1" smtClean="0"/>
              <a:t>U</a:t>
            </a:r>
            <a:r>
              <a:rPr lang="en-US" sz="2400" dirty="0" err="1" smtClean="0"/>
              <a:t>ruta</a:t>
            </a:r>
            <a:r>
              <a:rPr lang="en-US" sz="2400" spc="725" dirty="0" err="1" smtClean="0"/>
              <a:t>n</a:t>
            </a:r>
            <a:r>
              <a:rPr lang="en-US" sz="2400" spc="-24" dirty="0" err="1" smtClean="0"/>
              <a:t>i</a:t>
            </a:r>
            <a:r>
              <a:rPr lang="en-US" sz="2400" dirty="0" err="1" smtClean="0"/>
              <a:t>ni</a:t>
            </a:r>
            <a:r>
              <a:rPr lang="id-ID" sz="2400" dirty="0" smtClean="0"/>
              <a:t> </a:t>
            </a:r>
            <a:r>
              <a:rPr lang="en-US" sz="2400" dirty="0" err="1" smtClean="0"/>
              <a:t>dapa</a:t>
            </a:r>
            <a:r>
              <a:rPr lang="en-US" sz="2400" spc="562" dirty="0" err="1" smtClean="0"/>
              <a:t>t</a:t>
            </a:r>
            <a:r>
              <a:rPr lang="en-US" sz="2400" dirty="0" err="1" smtClean="0"/>
              <a:t>berbentu</a:t>
            </a:r>
            <a:r>
              <a:rPr lang="en-US" sz="2400" spc="584" dirty="0" err="1" smtClean="0"/>
              <a:t>k</a:t>
            </a:r>
            <a:r>
              <a:rPr lang="en-US" sz="2400" dirty="0" err="1" smtClean="0"/>
              <a:t>ser</a:t>
            </a:r>
            <a:r>
              <a:rPr lang="en-US" sz="2400" spc="581" dirty="0" err="1" smtClean="0"/>
              <a:t>i</a:t>
            </a:r>
            <a:r>
              <a:rPr lang="en-US" sz="2400" dirty="0" err="1" smtClean="0"/>
              <a:t>da</a:t>
            </a:r>
            <a:r>
              <a:rPr lang="en-US" sz="2400" spc="598" dirty="0" err="1" smtClean="0"/>
              <a:t>n</a:t>
            </a:r>
            <a:r>
              <a:rPr lang="en-US" sz="2400" dirty="0" err="1" smtClean="0"/>
              <a:t>para</a:t>
            </a:r>
            <a:r>
              <a:rPr lang="en-US" sz="2400" spc="-23" dirty="0" err="1" smtClean="0"/>
              <a:t>l</a:t>
            </a:r>
            <a:r>
              <a:rPr lang="en-US" sz="2400" dirty="0" err="1" smtClean="0"/>
              <a:t>e</a:t>
            </a:r>
            <a:r>
              <a:rPr lang="en-US" sz="2400" spc="-23" dirty="0" err="1" smtClean="0"/>
              <a:t>l</a:t>
            </a:r>
            <a:r>
              <a:rPr lang="en-US" sz="2400" dirty="0"/>
              <a:t>.</a:t>
            </a:r>
            <a:endParaRPr lang="id-ID" sz="2400" dirty="0"/>
          </a:p>
          <a:p>
            <a:pPr marL="514350" indent="-514350">
              <a:lnSpc>
                <a:spcPct val="100000"/>
              </a:lnSpc>
              <a:buFont typeface="+mj-lt"/>
              <a:buAutoNum type="arabicPeriod"/>
            </a:pPr>
            <a:r>
              <a:rPr lang="en-US" sz="2400" dirty="0" err="1" smtClean="0"/>
              <a:t>Member</a:t>
            </a:r>
            <a:r>
              <a:rPr lang="en-US" sz="2400" spc="-17" dirty="0" err="1" smtClean="0"/>
              <a:t>i</a:t>
            </a:r>
            <a:r>
              <a:rPr lang="en-US" sz="2400" dirty="0" err="1" smtClean="0"/>
              <a:t>ka</a:t>
            </a:r>
            <a:r>
              <a:rPr lang="en-US" sz="2400" spc="1917" dirty="0" err="1" smtClean="0"/>
              <a:t>n</a:t>
            </a:r>
            <a:r>
              <a:rPr lang="en-US" sz="2400" dirty="0" err="1" smtClean="0"/>
              <a:t>perk</a:t>
            </a:r>
            <a:r>
              <a:rPr lang="en-US" sz="2400" spc="-24" dirty="0" err="1" smtClean="0"/>
              <a:t>i</a:t>
            </a:r>
            <a:r>
              <a:rPr lang="en-US" sz="2400" dirty="0" err="1" smtClean="0"/>
              <a:t>raa</a:t>
            </a:r>
            <a:r>
              <a:rPr lang="en-US" sz="2400" spc="1925" dirty="0" err="1" smtClean="0"/>
              <a:t>n</a:t>
            </a:r>
            <a:r>
              <a:rPr lang="en-US" sz="2400" dirty="0" err="1" smtClean="0"/>
              <a:t>kuru</a:t>
            </a:r>
            <a:r>
              <a:rPr lang="en-US" sz="2400" spc="1920" dirty="0" err="1" smtClean="0"/>
              <a:t>n</a:t>
            </a:r>
            <a:r>
              <a:rPr lang="en-US" sz="2400" spc="-11" dirty="0" err="1" smtClean="0"/>
              <a:t>w</a:t>
            </a:r>
            <a:r>
              <a:rPr lang="en-US" sz="2400" dirty="0" err="1" smtClean="0"/>
              <a:t>akt</a:t>
            </a:r>
            <a:r>
              <a:rPr lang="en-US" sz="2400" spc="1925" dirty="0" err="1" smtClean="0"/>
              <a:t>u</a:t>
            </a:r>
            <a:r>
              <a:rPr lang="en-US" sz="2400" dirty="0" err="1" smtClean="0"/>
              <a:t>mas</a:t>
            </a:r>
            <a:r>
              <a:rPr lang="en-US" sz="2400" spc="-26" dirty="0" err="1" smtClean="0"/>
              <a:t>i</a:t>
            </a:r>
            <a:r>
              <a:rPr lang="en-US" sz="2400" dirty="0" err="1" smtClean="0"/>
              <a:t>ng-mas</a:t>
            </a:r>
            <a:r>
              <a:rPr lang="en-US" sz="2400" spc="-26" dirty="0" err="1" smtClean="0"/>
              <a:t>i</a:t>
            </a:r>
            <a:r>
              <a:rPr lang="en-US" sz="2400" dirty="0" err="1" smtClean="0"/>
              <a:t>ng</a:t>
            </a:r>
            <a:r>
              <a:rPr lang="id-ID" sz="2400" dirty="0" smtClean="0"/>
              <a:t> </a:t>
            </a:r>
            <a:r>
              <a:rPr lang="en-US" sz="2400" dirty="0" err="1" smtClean="0"/>
              <a:t>ke</a:t>
            </a:r>
            <a:r>
              <a:rPr lang="en-US" sz="2400" spc="-11" dirty="0" err="1" smtClean="0"/>
              <a:t>g</a:t>
            </a:r>
            <a:r>
              <a:rPr lang="en-US" sz="2400" spc="-24" dirty="0" err="1" smtClean="0"/>
              <a:t>i</a:t>
            </a:r>
            <a:r>
              <a:rPr lang="en-US" sz="2400" dirty="0" err="1" smtClean="0"/>
              <a:t>atan</a:t>
            </a:r>
            <a:r>
              <a:rPr lang="en-US" sz="2400" dirty="0"/>
              <a:t>.</a:t>
            </a:r>
            <a:endParaRPr lang="id-ID" sz="2400" dirty="0"/>
          </a:p>
          <a:p>
            <a:pPr marL="514350" indent="-514350">
              <a:lnSpc>
                <a:spcPct val="100000"/>
              </a:lnSpc>
              <a:buFont typeface="+mj-lt"/>
              <a:buAutoNum type="arabicPeriod"/>
              <a:tabLst>
                <a:tab pos="515416" algn="l"/>
              </a:tabLst>
            </a:pPr>
            <a:r>
              <a:rPr lang="en-US" sz="2400" dirty="0"/>
              <a:t>	</a:t>
            </a:r>
            <a:r>
              <a:rPr lang="en-US" sz="2400" dirty="0" err="1" smtClean="0"/>
              <a:t>Ident</a:t>
            </a:r>
            <a:r>
              <a:rPr lang="en-US" sz="2400" spc="-17" dirty="0" err="1" smtClean="0"/>
              <a:t>i</a:t>
            </a:r>
            <a:r>
              <a:rPr lang="en-US" sz="2400" dirty="0" err="1" smtClean="0"/>
              <a:t>f</a:t>
            </a:r>
            <a:r>
              <a:rPr lang="en-US" sz="2400" spc="-24" dirty="0" err="1" smtClean="0"/>
              <a:t>i</a:t>
            </a:r>
            <a:r>
              <a:rPr lang="en-US" sz="2400" dirty="0" err="1" smtClean="0"/>
              <a:t>kas</a:t>
            </a:r>
            <a:r>
              <a:rPr lang="en-US" sz="2400" spc="1538" dirty="0" err="1" smtClean="0"/>
              <a:t>i</a:t>
            </a:r>
            <a:r>
              <a:rPr lang="en-US" sz="2400" spc="-24" dirty="0" err="1" smtClean="0"/>
              <a:t>j</a:t>
            </a:r>
            <a:r>
              <a:rPr lang="en-US" sz="2400" dirty="0" err="1" smtClean="0"/>
              <a:t>a</a:t>
            </a:r>
            <a:r>
              <a:rPr lang="en-US" sz="2400" spc="-26" dirty="0" err="1" smtClean="0"/>
              <a:t>l</a:t>
            </a:r>
            <a:r>
              <a:rPr lang="en-US" sz="2400" dirty="0" err="1" smtClean="0"/>
              <a:t>u</a:t>
            </a:r>
            <a:r>
              <a:rPr lang="en-US" sz="2400" spc="1544" dirty="0" err="1" smtClean="0"/>
              <a:t>r</a:t>
            </a:r>
            <a:r>
              <a:rPr lang="en-US" sz="2400" dirty="0" err="1" smtClean="0"/>
              <a:t>kr</a:t>
            </a:r>
            <a:r>
              <a:rPr lang="en-US" sz="2400" spc="-24" dirty="0" err="1" smtClean="0"/>
              <a:t>i</a:t>
            </a:r>
            <a:r>
              <a:rPr lang="en-US" sz="2400" dirty="0" err="1" smtClean="0"/>
              <a:t>t</a:t>
            </a:r>
            <a:r>
              <a:rPr lang="en-US" sz="2400" spc="-24" dirty="0" err="1" smtClean="0"/>
              <a:t>i</a:t>
            </a:r>
            <a:r>
              <a:rPr lang="en-US" sz="2400" dirty="0" err="1" smtClean="0"/>
              <a:t>s</a:t>
            </a:r>
            <a:r>
              <a:rPr lang="en-US" sz="2400" spc="1546" dirty="0" err="1" smtClean="0"/>
              <a:t>,</a:t>
            </a:r>
            <a:r>
              <a:rPr lang="en-US" sz="2400" dirty="0" err="1" smtClean="0"/>
              <a:t>s</a:t>
            </a:r>
            <a:r>
              <a:rPr lang="en-US" sz="2400" spc="-24" dirty="0" err="1" smtClean="0"/>
              <a:t>l</a:t>
            </a:r>
            <a:r>
              <a:rPr lang="en-US" sz="2400" dirty="0" err="1" smtClean="0"/>
              <a:t>ack</a:t>
            </a:r>
            <a:r>
              <a:rPr lang="en-US" sz="2400" spc="1522" dirty="0" smtClean="0"/>
              <a:t>/</a:t>
            </a:r>
            <a:r>
              <a:rPr lang="en-US" sz="2400" dirty="0" err="1" smtClean="0"/>
              <a:t>f</a:t>
            </a:r>
            <a:r>
              <a:rPr lang="en-US" sz="2400" spc="-24" dirty="0" err="1" smtClean="0"/>
              <a:t>l</a:t>
            </a:r>
            <a:r>
              <a:rPr lang="en-US" sz="2400" dirty="0" err="1" smtClean="0"/>
              <a:t>oa</a:t>
            </a:r>
            <a:r>
              <a:rPr lang="en-US" sz="2400" spc="1525" dirty="0" err="1" smtClean="0"/>
              <a:t>t</a:t>
            </a:r>
            <a:r>
              <a:rPr lang="en-US" sz="2400" dirty="0" err="1" smtClean="0"/>
              <a:t>da</a:t>
            </a:r>
            <a:r>
              <a:rPr lang="en-US" sz="2400" spc="1509" dirty="0" err="1" smtClean="0"/>
              <a:t>n</a:t>
            </a:r>
            <a:r>
              <a:rPr lang="en-US" sz="2400" dirty="0" err="1" smtClean="0"/>
              <a:t>kuru</a:t>
            </a:r>
            <a:r>
              <a:rPr lang="en-US" sz="2400" spc="1535" dirty="0" err="1" smtClean="0"/>
              <a:t>n</a:t>
            </a:r>
            <a:r>
              <a:rPr lang="en-US" sz="2400" spc="-11" dirty="0" err="1" smtClean="0"/>
              <a:t>w</a:t>
            </a:r>
            <a:r>
              <a:rPr lang="en-US" sz="2400" dirty="0" err="1" smtClean="0"/>
              <a:t>aktu</a:t>
            </a:r>
            <a:r>
              <a:rPr lang="id-ID" sz="2400" dirty="0" smtClean="0"/>
              <a:t> </a:t>
            </a:r>
            <a:r>
              <a:rPr lang="en-US" sz="2400" dirty="0" err="1" smtClean="0"/>
              <a:t>p</a:t>
            </a:r>
            <a:r>
              <a:rPr lang="en-US" sz="2400" spc="-11" dirty="0" err="1" smtClean="0"/>
              <a:t>e</a:t>
            </a:r>
            <a:r>
              <a:rPr lang="en-US" sz="2400" dirty="0" err="1" smtClean="0"/>
              <a:t>ny</a:t>
            </a:r>
            <a:r>
              <a:rPr lang="en-US" sz="2400" spc="-11" dirty="0" err="1" smtClean="0"/>
              <a:t>e</a:t>
            </a:r>
            <a:r>
              <a:rPr lang="en-US" sz="2400" spc="-24" dirty="0" err="1" smtClean="0"/>
              <a:t>l</a:t>
            </a:r>
            <a:r>
              <a:rPr lang="en-US" sz="2400" dirty="0" err="1" smtClean="0"/>
              <a:t>es</a:t>
            </a:r>
            <a:r>
              <a:rPr lang="en-US" sz="2400" spc="-11" dirty="0" err="1" smtClean="0"/>
              <a:t>a</a:t>
            </a:r>
            <a:r>
              <a:rPr lang="en-US" sz="2400" spc="-24" dirty="0" err="1" smtClean="0"/>
              <a:t>i</a:t>
            </a:r>
            <a:r>
              <a:rPr lang="en-US" sz="2400" dirty="0" err="1" smtClean="0"/>
              <a:t>a</a:t>
            </a:r>
            <a:r>
              <a:rPr lang="en-US" sz="2400" spc="593" dirty="0" err="1" smtClean="0"/>
              <a:t>n</a:t>
            </a:r>
            <a:r>
              <a:rPr lang="en-US" sz="2400" dirty="0" err="1" smtClean="0"/>
              <a:t>proyek</a:t>
            </a:r>
            <a:r>
              <a:rPr lang="en-US" sz="2400" dirty="0"/>
              <a:t>.</a:t>
            </a:r>
            <a:endParaRPr lang="id-ID" sz="2400" dirty="0"/>
          </a:p>
          <a:p>
            <a:pPr marL="514350" indent="-514350">
              <a:lnSpc>
                <a:spcPct val="100000"/>
              </a:lnSpc>
              <a:buFont typeface="+mj-lt"/>
              <a:buAutoNum type="arabicPeriod"/>
            </a:pPr>
            <a:r>
              <a:rPr lang="en-US" sz="2400" dirty="0" err="1" smtClean="0"/>
              <a:t>Men</a:t>
            </a:r>
            <a:r>
              <a:rPr lang="en-US" sz="2400" spc="-24" dirty="0" err="1" smtClean="0"/>
              <a:t>i</a:t>
            </a:r>
            <a:r>
              <a:rPr lang="en-US" sz="2400" dirty="0" err="1" smtClean="0"/>
              <a:t>ngkatka</a:t>
            </a:r>
            <a:r>
              <a:rPr lang="en-US" sz="2400" spc="1325" dirty="0" err="1" smtClean="0"/>
              <a:t>n</a:t>
            </a:r>
            <a:r>
              <a:rPr lang="en-US" sz="2400" dirty="0" err="1" smtClean="0"/>
              <a:t>day</a:t>
            </a:r>
            <a:r>
              <a:rPr lang="en-US" sz="2400" spc="1315" dirty="0" err="1" smtClean="0"/>
              <a:t>a</a:t>
            </a:r>
            <a:r>
              <a:rPr lang="en-US" sz="2400" dirty="0" err="1" smtClean="0"/>
              <a:t>gun</a:t>
            </a:r>
            <a:r>
              <a:rPr lang="en-US" sz="2400" spc="1318" dirty="0" err="1" smtClean="0"/>
              <a:t>a</a:t>
            </a:r>
            <a:r>
              <a:rPr lang="en-US" sz="2400" dirty="0" err="1" smtClean="0"/>
              <a:t>da</a:t>
            </a:r>
            <a:r>
              <a:rPr lang="en-US" sz="2400" spc="1319" dirty="0" err="1" smtClean="0"/>
              <a:t>n</a:t>
            </a:r>
            <a:r>
              <a:rPr lang="en-US" sz="2400" dirty="0" err="1" smtClean="0"/>
              <a:t>hasi</a:t>
            </a:r>
            <a:r>
              <a:rPr lang="en-US" sz="2400" spc="1298" dirty="0" err="1" smtClean="0"/>
              <a:t>l</a:t>
            </a:r>
            <a:r>
              <a:rPr lang="en-US" sz="2400" dirty="0" err="1" smtClean="0"/>
              <a:t>gun</a:t>
            </a:r>
            <a:r>
              <a:rPr lang="en-US" sz="2400" spc="1318" dirty="0" err="1" smtClean="0"/>
              <a:t>a</a:t>
            </a:r>
            <a:r>
              <a:rPr lang="en-US" sz="2400" dirty="0" err="1" smtClean="0"/>
              <a:t>pemaka</a:t>
            </a:r>
            <a:r>
              <a:rPr lang="en-US" sz="2400" spc="-24" dirty="0" err="1" smtClean="0"/>
              <a:t>i</a:t>
            </a:r>
            <a:r>
              <a:rPr lang="en-US" sz="2400" dirty="0" err="1" smtClean="0"/>
              <a:t>anSumberd</a:t>
            </a:r>
            <a:r>
              <a:rPr lang="en-US" sz="2400" spc="-11" dirty="0" err="1" smtClean="0"/>
              <a:t>a</a:t>
            </a:r>
            <a:r>
              <a:rPr lang="en-US" sz="2400" dirty="0" err="1" smtClean="0"/>
              <a:t>ya</a:t>
            </a:r>
            <a:endParaRPr lang="id-ID" sz="2400" dirty="0"/>
          </a:p>
          <a:p>
            <a:pPr marL="822325" lvl="1" indent="-284163">
              <a:lnSpc>
                <a:spcPct val="100000"/>
              </a:lnSpc>
              <a:buFont typeface="+mj-lt"/>
              <a:buAutoNum type="alphaLcPeriod"/>
            </a:pPr>
            <a:r>
              <a:rPr lang="en-US" dirty="0" err="1" smtClean="0"/>
              <a:t>Menentuka</a:t>
            </a:r>
            <a:r>
              <a:rPr lang="en-US" spc="554" dirty="0" err="1" smtClean="0"/>
              <a:t>n</a:t>
            </a:r>
            <a:r>
              <a:rPr lang="en-US" spc="-24" dirty="0" err="1" smtClean="0"/>
              <a:t>j</a:t>
            </a:r>
            <a:r>
              <a:rPr lang="en-US" dirty="0" err="1" smtClean="0"/>
              <a:t>ad</a:t>
            </a:r>
            <a:r>
              <a:rPr lang="en-US" spc="-11" dirty="0" err="1" smtClean="0"/>
              <a:t>w</a:t>
            </a:r>
            <a:r>
              <a:rPr lang="en-US" dirty="0" err="1" smtClean="0"/>
              <a:t>a</a:t>
            </a:r>
            <a:r>
              <a:rPr lang="en-US" spc="599" dirty="0" err="1" smtClean="0"/>
              <a:t>l</a:t>
            </a:r>
            <a:r>
              <a:rPr lang="en-US" dirty="0" err="1" smtClean="0"/>
              <a:t>yan</a:t>
            </a:r>
            <a:r>
              <a:rPr lang="en-US" spc="595" dirty="0" err="1" smtClean="0"/>
              <a:t>g</a:t>
            </a:r>
            <a:r>
              <a:rPr lang="en-US" dirty="0" err="1" smtClean="0"/>
              <a:t>pa</a:t>
            </a:r>
            <a:r>
              <a:rPr lang="en-US" spc="-24" dirty="0" err="1" smtClean="0"/>
              <a:t>li</a:t>
            </a:r>
            <a:r>
              <a:rPr lang="en-US" dirty="0" err="1" smtClean="0"/>
              <a:t>n</a:t>
            </a:r>
            <a:r>
              <a:rPr lang="en-US" spc="620" dirty="0" err="1" smtClean="0"/>
              <a:t>g</a:t>
            </a:r>
            <a:r>
              <a:rPr lang="en-US" dirty="0" err="1" smtClean="0"/>
              <a:t>ekonom</a:t>
            </a:r>
            <a:r>
              <a:rPr lang="en-US" spc="-24" dirty="0" err="1" smtClean="0"/>
              <a:t>i</a:t>
            </a:r>
            <a:r>
              <a:rPr lang="en-US" dirty="0" err="1" smtClean="0"/>
              <a:t>s</a:t>
            </a:r>
            <a:endParaRPr lang="en-US" dirty="0"/>
          </a:p>
          <a:p>
            <a:pPr marL="822325" lvl="1" indent="-284163">
              <a:lnSpc>
                <a:spcPct val="100000"/>
              </a:lnSpc>
              <a:buFont typeface="+mj-lt"/>
              <a:buAutoNum type="alphaLcPeriod"/>
            </a:pPr>
            <a:r>
              <a:rPr lang="en-US" dirty="0" err="1" smtClean="0"/>
              <a:t>Mem</a:t>
            </a:r>
            <a:r>
              <a:rPr lang="en-US" spc="-22" dirty="0" err="1" smtClean="0"/>
              <a:t>i</a:t>
            </a:r>
            <a:r>
              <a:rPr lang="en-US" dirty="0" err="1" smtClean="0"/>
              <a:t>n</a:t>
            </a:r>
            <a:r>
              <a:rPr lang="en-US" spc="-28" dirty="0" err="1" smtClean="0"/>
              <a:t>i</a:t>
            </a:r>
            <a:r>
              <a:rPr lang="en-US" dirty="0" err="1" smtClean="0"/>
              <a:t>ma</a:t>
            </a:r>
            <a:r>
              <a:rPr lang="en-US" spc="-28" dirty="0" err="1" smtClean="0"/>
              <a:t>l</a:t>
            </a:r>
            <a:r>
              <a:rPr lang="en-US" dirty="0" err="1" smtClean="0"/>
              <a:t>ka</a:t>
            </a:r>
            <a:r>
              <a:rPr lang="en-US" spc="597" dirty="0" err="1" smtClean="0"/>
              <a:t>n</a:t>
            </a:r>
            <a:r>
              <a:rPr lang="en-US" dirty="0" err="1" smtClean="0"/>
              <a:t>f</a:t>
            </a:r>
            <a:r>
              <a:rPr lang="en-US" spc="-24" dirty="0" err="1" smtClean="0"/>
              <a:t>l</a:t>
            </a:r>
            <a:r>
              <a:rPr lang="en-US" dirty="0" err="1" smtClean="0"/>
              <a:t>uktuas</a:t>
            </a:r>
            <a:r>
              <a:rPr lang="en-US" spc="580" dirty="0" err="1" smtClean="0"/>
              <a:t>i</a:t>
            </a:r>
            <a:r>
              <a:rPr lang="en-US" dirty="0" err="1" smtClean="0"/>
              <a:t>p</a:t>
            </a:r>
            <a:r>
              <a:rPr lang="en-US" spc="-11" dirty="0" err="1" smtClean="0"/>
              <a:t>e</a:t>
            </a:r>
            <a:r>
              <a:rPr lang="en-US" dirty="0" err="1" smtClean="0"/>
              <a:t>mak</a:t>
            </a:r>
            <a:r>
              <a:rPr lang="en-US" spc="-11" dirty="0" err="1" smtClean="0"/>
              <a:t>a</a:t>
            </a:r>
            <a:r>
              <a:rPr lang="en-US" spc="-24" dirty="0" err="1" smtClean="0"/>
              <a:t>i</a:t>
            </a:r>
            <a:r>
              <a:rPr lang="en-US" dirty="0" err="1" smtClean="0"/>
              <a:t>a</a:t>
            </a:r>
            <a:r>
              <a:rPr lang="en-US" spc="598" dirty="0" err="1" smtClean="0"/>
              <a:t>n</a:t>
            </a:r>
            <a:r>
              <a:rPr lang="en-US" dirty="0" err="1" smtClean="0"/>
              <a:t>sumberd</a:t>
            </a:r>
            <a:r>
              <a:rPr lang="en-US" spc="-11" dirty="0" err="1" smtClean="0"/>
              <a:t>a</a:t>
            </a:r>
            <a:r>
              <a:rPr lang="en-US" dirty="0" err="1" smtClean="0"/>
              <a:t>ya</a:t>
            </a:r>
            <a:r>
              <a:rPr lang="en-US" dirty="0"/>
              <a:t>.</a:t>
            </a:r>
          </a:p>
          <a:p>
            <a:pPr marL="514350" indent="-514350">
              <a:lnSpc>
                <a:spcPct val="100000"/>
              </a:lnSpc>
              <a:buFont typeface="+mj-lt"/>
              <a:buAutoNum type="arabicPeriod"/>
            </a:pPr>
            <a:endParaRPr lang="id-ID" sz="2400" dirty="0"/>
          </a:p>
        </p:txBody>
      </p:sp>
    </p:spTree>
    <p:extLst>
      <p:ext uri="{BB962C8B-B14F-4D97-AF65-F5344CB8AC3E}">
        <p14:creationId xmlns:p14="http://schemas.microsoft.com/office/powerpoint/2010/main" val="286218087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Activity On Arrow (AOA)</a:t>
            </a:r>
          </a:p>
        </p:txBody>
      </p:sp>
      <p:sp>
        <p:nvSpPr>
          <p:cNvPr id="3" name="Content Placeholder 2"/>
          <p:cNvSpPr>
            <a:spLocks noGrp="1"/>
          </p:cNvSpPr>
          <p:nvPr>
            <p:ph idx="1"/>
          </p:nvPr>
        </p:nvSpPr>
        <p:spPr/>
        <p:txBody>
          <a:bodyPr/>
          <a:lstStyle/>
          <a:p>
            <a:pPr algn="just"/>
            <a:r>
              <a:rPr lang="id-ID" dirty="0"/>
              <a:t>Kegiatan digambarkan sebagai anak panah yang menghubungkan dua lingkaran yang mewakili dua peristiwa. </a:t>
            </a:r>
          </a:p>
        </p:txBody>
      </p:sp>
      <p:grpSp>
        <p:nvGrpSpPr>
          <p:cNvPr id="4" name="Group 3"/>
          <p:cNvGrpSpPr/>
          <p:nvPr/>
        </p:nvGrpSpPr>
        <p:grpSpPr>
          <a:xfrm>
            <a:off x="1091829" y="3281056"/>
            <a:ext cx="6895694" cy="2393932"/>
            <a:chOff x="1078382" y="2702832"/>
            <a:chExt cx="6895694" cy="2393932"/>
          </a:xfrm>
        </p:grpSpPr>
        <p:pic>
          <p:nvPicPr>
            <p:cNvPr id="5" name="Picture 26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24205" y="3492500"/>
              <a:ext cx="1473199" cy="1604264"/>
            </a:xfrm>
            <a:prstGeom prst="rect">
              <a:avLst/>
            </a:prstGeom>
            <a:noFill/>
            <a:extLst/>
          </p:spPr>
        </p:pic>
        <p:pic>
          <p:nvPicPr>
            <p:cNvPr id="6" name="Picture 26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36267" y="4031996"/>
              <a:ext cx="442976" cy="458216"/>
            </a:xfrm>
            <a:prstGeom prst="rect">
              <a:avLst/>
            </a:prstGeom>
            <a:noFill/>
            <a:extLst/>
          </p:spPr>
        </p:pic>
        <p:pic>
          <p:nvPicPr>
            <p:cNvPr id="7" name="Picture 26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174929" y="3526031"/>
              <a:ext cx="1369517" cy="1499869"/>
            </a:xfrm>
            <a:prstGeom prst="rect">
              <a:avLst/>
            </a:prstGeom>
            <a:noFill/>
            <a:extLst/>
          </p:spPr>
        </p:pic>
        <p:sp>
          <p:nvSpPr>
            <p:cNvPr id="8" name="Freeform 263"/>
            <p:cNvSpPr/>
            <p:nvPr/>
          </p:nvSpPr>
          <p:spPr>
            <a:xfrm>
              <a:off x="1187627" y="3538729"/>
              <a:ext cx="1344118" cy="1474470"/>
            </a:xfrm>
            <a:custGeom>
              <a:avLst/>
              <a:gdLst/>
              <a:ahLst/>
              <a:cxnLst/>
              <a:rect l="0" t="0" r="0" b="0"/>
              <a:pathLst>
                <a:path w="1344118" h="1474470">
                  <a:moveTo>
                    <a:pt x="0" y="737235"/>
                  </a:moveTo>
                  <a:cubicBezTo>
                    <a:pt x="0" y="330073"/>
                    <a:pt x="300939" y="0"/>
                    <a:pt x="672033" y="0"/>
                  </a:cubicBezTo>
                  <a:cubicBezTo>
                    <a:pt x="672033" y="0"/>
                    <a:pt x="672033" y="0"/>
                    <a:pt x="672033" y="0"/>
                  </a:cubicBezTo>
                  <a:lnTo>
                    <a:pt x="672033" y="0"/>
                  </a:lnTo>
                  <a:cubicBezTo>
                    <a:pt x="1043255" y="0"/>
                    <a:pt x="1344118" y="330073"/>
                    <a:pt x="1344118" y="737235"/>
                  </a:cubicBezTo>
                  <a:cubicBezTo>
                    <a:pt x="1344118" y="737235"/>
                    <a:pt x="1344118" y="737235"/>
                    <a:pt x="1344118" y="737235"/>
                  </a:cubicBezTo>
                  <a:lnTo>
                    <a:pt x="1344118" y="737235"/>
                  </a:lnTo>
                  <a:cubicBezTo>
                    <a:pt x="1344118" y="1144396"/>
                    <a:pt x="1043255" y="1474470"/>
                    <a:pt x="672033" y="1474470"/>
                  </a:cubicBezTo>
                  <a:cubicBezTo>
                    <a:pt x="672033" y="1474470"/>
                    <a:pt x="672033" y="1474470"/>
                    <a:pt x="672033" y="1474470"/>
                  </a:cubicBezTo>
                  <a:lnTo>
                    <a:pt x="672033" y="1474470"/>
                  </a:lnTo>
                  <a:cubicBezTo>
                    <a:pt x="300939" y="1474470"/>
                    <a:pt x="0" y="1144396"/>
                    <a:pt x="0" y="737235"/>
                  </a:cubicBezTo>
                  <a:cubicBezTo>
                    <a:pt x="0" y="737235"/>
                    <a:pt x="0" y="737235"/>
                    <a:pt x="0" y="737235"/>
                  </a:cubicBez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 name="Picture 26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500876" y="3492500"/>
              <a:ext cx="1473200" cy="1604264"/>
            </a:xfrm>
            <a:prstGeom prst="rect">
              <a:avLst/>
            </a:prstGeom>
            <a:noFill/>
            <a:extLst/>
          </p:spPr>
        </p:pic>
        <p:pic>
          <p:nvPicPr>
            <p:cNvPr id="10" name="Picture 26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12940" y="4031996"/>
              <a:ext cx="442976" cy="458216"/>
            </a:xfrm>
            <a:prstGeom prst="rect">
              <a:avLst/>
            </a:prstGeom>
            <a:noFill/>
            <a:extLst/>
          </p:spPr>
        </p:pic>
        <p:pic>
          <p:nvPicPr>
            <p:cNvPr id="11" name="Picture 26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551548" y="3526031"/>
              <a:ext cx="1369568" cy="1499869"/>
            </a:xfrm>
            <a:prstGeom prst="rect">
              <a:avLst/>
            </a:prstGeom>
            <a:noFill/>
            <a:extLst/>
          </p:spPr>
        </p:pic>
        <p:sp>
          <p:nvSpPr>
            <p:cNvPr id="12" name="Freeform 267"/>
            <p:cNvSpPr/>
            <p:nvPr/>
          </p:nvSpPr>
          <p:spPr>
            <a:xfrm>
              <a:off x="6564250" y="3538729"/>
              <a:ext cx="1344169" cy="1474470"/>
            </a:xfrm>
            <a:custGeom>
              <a:avLst/>
              <a:gdLst/>
              <a:ahLst/>
              <a:cxnLst/>
              <a:rect l="0" t="0" r="0" b="0"/>
              <a:pathLst>
                <a:path w="1344169" h="1474470">
                  <a:moveTo>
                    <a:pt x="0" y="737235"/>
                  </a:moveTo>
                  <a:cubicBezTo>
                    <a:pt x="0" y="330073"/>
                    <a:pt x="300863" y="0"/>
                    <a:pt x="672084" y="0"/>
                  </a:cubicBezTo>
                  <a:cubicBezTo>
                    <a:pt x="672084" y="0"/>
                    <a:pt x="672084" y="0"/>
                    <a:pt x="672084" y="0"/>
                  </a:cubicBezTo>
                  <a:lnTo>
                    <a:pt x="672084" y="0"/>
                  </a:lnTo>
                  <a:cubicBezTo>
                    <a:pt x="1043179" y="0"/>
                    <a:pt x="1344169" y="330073"/>
                    <a:pt x="1344169" y="737235"/>
                  </a:cubicBezTo>
                  <a:cubicBezTo>
                    <a:pt x="1344169" y="737235"/>
                    <a:pt x="1344169" y="737235"/>
                    <a:pt x="1344169" y="737235"/>
                  </a:cubicBezTo>
                  <a:lnTo>
                    <a:pt x="1344169" y="737235"/>
                  </a:lnTo>
                  <a:cubicBezTo>
                    <a:pt x="1344169" y="1144396"/>
                    <a:pt x="1043179" y="1474470"/>
                    <a:pt x="672084" y="1474470"/>
                  </a:cubicBezTo>
                  <a:cubicBezTo>
                    <a:pt x="672084" y="1474470"/>
                    <a:pt x="672084" y="1474470"/>
                    <a:pt x="672084" y="1474470"/>
                  </a:cubicBezTo>
                  <a:lnTo>
                    <a:pt x="672084" y="1474470"/>
                  </a:lnTo>
                  <a:cubicBezTo>
                    <a:pt x="300863" y="1474470"/>
                    <a:pt x="0" y="1144396"/>
                    <a:pt x="0" y="737235"/>
                  </a:cubicBezTo>
                  <a:cubicBezTo>
                    <a:pt x="0" y="737235"/>
                    <a:pt x="0" y="737235"/>
                    <a:pt x="0" y="737235"/>
                  </a:cubicBez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3" name="Picture 26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487167" y="4139187"/>
              <a:ext cx="4236720" cy="316991"/>
            </a:xfrm>
            <a:prstGeom prst="rect">
              <a:avLst/>
            </a:prstGeom>
            <a:noFill/>
            <a:extLst/>
          </p:spPr>
        </p:pic>
        <p:pic>
          <p:nvPicPr>
            <p:cNvPr id="14" name="Picture 26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519047" y="4208174"/>
              <a:ext cx="4057903" cy="139770"/>
            </a:xfrm>
            <a:prstGeom prst="rect">
              <a:avLst/>
            </a:prstGeom>
            <a:noFill/>
            <a:extLst/>
          </p:spPr>
        </p:pic>
        <p:sp>
          <p:nvSpPr>
            <p:cNvPr id="15" name="Rectangle 272"/>
            <p:cNvSpPr/>
            <p:nvPr/>
          </p:nvSpPr>
          <p:spPr>
            <a:xfrm>
              <a:off x="1833372" y="4100338"/>
              <a:ext cx="5483874" cy="277320"/>
            </a:xfrm>
            <a:prstGeom prst="rect">
              <a:avLst/>
            </a:prstGeom>
          </p:spPr>
          <p:txBody>
            <a:bodyPr wrap="none" lIns="0" tIns="0" rIns="0" bIns="0">
              <a:spAutoFit/>
            </a:bodyPr>
            <a:lstStyle/>
            <a:p>
              <a:pPr>
                <a:tabLst>
                  <a:tab pos="5378450" algn="l"/>
                </a:tabLst>
              </a:pPr>
              <a:r>
                <a:rPr lang="en-US" sz="1802" dirty="0">
                  <a:latin typeface="Microsoft Sans Serif"/>
                </a:rPr>
                <a:t>i	j</a:t>
              </a:r>
            </a:p>
          </p:txBody>
        </p:sp>
        <p:sp>
          <p:nvSpPr>
            <p:cNvPr id="16" name="Rectangle 273"/>
            <p:cNvSpPr/>
            <p:nvPr/>
          </p:nvSpPr>
          <p:spPr>
            <a:xfrm>
              <a:off x="1078382" y="2702832"/>
              <a:ext cx="1564146" cy="559449"/>
            </a:xfrm>
            <a:prstGeom prst="rect">
              <a:avLst/>
            </a:prstGeom>
          </p:spPr>
          <p:txBody>
            <a:bodyPr wrap="none" lIns="0" tIns="0" rIns="0" bIns="0">
              <a:spAutoFit/>
            </a:bodyPr>
            <a:lstStyle/>
            <a:p>
              <a:r>
                <a:rPr lang="en-US" sz="1802" dirty="0">
                  <a:ln w="6540">
                    <a:solidFill>
                      <a:srgbClr val="000000"/>
                    </a:solidFill>
                    <a:prstDash val="solid"/>
                  </a:ln>
                  <a:latin typeface="Microsoft Sans Serif"/>
                </a:rPr>
                <a:t>Peri</a:t>
              </a:r>
              <a:r>
                <a:rPr lang="en-US" sz="1802" spc="-16" dirty="0">
                  <a:ln w="6540">
                    <a:solidFill>
                      <a:srgbClr val="000000"/>
                    </a:solidFill>
                    <a:prstDash val="solid"/>
                  </a:ln>
                  <a:latin typeface="Microsoft Sans Serif"/>
                </a:rPr>
                <a:t>s</a:t>
              </a:r>
              <a:r>
                <a:rPr lang="en-US" sz="1802" dirty="0">
                  <a:ln w="6540">
                    <a:solidFill>
                      <a:srgbClr val="000000"/>
                    </a:solidFill>
                    <a:prstDash val="solid"/>
                  </a:ln>
                  <a:latin typeface="Microsoft Sans Serif"/>
                </a:rPr>
                <a:t>tiwa/e</a:t>
              </a:r>
              <a:r>
                <a:rPr lang="en-US" sz="1802" spc="-12" dirty="0">
                  <a:ln w="6540">
                    <a:solidFill>
                      <a:srgbClr val="000000"/>
                    </a:solidFill>
                    <a:prstDash val="solid"/>
                  </a:ln>
                  <a:latin typeface="Microsoft Sans Serif"/>
                </a:rPr>
                <a:t>v</a:t>
              </a:r>
              <a:r>
                <a:rPr lang="en-US" sz="1802" dirty="0">
                  <a:ln w="6540">
                    <a:solidFill>
                      <a:srgbClr val="000000"/>
                    </a:solidFill>
                    <a:prstDash val="solid"/>
                  </a:ln>
                  <a:latin typeface="Microsoft Sans Serif"/>
                </a:rPr>
                <a:t>ent</a:t>
              </a:r>
            </a:p>
            <a:p>
              <a:pPr marL="262102">
                <a:lnSpc>
                  <a:spcPts val="2159"/>
                </a:lnSpc>
              </a:pPr>
              <a:r>
                <a:rPr lang="en-US" dirty="0">
                  <a:ln w="6531">
                    <a:solidFill>
                      <a:srgbClr val="000000"/>
                    </a:solidFill>
                    <a:prstDash val="solid"/>
                  </a:ln>
                  <a:latin typeface="Microsoft Sans Serif"/>
                </a:rPr>
                <a:t>Terdah</a:t>
              </a:r>
              <a:r>
                <a:rPr lang="en-US" spc="-14" dirty="0">
                  <a:ln w="6531">
                    <a:solidFill>
                      <a:srgbClr val="000000"/>
                    </a:solidFill>
                    <a:prstDash val="solid"/>
                  </a:ln>
                  <a:latin typeface="Microsoft Sans Serif"/>
                </a:rPr>
                <a:t>u</a:t>
              </a:r>
              <a:r>
                <a:rPr lang="en-US" dirty="0">
                  <a:ln w="6531">
                    <a:solidFill>
                      <a:srgbClr val="000000"/>
                    </a:solidFill>
                    <a:prstDash val="solid"/>
                  </a:ln>
                  <a:latin typeface="Microsoft Sans Serif"/>
                </a:rPr>
                <a:t>lu</a:t>
              </a:r>
            </a:p>
          </p:txBody>
        </p:sp>
        <p:sp>
          <p:nvSpPr>
            <p:cNvPr id="17" name="Rectangle 274"/>
            <p:cNvSpPr/>
            <p:nvPr/>
          </p:nvSpPr>
          <p:spPr>
            <a:xfrm>
              <a:off x="6360542" y="2718168"/>
              <a:ext cx="1564403"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Peri</a:t>
              </a:r>
              <a:r>
                <a:rPr lang="en-US" spc="-14" dirty="0">
                  <a:ln w="6531">
                    <a:solidFill>
                      <a:srgbClr val="000000"/>
                    </a:solidFill>
                    <a:prstDash val="solid"/>
                  </a:ln>
                  <a:latin typeface="Microsoft Sans Serif"/>
                </a:rPr>
                <a:t>s</a:t>
              </a:r>
              <a:r>
                <a:rPr lang="en-US" dirty="0">
                  <a:ln w="6531">
                    <a:solidFill>
                      <a:srgbClr val="000000"/>
                    </a:solidFill>
                    <a:prstDash val="solid"/>
                  </a:ln>
                  <a:latin typeface="Microsoft Sans Serif"/>
                </a:rPr>
                <a:t>tiwa/e</a:t>
              </a:r>
              <a:r>
                <a:rPr lang="en-US" spc="-12" dirty="0">
                  <a:ln w="6531">
                    <a:solidFill>
                      <a:srgbClr val="000000"/>
                    </a:solidFill>
                    <a:prstDash val="solid"/>
                  </a:ln>
                  <a:latin typeface="Microsoft Sans Serif"/>
                </a:rPr>
                <a:t>v</a:t>
              </a:r>
              <a:r>
                <a:rPr lang="en-US" dirty="0">
                  <a:ln w="6531">
                    <a:solidFill>
                      <a:srgbClr val="000000"/>
                    </a:solidFill>
                    <a:prstDash val="solid"/>
                  </a:ln>
                  <a:latin typeface="Microsoft Sans Serif"/>
                </a:rPr>
                <a:t>ent</a:t>
              </a:r>
            </a:p>
            <a:p>
              <a:pPr marL="234696">
                <a:lnSpc>
                  <a:spcPts val="2162"/>
                </a:lnSpc>
              </a:pPr>
              <a:r>
                <a:rPr lang="en-US" sz="1802" dirty="0">
                  <a:ln w="6540">
                    <a:solidFill>
                      <a:srgbClr val="000000"/>
                    </a:solidFill>
                    <a:prstDash val="solid"/>
                  </a:ln>
                  <a:latin typeface="Microsoft Sans Serif"/>
                </a:rPr>
                <a:t>Beri</a:t>
              </a:r>
              <a:r>
                <a:rPr lang="en-US" sz="1802" spc="-16" dirty="0">
                  <a:ln w="6540">
                    <a:solidFill>
                      <a:srgbClr val="000000"/>
                    </a:solidFill>
                    <a:prstDash val="solid"/>
                  </a:ln>
                  <a:latin typeface="Microsoft Sans Serif"/>
                </a:rPr>
                <a:t>k</a:t>
              </a:r>
              <a:r>
                <a:rPr lang="en-US" sz="1802" dirty="0">
                  <a:ln w="6540">
                    <a:solidFill>
                      <a:srgbClr val="000000"/>
                    </a:solidFill>
                    <a:prstDash val="solid"/>
                  </a:ln>
                  <a:latin typeface="Microsoft Sans Serif"/>
                </a:rPr>
                <a:t>utn</a:t>
              </a:r>
              <a:r>
                <a:rPr lang="en-US" sz="1802" spc="-12" dirty="0">
                  <a:ln w="6540">
                    <a:solidFill>
                      <a:srgbClr val="000000"/>
                    </a:solidFill>
                    <a:prstDash val="solid"/>
                  </a:ln>
                  <a:latin typeface="Microsoft Sans Serif"/>
                </a:rPr>
                <a:t>y</a:t>
              </a:r>
              <a:r>
                <a:rPr lang="en-US" sz="1802" dirty="0">
                  <a:ln w="6540">
                    <a:solidFill>
                      <a:srgbClr val="000000"/>
                    </a:solidFill>
                    <a:prstDash val="solid"/>
                  </a:ln>
                  <a:latin typeface="Microsoft Sans Serif"/>
                </a:rPr>
                <a:t>a</a:t>
              </a:r>
            </a:p>
          </p:txBody>
        </p:sp>
        <p:sp>
          <p:nvSpPr>
            <p:cNvPr id="18" name="Rectangle 275"/>
            <p:cNvSpPr/>
            <p:nvPr/>
          </p:nvSpPr>
          <p:spPr>
            <a:xfrm>
              <a:off x="3901696" y="4388628"/>
              <a:ext cx="912109" cy="277320"/>
            </a:xfrm>
            <a:prstGeom prst="rect">
              <a:avLst/>
            </a:prstGeom>
          </p:spPr>
          <p:txBody>
            <a:bodyPr wrap="none" lIns="0" tIns="0" rIns="0" bIns="0">
              <a:spAutoFit/>
            </a:bodyPr>
            <a:lstStyle/>
            <a:p>
              <a:r>
                <a:rPr lang="en-US" sz="1802" dirty="0">
                  <a:ln w="6540">
                    <a:solidFill>
                      <a:srgbClr val="000000"/>
                    </a:solidFill>
                    <a:prstDash val="solid"/>
                  </a:ln>
                  <a:latin typeface="Microsoft Sans Serif"/>
                </a:rPr>
                <a:t>Kegiatan</a:t>
              </a:r>
            </a:p>
          </p:txBody>
        </p:sp>
      </p:grpSp>
    </p:spTree>
    <p:extLst>
      <p:ext uri="{BB962C8B-B14F-4D97-AF65-F5344CB8AC3E}">
        <p14:creationId xmlns:p14="http://schemas.microsoft.com/office/powerpoint/2010/main" val="297264050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Simbol pada AOA</a:t>
            </a:r>
          </a:p>
        </p:txBody>
      </p:sp>
      <p:grpSp>
        <p:nvGrpSpPr>
          <p:cNvPr id="4" name="Group 3"/>
          <p:cNvGrpSpPr/>
          <p:nvPr/>
        </p:nvGrpSpPr>
        <p:grpSpPr>
          <a:xfrm>
            <a:off x="592769" y="1442506"/>
            <a:ext cx="8318500" cy="5153660"/>
            <a:chOff x="450850" y="1060450"/>
            <a:chExt cx="8318500" cy="5153660"/>
          </a:xfrm>
        </p:grpSpPr>
        <p:sp>
          <p:nvSpPr>
            <p:cNvPr id="5" name="Freeform 277"/>
            <p:cNvSpPr/>
            <p:nvPr/>
          </p:nvSpPr>
          <p:spPr>
            <a:xfrm>
              <a:off x="457200" y="3784600"/>
              <a:ext cx="1295400" cy="1143000"/>
            </a:xfrm>
            <a:custGeom>
              <a:avLst/>
              <a:gdLst/>
              <a:ahLst/>
              <a:cxnLst/>
              <a:rect l="0" t="0" r="0" b="0"/>
              <a:pathLst>
                <a:path w="1295400" h="1143000">
                  <a:moveTo>
                    <a:pt x="0" y="1143000"/>
                  </a:moveTo>
                  <a:lnTo>
                    <a:pt x="1295400" y="1143000"/>
                  </a:lnTo>
                  <a:lnTo>
                    <a:pt x="1295400" y="0"/>
                  </a:lnTo>
                  <a:lnTo>
                    <a:pt x="0" y="0"/>
                  </a:lnTo>
                  <a:lnTo>
                    <a:pt x="0" y="1143000"/>
                  </a:lnTo>
                  <a:close/>
                </a:path>
              </a:pathLst>
            </a:custGeom>
            <a:solidFill>
              <a:srgbClr val="C7C7C7">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278"/>
            <p:cNvSpPr/>
            <p:nvPr/>
          </p:nvSpPr>
          <p:spPr>
            <a:xfrm>
              <a:off x="1752600" y="3784600"/>
              <a:ext cx="1676400" cy="1143000"/>
            </a:xfrm>
            <a:custGeom>
              <a:avLst/>
              <a:gdLst/>
              <a:ahLst/>
              <a:cxnLst/>
              <a:rect l="0" t="0" r="0" b="0"/>
              <a:pathLst>
                <a:path w="1676400" h="1143000">
                  <a:moveTo>
                    <a:pt x="0" y="1143000"/>
                  </a:moveTo>
                  <a:lnTo>
                    <a:pt x="1676400" y="1143000"/>
                  </a:lnTo>
                  <a:lnTo>
                    <a:pt x="1676400" y="0"/>
                  </a:lnTo>
                  <a:lnTo>
                    <a:pt x="0" y="0"/>
                  </a:lnTo>
                  <a:lnTo>
                    <a:pt x="0" y="1143000"/>
                  </a:lnTo>
                  <a:close/>
                </a:path>
              </a:pathLst>
            </a:custGeom>
            <a:solidFill>
              <a:srgbClr val="C7C7C7">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279"/>
            <p:cNvSpPr/>
            <p:nvPr/>
          </p:nvSpPr>
          <p:spPr>
            <a:xfrm>
              <a:off x="3429000" y="3784600"/>
              <a:ext cx="5334000" cy="1143000"/>
            </a:xfrm>
            <a:custGeom>
              <a:avLst/>
              <a:gdLst/>
              <a:ahLst/>
              <a:cxnLst/>
              <a:rect l="0" t="0" r="0" b="0"/>
              <a:pathLst>
                <a:path w="5334000" h="1143000">
                  <a:moveTo>
                    <a:pt x="0" y="1143000"/>
                  </a:moveTo>
                  <a:lnTo>
                    <a:pt x="5334000" y="1143000"/>
                  </a:lnTo>
                  <a:lnTo>
                    <a:pt x="5334000" y="0"/>
                  </a:lnTo>
                  <a:lnTo>
                    <a:pt x="0" y="0"/>
                  </a:lnTo>
                  <a:lnTo>
                    <a:pt x="0" y="1143000"/>
                  </a:lnTo>
                  <a:close/>
                </a:path>
              </a:pathLst>
            </a:custGeom>
            <a:solidFill>
              <a:srgbClr val="C7C7C7">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280"/>
            <p:cNvSpPr/>
            <p:nvPr/>
          </p:nvSpPr>
          <p:spPr>
            <a:xfrm>
              <a:off x="1752600" y="1060450"/>
              <a:ext cx="0" cy="5153660"/>
            </a:xfrm>
            <a:custGeom>
              <a:avLst/>
              <a:gdLst/>
              <a:ahLst/>
              <a:cxnLst/>
              <a:rect l="0" t="0" r="0" b="0"/>
              <a:pathLst>
                <a:path h="5153660">
                  <a:moveTo>
                    <a:pt x="0" y="0"/>
                  </a:moveTo>
                  <a:lnTo>
                    <a:pt x="0" y="51536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281"/>
            <p:cNvSpPr/>
            <p:nvPr/>
          </p:nvSpPr>
          <p:spPr>
            <a:xfrm>
              <a:off x="3429000" y="1060450"/>
              <a:ext cx="0" cy="5153660"/>
            </a:xfrm>
            <a:custGeom>
              <a:avLst/>
              <a:gdLst/>
              <a:ahLst/>
              <a:cxnLst/>
              <a:rect l="0" t="0" r="0" b="0"/>
              <a:pathLst>
                <a:path h="5153660">
                  <a:moveTo>
                    <a:pt x="0" y="0"/>
                  </a:moveTo>
                  <a:lnTo>
                    <a:pt x="0" y="51536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282"/>
            <p:cNvSpPr/>
            <p:nvPr/>
          </p:nvSpPr>
          <p:spPr>
            <a:xfrm>
              <a:off x="450850" y="3784600"/>
              <a:ext cx="8318500" cy="0"/>
            </a:xfrm>
            <a:custGeom>
              <a:avLst/>
              <a:gdLst/>
              <a:ahLst/>
              <a:cxnLst/>
              <a:rect l="0" t="0" r="0" b="0"/>
              <a:pathLst>
                <a:path w="8318500">
                  <a:moveTo>
                    <a:pt x="0" y="0"/>
                  </a:moveTo>
                  <a:lnTo>
                    <a:pt x="8318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283"/>
            <p:cNvSpPr/>
            <p:nvPr/>
          </p:nvSpPr>
          <p:spPr>
            <a:xfrm>
              <a:off x="450850" y="4927600"/>
              <a:ext cx="8318500" cy="0"/>
            </a:xfrm>
            <a:custGeom>
              <a:avLst/>
              <a:gdLst/>
              <a:ahLst/>
              <a:cxnLst/>
              <a:rect l="0" t="0" r="0" b="0"/>
              <a:pathLst>
                <a:path w="8318500">
                  <a:moveTo>
                    <a:pt x="0" y="0"/>
                  </a:moveTo>
                  <a:lnTo>
                    <a:pt x="8318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 name="Freeform 284"/>
            <p:cNvSpPr/>
            <p:nvPr/>
          </p:nvSpPr>
          <p:spPr>
            <a:xfrm>
              <a:off x="457200" y="1060450"/>
              <a:ext cx="0" cy="5153660"/>
            </a:xfrm>
            <a:custGeom>
              <a:avLst/>
              <a:gdLst/>
              <a:ahLst/>
              <a:cxnLst/>
              <a:rect l="0" t="0" r="0" b="0"/>
              <a:pathLst>
                <a:path h="5153660">
                  <a:moveTo>
                    <a:pt x="0" y="0"/>
                  </a:moveTo>
                  <a:lnTo>
                    <a:pt x="0" y="51536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285"/>
            <p:cNvSpPr/>
            <p:nvPr/>
          </p:nvSpPr>
          <p:spPr>
            <a:xfrm>
              <a:off x="8763000" y="1060450"/>
              <a:ext cx="0" cy="5153660"/>
            </a:xfrm>
            <a:custGeom>
              <a:avLst/>
              <a:gdLst/>
              <a:ahLst/>
              <a:cxnLst/>
              <a:rect l="0" t="0" r="0" b="0"/>
              <a:pathLst>
                <a:path h="5153660">
                  <a:moveTo>
                    <a:pt x="0" y="0"/>
                  </a:moveTo>
                  <a:lnTo>
                    <a:pt x="0" y="51536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 name="Freeform 286"/>
            <p:cNvSpPr/>
            <p:nvPr/>
          </p:nvSpPr>
          <p:spPr>
            <a:xfrm>
              <a:off x="450850" y="1066800"/>
              <a:ext cx="8318500" cy="0"/>
            </a:xfrm>
            <a:custGeom>
              <a:avLst/>
              <a:gdLst/>
              <a:ahLst/>
              <a:cxnLst/>
              <a:rect l="0" t="0" r="0" b="0"/>
              <a:pathLst>
                <a:path w="8318500">
                  <a:moveTo>
                    <a:pt x="0" y="0"/>
                  </a:moveTo>
                  <a:lnTo>
                    <a:pt x="8318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287"/>
            <p:cNvSpPr/>
            <p:nvPr/>
          </p:nvSpPr>
          <p:spPr>
            <a:xfrm>
              <a:off x="450850" y="6207760"/>
              <a:ext cx="8318500" cy="0"/>
            </a:xfrm>
            <a:custGeom>
              <a:avLst/>
              <a:gdLst/>
              <a:ahLst/>
              <a:cxnLst/>
              <a:rect l="0" t="0" r="0" b="0"/>
              <a:pathLst>
                <a:path w="8318500">
                  <a:moveTo>
                    <a:pt x="0" y="0"/>
                  </a:moveTo>
                  <a:lnTo>
                    <a:pt x="8318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 name="Picture 2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35479" y="1740411"/>
              <a:ext cx="1347216" cy="316991"/>
            </a:xfrm>
            <a:prstGeom prst="rect">
              <a:avLst/>
            </a:prstGeom>
            <a:noFill/>
            <a:extLst/>
          </p:spPr>
        </p:pic>
        <p:pic>
          <p:nvPicPr>
            <p:cNvPr id="17" name="Picture 28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68500" y="1809647"/>
              <a:ext cx="1168400" cy="139648"/>
            </a:xfrm>
            <a:prstGeom prst="rect">
              <a:avLst/>
            </a:prstGeom>
            <a:noFill/>
            <a:extLst/>
          </p:spPr>
        </p:pic>
        <p:pic>
          <p:nvPicPr>
            <p:cNvPr id="18" name="Picture 29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234185" y="2682243"/>
              <a:ext cx="896111" cy="594359"/>
            </a:xfrm>
            <a:prstGeom prst="rect">
              <a:avLst/>
            </a:prstGeom>
            <a:noFill/>
            <a:extLst/>
          </p:spPr>
        </p:pic>
        <p:pic>
          <p:nvPicPr>
            <p:cNvPr id="19" name="Picture 29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67078" y="2694052"/>
              <a:ext cx="717423" cy="419742"/>
            </a:xfrm>
            <a:prstGeom prst="rect">
              <a:avLst/>
            </a:prstGeom>
            <a:noFill/>
            <a:extLst/>
          </p:spPr>
        </p:pic>
        <p:pic>
          <p:nvPicPr>
            <p:cNvPr id="20" name="Picture 29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237234" y="2045208"/>
              <a:ext cx="969263" cy="445008"/>
            </a:xfrm>
            <a:prstGeom prst="rect">
              <a:avLst/>
            </a:prstGeom>
            <a:noFill/>
            <a:extLst/>
          </p:spPr>
        </p:pic>
        <p:pic>
          <p:nvPicPr>
            <p:cNvPr id="21" name="Picture 29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269617" y="2145560"/>
              <a:ext cx="791082" cy="292332"/>
            </a:xfrm>
            <a:prstGeom prst="rect">
              <a:avLst/>
            </a:prstGeom>
            <a:noFill/>
            <a:extLst/>
          </p:spPr>
        </p:pic>
        <p:pic>
          <p:nvPicPr>
            <p:cNvPr id="22" name="Picture 29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240279" y="2429258"/>
              <a:ext cx="966216" cy="316991"/>
            </a:xfrm>
            <a:prstGeom prst="rect">
              <a:avLst/>
            </a:prstGeom>
            <a:noFill/>
            <a:extLst/>
          </p:spPr>
        </p:pic>
        <p:pic>
          <p:nvPicPr>
            <p:cNvPr id="23" name="Picture 29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273300" y="2496971"/>
              <a:ext cx="787400" cy="139648"/>
            </a:xfrm>
            <a:prstGeom prst="rect">
              <a:avLst/>
            </a:prstGeom>
            <a:noFill/>
            <a:extLst/>
          </p:spPr>
        </p:pic>
        <p:sp>
          <p:nvSpPr>
            <p:cNvPr id="24" name="Freeform 296"/>
            <p:cNvSpPr/>
            <p:nvPr/>
          </p:nvSpPr>
          <p:spPr>
            <a:xfrm>
              <a:off x="2362200" y="4089400"/>
              <a:ext cx="457200" cy="457200"/>
            </a:xfrm>
            <a:custGeom>
              <a:avLst/>
              <a:gdLst/>
              <a:ahLst/>
              <a:cxnLst/>
              <a:rect l="0" t="0" r="0" b="0"/>
              <a:pathLst>
                <a:path w="457200" h="457200">
                  <a:moveTo>
                    <a:pt x="0" y="228600"/>
                  </a:moveTo>
                  <a:cubicBezTo>
                    <a:pt x="0" y="102362"/>
                    <a:pt x="102361"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361" y="457200"/>
                    <a:pt x="0" y="354839"/>
                    <a:pt x="0" y="228600"/>
                  </a:cubicBezTo>
                  <a:cubicBezTo>
                    <a:pt x="0" y="228600"/>
                    <a:pt x="0" y="228600"/>
                    <a:pt x="0" y="228600"/>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297"/>
            <p:cNvSpPr/>
            <p:nvPr/>
          </p:nvSpPr>
          <p:spPr>
            <a:xfrm>
              <a:off x="2362200" y="4089400"/>
              <a:ext cx="457200" cy="457200"/>
            </a:xfrm>
            <a:custGeom>
              <a:avLst/>
              <a:gdLst/>
              <a:ahLst/>
              <a:cxnLst/>
              <a:rect l="0" t="0" r="0" b="0"/>
              <a:pathLst>
                <a:path w="457200" h="457200">
                  <a:moveTo>
                    <a:pt x="0" y="228600"/>
                  </a:moveTo>
                  <a:cubicBezTo>
                    <a:pt x="0" y="102362"/>
                    <a:pt x="102361"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361" y="457200"/>
                    <a:pt x="0" y="354839"/>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6" name="Picture 29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1935479" y="5401058"/>
              <a:ext cx="1347216" cy="316991"/>
            </a:xfrm>
            <a:prstGeom prst="rect">
              <a:avLst/>
            </a:prstGeom>
            <a:noFill/>
            <a:extLst/>
          </p:spPr>
        </p:pic>
        <p:pic>
          <p:nvPicPr>
            <p:cNvPr id="27" name="Picture 29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968500" y="5468778"/>
              <a:ext cx="1168400" cy="139721"/>
            </a:xfrm>
            <a:prstGeom prst="rect">
              <a:avLst/>
            </a:prstGeom>
            <a:noFill/>
            <a:extLst/>
          </p:spPr>
        </p:pic>
        <p:sp>
          <p:nvSpPr>
            <p:cNvPr id="28" name="Rectangle 301"/>
            <p:cNvSpPr/>
            <p:nvPr/>
          </p:nvSpPr>
          <p:spPr>
            <a:xfrm>
              <a:off x="613562" y="2183851"/>
              <a:ext cx="999376" cy="432554"/>
            </a:xfrm>
            <a:prstGeom prst="rect">
              <a:avLst/>
            </a:prstGeom>
          </p:spPr>
          <p:txBody>
            <a:bodyPr wrap="none" lIns="0" tIns="0" rIns="0" bIns="0">
              <a:spAutoFit/>
            </a:bodyPr>
            <a:lstStyle/>
            <a:p>
              <a:r>
                <a:rPr lang="en-US" sz="1394" dirty="0">
                  <a:solidFill>
                    <a:srgbClr val="4D4D4D"/>
                  </a:solidFill>
                  <a:latin typeface="Microsoft Sans Serif"/>
                </a:rPr>
                <a:t>Ana</a:t>
              </a:r>
              <a:r>
                <a:rPr lang="en-US" sz="1394" spc="743" dirty="0">
                  <a:solidFill>
                    <a:srgbClr val="4D4D4D"/>
                  </a:solidFill>
                  <a:latin typeface="Microsoft Sans Serif"/>
                </a:rPr>
                <a:t>k</a:t>
              </a:r>
              <a:r>
                <a:rPr lang="en-US" sz="1394" dirty="0">
                  <a:solidFill>
                    <a:srgbClr val="4D4D4D"/>
                  </a:solidFill>
                  <a:latin typeface="Microsoft Sans Serif"/>
                </a:rPr>
                <a:t>panah</a:t>
              </a:r>
            </a:p>
            <a:p>
              <a:pPr marL="213359">
                <a:lnSpc>
                  <a:spcPts val="1679"/>
                </a:lnSpc>
              </a:pPr>
              <a:r>
                <a:rPr lang="en-US" sz="1392" dirty="0">
                  <a:solidFill>
                    <a:srgbClr val="4D4D4D"/>
                  </a:solidFill>
                  <a:latin typeface="Microsoft Sans Serif"/>
                </a:rPr>
                <a:t>(arrow)</a:t>
              </a:r>
            </a:p>
          </p:txBody>
        </p:sp>
        <p:sp>
          <p:nvSpPr>
            <p:cNvPr id="29" name="Rectangle 302"/>
            <p:cNvSpPr/>
            <p:nvPr/>
          </p:nvSpPr>
          <p:spPr>
            <a:xfrm>
              <a:off x="3521711" y="1210015"/>
              <a:ext cx="5204373" cy="404598"/>
            </a:xfrm>
            <a:prstGeom prst="rect">
              <a:avLst/>
            </a:prstGeom>
          </p:spPr>
          <p:txBody>
            <a:bodyPr wrap="none" lIns="0" tIns="0" rIns="0" bIns="0">
              <a:spAutoFit/>
            </a:bodyPr>
            <a:lstStyle/>
            <a:p>
              <a:r>
                <a:rPr lang="en-US" sz="1296" spc="1394" dirty="0">
                  <a:solidFill>
                    <a:srgbClr val="4D4D4D"/>
                  </a:solidFill>
                  <a:latin typeface="Arial"/>
                </a:rPr>
                <a:t>•</a:t>
              </a:r>
              <a:r>
                <a:rPr lang="en-US" sz="1296" dirty="0">
                  <a:solidFill>
                    <a:srgbClr val="4D4D4D"/>
                  </a:solidFill>
                  <a:latin typeface="Microsoft Sans Serif"/>
                </a:rPr>
                <a:t>Melambangka</a:t>
              </a:r>
              <a:r>
                <a:rPr lang="en-US" sz="1296" spc="359" dirty="0">
                  <a:solidFill>
                    <a:srgbClr val="4D4D4D"/>
                  </a:solidFill>
                  <a:latin typeface="Microsoft Sans Serif"/>
                </a:rPr>
                <a:t>n</a:t>
              </a:r>
              <a:r>
                <a:rPr lang="en-US" sz="1296" dirty="0">
                  <a:solidFill>
                    <a:srgbClr val="4D4D4D"/>
                  </a:solidFill>
                  <a:latin typeface="Microsoft Sans Serif"/>
                </a:rPr>
                <a:t>activity/kegiatan</a:t>
              </a:r>
            </a:p>
            <a:p>
              <a:pPr>
                <a:lnSpc>
                  <a:spcPts val="1562"/>
                </a:lnSpc>
              </a:pPr>
              <a:r>
                <a:rPr lang="en-US" sz="1298" spc="1393" dirty="0">
                  <a:solidFill>
                    <a:srgbClr val="4D4D4D"/>
                  </a:solidFill>
                  <a:latin typeface="Arial"/>
                </a:rPr>
                <a:t>•</a:t>
              </a:r>
              <a:r>
                <a:rPr lang="en-US" sz="1298" dirty="0">
                  <a:solidFill>
                    <a:srgbClr val="4D4D4D"/>
                  </a:solidFill>
                  <a:latin typeface="Microsoft Sans Serif"/>
                </a:rPr>
                <a:t>Kegiata</a:t>
              </a:r>
              <a:r>
                <a:rPr lang="en-US" sz="1298" spc="433" dirty="0">
                  <a:solidFill>
                    <a:srgbClr val="4D4D4D"/>
                  </a:solidFill>
                  <a:latin typeface="Microsoft Sans Serif"/>
                </a:rPr>
                <a:t>n</a:t>
              </a:r>
              <a:r>
                <a:rPr lang="en-US" sz="1298" dirty="0">
                  <a:solidFill>
                    <a:srgbClr val="4D4D4D"/>
                  </a:solidFill>
                  <a:latin typeface="Microsoft Sans Serif"/>
                </a:rPr>
                <a:t>in</a:t>
              </a:r>
              <a:r>
                <a:rPr lang="en-US" sz="1298" spc="447" dirty="0">
                  <a:solidFill>
                    <a:srgbClr val="4D4D4D"/>
                  </a:solidFill>
                  <a:latin typeface="Microsoft Sans Serif"/>
                </a:rPr>
                <a:t>i</a:t>
              </a:r>
              <a:r>
                <a:rPr lang="en-US" sz="1298" dirty="0">
                  <a:solidFill>
                    <a:srgbClr val="4D4D4D"/>
                  </a:solidFill>
                  <a:latin typeface="Microsoft Sans Serif"/>
                </a:rPr>
                <a:t>memerluka</a:t>
              </a:r>
              <a:r>
                <a:rPr lang="en-US" sz="1298" spc="433" dirty="0">
                  <a:solidFill>
                    <a:srgbClr val="4D4D4D"/>
                  </a:solidFill>
                  <a:latin typeface="Microsoft Sans Serif"/>
                </a:rPr>
                <a:t>n</a:t>
              </a:r>
              <a:r>
                <a:rPr lang="en-US" sz="1298" dirty="0">
                  <a:solidFill>
                    <a:srgbClr val="4D4D4D"/>
                  </a:solidFill>
                  <a:latin typeface="Microsoft Sans Serif"/>
                </a:rPr>
                <a:t>jangk</a:t>
              </a:r>
              <a:r>
                <a:rPr lang="en-US" sz="1298" spc="457" dirty="0">
                  <a:solidFill>
                    <a:srgbClr val="4D4D4D"/>
                  </a:solidFill>
                  <a:latin typeface="Microsoft Sans Serif"/>
                </a:rPr>
                <a:t>a</a:t>
              </a:r>
              <a:r>
                <a:rPr lang="en-US" sz="1298" dirty="0">
                  <a:solidFill>
                    <a:srgbClr val="4D4D4D"/>
                  </a:solidFill>
                  <a:latin typeface="Microsoft Sans Serif"/>
                </a:rPr>
                <a:t>wakt</a:t>
              </a:r>
              <a:r>
                <a:rPr lang="en-US" sz="1298" spc="454" dirty="0">
                  <a:solidFill>
                    <a:srgbClr val="4D4D4D"/>
                  </a:solidFill>
                  <a:latin typeface="Microsoft Sans Serif"/>
                </a:rPr>
                <a:t>u</a:t>
              </a:r>
              <a:r>
                <a:rPr lang="en-US" sz="1298" dirty="0">
                  <a:solidFill>
                    <a:srgbClr val="4D4D4D"/>
                  </a:solidFill>
                  <a:latin typeface="Microsoft Sans Serif"/>
                </a:rPr>
                <a:t>tertent</a:t>
              </a:r>
              <a:r>
                <a:rPr lang="en-US" sz="1298" spc="456" dirty="0">
                  <a:solidFill>
                    <a:srgbClr val="4D4D4D"/>
                  </a:solidFill>
                  <a:latin typeface="Microsoft Sans Serif"/>
                </a:rPr>
                <a:t>u</a:t>
              </a:r>
              <a:r>
                <a:rPr lang="en-US" sz="1298" dirty="0">
                  <a:solidFill>
                    <a:srgbClr val="4D4D4D"/>
                  </a:solidFill>
                  <a:latin typeface="Microsoft Sans Serif"/>
                </a:rPr>
                <a:t>(duration)</a:t>
              </a:r>
              <a:r>
                <a:rPr lang="en-US" sz="1298" spc="435" dirty="0">
                  <a:solidFill>
                    <a:srgbClr val="4D4D4D"/>
                  </a:solidFill>
                  <a:latin typeface="Microsoft Sans Serif"/>
                </a:rPr>
                <a:t>,</a:t>
              </a:r>
              <a:r>
                <a:rPr lang="en-US" sz="1298" dirty="0">
                  <a:solidFill>
                    <a:srgbClr val="4D4D4D"/>
                  </a:solidFill>
                  <a:latin typeface="Microsoft Sans Serif"/>
                </a:rPr>
                <a:t>dengan</a:t>
              </a:r>
            </a:p>
          </p:txBody>
        </p:sp>
        <p:sp>
          <p:nvSpPr>
            <p:cNvPr id="30" name="Rectangle 303"/>
            <p:cNvSpPr/>
            <p:nvPr/>
          </p:nvSpPr>
          <p:spPr>
            <a:xfrm>
              <a:off x="3756405" y="1606509"/>
              <a:ext cx="4962256" cy="404598"/>
            </a:xfrm>
            <a:prstGeom prst="rect">
              <a:avLst/>
            </a:prstGeom>
          </p:spPr>
          <p:txBody>
            <a:bodyPr wrap="none" lIns="0" tIns="0" rIns="0" bIns="0">
              <a:spAutoFit/>
            </a:bodyPr>
            <a:lstStyle/>
            <a:p>
              <a:r>
                <a:rPr lang="en-US" sz="1296" dirty="0">
                  <a:solidFill>
                    <a:srgbClr val="4D4D4D"/>
                  </a:solidFill>
                  <a:latin typeface="Microsoft Sans Serif"/>
                </a:rPr>
                <a:t>pengggunaa</a:t>
              </a:r>
              <a:r>
                <a:rPr lang="en-US" sz="1296" spc="865" dirty="0">
                  <a:solidFill>
                    <a:srgbClr val="4D4D4D"/>
                  </a:solidFill>
                  <a:latin typeface="Microsoft Sans Serif"/>
                </a:rPr>
                <a:t>n</a:t>
              </a:r>
              <a:r>
                <a:rPr lang="en-US" sz="1296" dirty="0">
                  <a:solidFill>
                    <a:srgbClr val="4D4D4D"/>
                  </a:solidFill>
                  <a:latin typeface="Microsoft Sans Serif"/>
                </a:rPr>
                <a:t>sejumla</a:t>
              </a:r>
              <a:r>
                <a:rPr lang="en-US" sz="1296" spc="868" dirty="0">
                  <a:solidFill>
                    <a:srgbClr val="4D4D4D"/>
                  </a:solidFill>
                  <a:latin typeface="Microsoft Sans Serif"/>
                </a:rPr>
                <a:t>h</a:t>
              </a:r>
              <a:r>
                <a:rPr lang="en-US" sz="1296" dirty="0">
                  <a:solidFill>
                    <a:srgbClr val="4D4D4D"/>
                  </a:solidFill>
                  <a:latin typeface="Microsoft Sans Serif"/>
                </a:rPr>
                <a:t>sumbe</a:t>
              </a:r>
              <a:r>
                <a:rPr lang="en-US" sz="1296" spc="868" dirty="0">
                  <a:solidFill>
                    <a:srgbClr val="4D4D4D"/>
                  </a:solidFill>
                  <a:latin typeface="Microsoft Sans Serif"/>
                </a:rPr>
                <a:t>r</a:t>
              </a:r>
              <a:r>
                <a:rPr lang="en-US" sz="1296" dirty="0">
                  <a:solidFill>
                    <a:srgbClr val="4D4D4D"/>
                  </a:solidFill>
                  <a:latin typeface="Microsoft Sans Serif"/>
                </a:rPr>
                <a:t>tenaga</a:t>
              </a:r>
              <a:r>
                <a:rPr lang="en-US" sz="1296" spc="865" dirty="0">
                  <a:solidFill>
                    <a:srgbClr val="4D4D4D"/>
                  </a:solidFill>
                  <a:latin typeface="Microsoft Sans Serif"/>
                </a:rPr>
                <a:t>,</a:t>
              </a:r>
              <a:r>
                <a:rPr lang="en-US" sz="1296" dirty="0">
                  <a:solidFill>
                    <a:srgbClr val="4D4D4D"/>
                  </a:solidFill>
                  <a:latin typeface="Microsoft Sans Serif"/>
                </a:rPr>
                <a:t>peralatan</a:t>
              </a:r>
              <a:r>
                <a:rPr lang="en-US" sz="1296" spc="863" dirty="0">
                  <a:solidFill>
                    <a:srgbClr val="4D4D4D"/>
                  </a:solidFill>
                  <a:latin typeface="Microsoft Sans Serif"/>
                </a:rPr>
                <a:t>,</a:t>
              </a:r>
              <a:r>
                <a:rPr lang="en-US" sz="1296" dirty="0">
                  <a:solidFill>
                    <a:srgbClr val="4D4D4D"/>
                  </a:solidFill>
                  <a:latin typeface="Microsoft Sans Serif"/>
                </a:rPr>
                <a:t>baha</a:t>
              </a:r>
              <a:r>
                <a:rPr lang="en-US" sz="1296" spc="866" dirty="0">
                  <a:solidFill>
                    <a:srgbClr val="4D4D4D"/>
                  </a:solidFill>
                  <a:latin typeface="Microsoft Sans Serif"/>
                </a:rPr>
                <a:t>n</a:t>
              </a:r>
              <a:r>
                <a:rPr lang="en-US" sz="1296" dirty="0">
                  <a:solidFill>
                    <a:srgbClr val="4D4D4D"/>
                  </a:solidFill>
                  <a:latin typeface="Microsoft Sans Serif"/>
                </a:rPr>
                <a:t>dan</a:t>
              </a:r>
            </a:p>
            <a:p>
              <a:pPr>
                <a:lnSpc>
                  <a:spcPts val="1560"/>
                </a:lnSpc>
              </a:pPr>
              <a:r>
                <a:rPr lang="en-US" sz="1296" dirty="0">
                  <a:solidFill>
                    <a:srgbClr val="4D4D4D"/>
                  </a:solidFill>
                  <a:latin typeface="Microsoft Sans Serif"/>
                </a:rPr>
                <a:t>biay</a:t>
              </a:r>
              <a:r>
                <a:rPr lang="en-US" sz="1296" spc="338" dirty="0">
                  <a:solidFill>
                    <a:srgbClr val="4D4D4D"/>
                  </a:solidFill>
                  <a:latin typeface="Microsoft Sans Serif"/>
                </a:rPr>
                <a:t>a</a:t>
              </a:r>
              <a:r>
                <a:rPr lang="en-US" sz="1296" dirty="0">
                  <a:solidFill>
                    <a:srgbClr val="4D4D4D"/>
                  </a:solidFill>
                  <a:latin typeface="Microsoft Sans Serif"/>
                </a:rPr>
                <a:t>(resources)</a:t>
              </a:r>
            </a:p>
          </p:txBody>
        </p:sp>
        <p:sp>
          <p:nvSpPr>
            <p:cNvPr id="31" name="Rectangle 304"/>
            <p:cNvSpPr/>
            <p:nvPr/>
          </p:nvSpPr>
          <p:spPr>
            <a:xfrm>
              <a:off x="3521711" y="2002749"/>
              <a:ext cx="5204951" cy="404598"/>
            </a:xfrm>
            <a:prstGeom prst="rect">
              <a:avLst/>
            </a:prstGeom>
          </p:spPr>
          <p:txBody>
            <a:bodyPr wrap="none" lIns="0" tIns="0" rIns="0" bIns="0">
              <a:spAutoFit/>
            </a:bodyPr>
            <a:lstStyle/>
            <a:p>
              <a:r>
                <a:rPr lang="en-US" sz="1296" spc="1394" dirty="0">
                  <a:solidFill>
                    <a:srgbClr val="4D4D4D"/>
                  </a:solidFill>
                  <a:latin typeface="Arial"/>
                </a:rPr>
                <a:t>•</a:t>
              </a:r>
              <a:r>
                <a:rPr lang="en-US" sz="1296" dirty="0">
                  <a:solidFill>
                    <a:srgbClr val="4D4D4D"/>
                  </a:solidFill>
                  <a:latin typeface="Microsoft Sans Serif"/>
                </a:rPr>
                <a:t>Panjan</a:t>
              </a:r>
              <a:r>
                <a:rPr lang="en-US" sz="1296" spc="384" dirty="0">
                  <a:solidFill>
                    <a:srgbClr val="4D4D4D"/>
                  </a:solidFill>
                  <a:latin typeface="Microsoft Sans Serif"/>
                </a:rPr>
                <a:t>g</a:t>
              </a:r>
              <a:r>
                <a:rPr lang="en-US" sz="1296" dirty="0">
                  <a:solidFill>
                    <a:srgbClr val="4D4D4D"/>
                  </a:solidFill>
                  <a:latin typeface="Microsoft Sans Serif"/>
                </a:rPr>
                <a:t>da</a:t>
              </a:r>
              <a:r>
                <a:rPr lang="en-US" sz="1296" spc="407" dirty="0">
                  <a:solidFill>
                    <a:srgbClr val="4D4D4D"/>
                  </a:solidFill>
                  <a:latin typeface="Microsoft Sans Serif"/>
                </a:rPr>
                <a:t>n</a:t>
              </a:r>
              <a:r>
                <a:rPr lang="en-US" sz="1296" dirty="0">
                  <a:solidFill>
                    <a:srgbClr val="4D4D4D"/>
                  </a:solidFill>
                  <a:latin typeface="Microsoft Sans Serif"/>
                </a:rPr>
                <a:t>kemiringa</a:t>
              </a:r>
              <a:r>
                <a:rPr lang="en-US" sz="1296" spc="409" dirty="0">
                  <a:solidFill>
                    <a:srgbClr val="4D4D4D"/>
                  </a:solidFill>
                  <a:latin typeface="Microsoft Sans Serif"/>
                </a:rPr>
                <a:t>n</a:t>
              </a:r>
              <a:r>
                <a:rPr lang="en-US" sz="1296" dirty="0">
                  <a:solidFill>
                    <a:srgbClr val="4D4D4D"/>
                  </a:solidFill>
                  <a:latin typeface="Microsoft Sans Serif"/>
                </a:rPr>
                <a:t>ana</a:t>
              </a:r>
              <a:r>
                <a:rPr lang="en-US" sz="1296" spc="410" dirty="0">
                  <a:solidFill>
                    <a:srgbClr val="4D4D4D"/>
                  </a:solidFill>
                  <a:latin typeface="Microsoft Sans Serif"/>
                </a:rPr>
                <a:t>k</a:t>
              </a:r>
              <a:r>
                <a:rPr lang="en-US" sz="1296" dirty="0">
                  <a:solidFill>
                    <a:srgbClr val="4D4D4D"/>
                  </a:solidFill>
                  <a:latin typeface="Microsoft Sans Serif"/>
                </a:rPr>
                <a:t>pana</a:t>
              </a:r>
              <a:r>
                <a:rPr lang="en-US" sz="1296" spc="384" dirty="0">
                  <a:solidFill>
                    <a:srgbClr val="4D4D4D"/>
                  </a:solidFill>
                  <a:latin typeface="Microsoft Sans Serif"/>
                </a:rPr>
                <a:t>h</a:t>
              </a:r>
              <a:r>
                <a:rPr lang="en-US" sz="1296" dirty="0">
                  <a:solidFill>
                    <a:srgbClr val="4D4D4D"/>
                  </a:solidFill>
                  <a:latin typeface="Microsoft Sans Serif"/>
                </a:rPr>
                <a:t>tida</a:t>
              </a:r>
              <a:r>
                <a:rPr lang="en-US" sz="1296" spc="409" dirty="0">
                  <a:solidFill>
                    <a:srgbClr val="4D4D4D"/>
                  </a:solidFill>
                  <a:latin typeface="Microsoft Sans Serif"/>
                </a:rPr>
                <a:t>k</a:t>
              </a:r>
              <a:r>
                <a:rPr lang="en-US" sz="1296" dirty="0">
                  <a:solidFill>
                    <a:srgbClr val="4D4D4D"/>
                  </a:solidFill>
                  <a:latin typeface="Microsoft Sans Serif"/>
                </a:rPr>
                <a:t>mempunya</a:t>
              </a:r>
              <a:r>
                <a:rPr lang="en-US" sz="1296" spc="400" dirty="0">
                  <a:solidFill>
                    <a:srgbClr val="4D4D4D"/>
                  </a:solidFill>
                  <a:latin typeface="Microsoft Sans Serif"/>
                </a:rPr>
                <a:t>i</a:t>
              </a:r>
              <a:r>
                <a:rPr lang="en-US" sz="1296" dirty="0">
                  <a:solidFill>
                    <a:srgbClr val="4D4D4D"/>
                  </a:solidFill>
                  <a:latin typeface="Microsoft Sans Serif"/>
                </a:rPr>
                <a:t>art</a:t>
              </a:r>
              <a:r>
                <a:rPr lang="en-US" sz="1296" spc="403" dirty="0">
                  <a:solidFill>
                    <a:srgbClr val="4D4D4D"/>
                  </a:solidFill>
                  <a:latin typeface="Microsoft Sans Serif"/>
                </a:rPr>
                <a:t>i</a:t>
              </a:r>
              <a:r>
                <a:rPr lang="en-US" sz="1296" dirty="0">
                  <a:solidFill>
                    <a:srgbClr val="4D4D4D"/>
                  </a:solidFill>
                  <a:latin typeface="Microsoft Sans Serif"/>
                </a:rPr>
                <a:t>tertentu</a:t>
              </a:r>
            </a:p>
            <a:p>
              <a:pPr marL="234696">
                <a:lnSpc>
                  <a:spcPts val="1563"/>
                </a:lnSpc>
              </a:pPr>
              <a:r>
                <a:rPr lang="en-US" sz="1298" dirty="0">
                  <a:solidFill>
                    <a:srgbClr val="4D4D4D"/>
                  </a:solidFill>
                  <a:latin typeface="Microsoft Sans Serif"/>
                </a:rPr>
                <a:t>(tida</a:t>
              </a:r>
              <a:r>
                <a:rPr lang="en-US" sz="1298" spc="333" dirty="0">
                  <a:solidFill>
                    <a:srgbClr val="4D4D4D"/>
                  </a:solidFill>
                  <a:latin typeface="Microsoft Sans Serif"/>
                </a:rPr>
                <a:t>k</a:t>
              </a:r>
              <a:r>
                <a:rPr lang="en-US" sz="1298" dirty="0">
                  <a:solidFill>
                    <a:srgbClr val="4D4D4D"/>
                  </a:solidFill>
                  <a:latin typeface="Microsoft Sans Serif"/>
                </a:rPr>
                <a:t>berskala)</a:t>
              </a:r>
            </a:p>
          </p:txBody>
        </p:sp>
        <p:sp>
          <p:nvSpPr>
            <p:cNvPr id="32" name="Rectangle 305"/>
            <p:cNvSpPr/>
            <p:nvPr/>
          </p:nvSpPr>
          <p:spPr>
            <a:xfrm>
              <a:off x="3521709" y="2399370"/>
              <a:ext cx="5202514" cy="404598"/>
            </a:xfrm>
            <a:prstGeom prst="rect">
              <a:avLst/>
            </a:prstGeom>
          </p:spPr>
          <p:txBody>
            <a:bodyPr wrap="none" lIns="0" tIns="0" rIns="0" bIns="0">
              <a:spAutoFit/>
            </a:bodyPr>
            <a:lstStyle/>
            <a:p>
              <a:r>
                <a:rPr lang="en-US" sz="1296" spc="1394" dirty="0">
                  <a:solidFill>
                    <a:srgbClr val="4D4D4D"/>
                  </a:solidFill>
                  <a:latin typeface="Arial"/>
                </a:rPr>
                <a:t>•</a:t>
              </a:r>
              <a:r>
                <a:rPr lang="en-US" sz="1296" dirty="0">
                  <a:solidFill>
                    <a:srgbClr val="4D4D4D"/>
                  </a:solidFill>
                  <a:latin typeface="Microsoft Sans Serif"/>
                </a:rPr>
                <a:t>Ara</a:t>
              </a:r>
              <a:r>
                <a:rPr lang="en-US" sz="1296" spc="360" dirty="0">
                  <a:solidFill>
                    <a:srgbClr val="4D4D4D"/>
                  </a:solidFill>
                  <a:latin typeface="Microsoft Sans Serif"/>
                </a:rPr>
                <a:t>h</a:t>
              </a:r>
              <a:r>
                <a:rPr lang="en-US" sz="1296" dirty="0">
                  <a:solidFill>
                    <a:srgbClr val="4D4D4D"/>
                  </a:solidFill>
                  <a:latin typeface="Microsoft Sans Serif"/>
                </a:rPr>
                <a:t>ana</a:t>
              </a:r>
              <a:r>
                <a:rPr lang="en-US" sz="1296" spc="386" dirty="0">
                  <a:solidFill>
                    <a:srgbClr val="4D4D4D"/>
                  </a:solidFill>
                  <a:latin typeface="Microsoft Sans Serif"/>
                </a:rPr>
                <a:t>k</a:t>
              </a:r>
              <a:r>
                <a:rPr lang="en-US" sz="1296" dirty="0">
                  <a:solidFill>
                    <a:srgbClr val="4D4D4D"/>
                  </a:solidFill>
                  <a:latin typeface="Microsoft Sans Serif"/>
                </a:rPr>
                <a:t>pana</a:t>
              </a:r>
              <a:r>
                <a:rPr lang="en-US" sz="1296" spc="383" dirty="0">
                  <a:solidFill>
                    <a:srgbClr val="4D4D4D"/>
                  </a:solidFill>
                  <a:latin typeface="Microsoft Sans Serif"/>
                </a:rPr>
                <a:t>h</a:t>
              </a:r>
              <a:r>
                <a:rPr lang="en-US" sz="1296" dirty="0">
                  <a:solidFill>
                    <a:srgbClr val="4D4D4D"/>
                  </a:solidFill>
                  <a:latin typeface="Microsoft Sans Serif"/>
                </a:rPr>
                <a:t>menunjukka</a:t>
              </a:r>
              <a:r>
                <a:rPr lang="en-US" sz="1296" spc="390" dirty="0">
                  <a:solidFill>
                    <a:srgbClr val="4D4D4D"/>
                  </a:solidFill>
                  <a:latin typeface="Microsoft Sans Serif"/>
                </a:rPr>
                <a:t>n</a:t>
              </a:r>
              <a:r>
                <a:rPr lang="en-US" sz="1296" dirty="0">
                  <a:solidFill>
                    <a:srgbClr val="4D4D4D"/>
                  </a:solidFill>
                  <a:latin typeface="Microsoft Sans Serif"/>
                </a:rPr>
                <a:t>ara</a:t>
              </a:r>
              <a:r>
                <a:rPr lang="en-US" sz="1296" spc="360" dirty="0">
                  <a:solidFill>
                    <a:srgbClr val="4D4D4D"/>
                  </a:solidFill>
                  <a:latin typeface="Microsoft Sans Serif"/>
                </a:rPr>
                <a:t>h</a:t>
              </a:r>
              <a:r>
                <a:rPr lang="en-US" sz="1296" dirty="0">
                  <a:solidFill>
                    <a:srgbClr val="4D4D4D"/>
                  </a:solidFill>
                  <a:latin typeface="Microsoft Sans Serif"/>
                </a:rPr>
                <a:t>kegiata</a:t>
              </a:r>
              <a:r>
                <a:rPr lang="en-US" sz="1296" spc="385" dirty="0">
                  <a:solidFill>
                    <a:srgbClr val="4D4D4D"/>
                  </a:solidFill>
                  <a:latin typeface="Microsoft Sans Serif"/>
                </a:rPr>
                <a:t>n</a:t>
              </a:r>
              <a:r>
                <a:rPr lang="en-US" sz="1296" dirty="0">
                  <a:solidFill>
                    <a:srgbClr val="4D4D4D"/>
                  </a:solidFill>
                  <a:latin typeface="Microsoft Sans Serif"/>
                </a:rPr>
                <a:t>denga</a:t>
              </a:r>
              <a:r>
                <a:rPr lang="en-US" sz="1296" spc="361" dirty="0">
                  <a:solidFill>
                    <a:srgbClr val="4D4D4D"/>
                  </a:solidFill>
                  <a:latin typeface="Microsoft Sans Serif"/>
                </a:rPr>
                <a:t>n</a:t>
              </a:r>
              <a:r>
                <a:rPr lang="en-US" sz="1296" dirty="0">
                  <a:solidFill>
                    <a:srgbClr val="4D4D4D"/>
                  </a:solidFill>
                  <a:latin typeface="Microsoft Sans Serif"/>
                </a:rPr>
                <a:t>ara</a:t>
              </a:r>
              <a:r>
                <a:rPr lang="en-US" sz="1296" spc="387" dirty="0">
                  <a:solidFill>
                    <a:srgbClr val="4D4D4D"/>
                  </a:solidFill>
                  <a:latin typeface="Microsoft Sans Serif"/>
                </a:rPr>
                <a:t>h</a:t>
              </a:r>
              <a:r>
                <a:rPr lang="en-US" sz="1296" dirty="0">
                  <a:solidFill>
                    <a:srgbClr val="4D4D4D"/>
                  </a:solidFill>
                  <a:latin typeface="Microsoft Sans Serif"/>
                </a:rPr>
                <a:t>dar</a:t>
              </a:r>
              <a:r>
                <a:rPr lang="en-US" sz="1296" spc="375" dirty="0">
                  <a:solidFill>
                    <a:srgbClr val="4D4D4D"/>
                  </a:solidFill>
                  <a:latin typeface="Microsoft Sans Serif"/>
                </a:rPr>
                <a:t>i</a:t>
              </a:r>
              <a:r>
                <a:rPr lang="en-US" sz="1296" dirty="0">
                  <a:solidFill>
                    <a:srgbClr val="4D4D4D"/>
                  </a:solidFill>
                  <a:latin typeface="Microsoft Sans Serif"/>
                </a:rPr>
                <a:t>kiri</a:t>
              </a:r>
            </a:p>
            <a:p>
              <a:pPr marL="234696">
                <a:lnSpc>
                  <a:spcPts val="1560"/>
                </a:lnSpc>
              </a:pPr>
              <a:r>
                <a:rPr lang="en-US" sz="1296" dirty="0">
                  <a:solidFill>
                    <a:srgbClr val="4D4D4D"/>
                  </a:solidFill>
                  <a:latin typeface="Microsoft Sans Serif"/>
                </a:rPr>
                <a:t>kekanan.</a:t>
              </a:r>
            </a:p>
          </p:txBody>
        </p:sp>
        <p:sp>
          <p:nvSpPr>
            <p:cNvPr id="33" name="Rectangle 306"/>
            <p:cNvSpPr/>
            <p:nvPr/>
          </p:nvSpPr>
          <p:spPr>
            <a:xfrm>
              <a:off x="3521709" y="2795516"/>
              <a:ext cx="5194948" cy="404919"/>
            </a:xfrm>
            <a:prstGeom prst="rect">
              <a:avLst/>
            </a:prstGeom>
          </p:spPr>
          <p:txBody>
            <a:bodyPr wrap="none" lIns="0" tIns="0" rIns="0" bIns="0">
              <a:spAutoFit/>
            </a:bodyPr>
            <a:lstStyle/>
            <a:p>
              <a:r>
                <a:rPr lang="en-US" sz="1298" spc="1393" dirty="0">
                  <a:solidFill>
                    <a:srgbClr val="4D4D4D"/>
                  </a:solidFill>
                  <a:latin typeface="Arial"/>
                </a:rPr>
                <a:t>•</a:t>
              </a:r>
              <a:r>
                <a:rPr lang="en-US" sz="1298" dirty="0">
                  <a:solidFill>
                    <a:srgbClr val="4D4D4D"/>
                  </a:solidFill>
                  <a:latin typeface="Microsoft Sans Serif"/>
                </a:rPr>
                <a:t>Conto</a:t>
              </a:r>
              <a:r>
                <a:rPr lang="en-US" sz="1298" spc="359" dirty="0">
                  <a:solidFill>
                    <a:srgbClr val="4D4D4D"/>
                  </a:solidFill>
                  <a:latin typeface="Microsoft Sans Serif"/>
                </a:rPr>
                <a:t>h</a:t>
              </a:r>
              <a:r>
                <a:rPr lang="en-US" sz="1298" dirty="0">
                  <a:solidFill>
                    <a:srgbClr val="4D4D4D"/>
                  </a:solidFill>
                  <a:latin typeface="Microsoft Sans Serif"/>
                </a:rPr>
                <a:t>kegiata</a:t>
              </a:r>
              <a:r>
                <a:rPr lang="en-US" sz="1298" spc="360" dirty="0">
                  <a:solidFill>
                    <a:srgbClr val="4D4D4D"/>
                  </a:solidFill>
                  <a:latin typeface="Microsoft Sans Serif"/>
                </a:rPr>
                <a:t>n</a:t>
              </a:r>
              <a:r>
                <a:rPr lang="en-US" sz="1298" dirty="0">
                  <a:solidFill>
                    <a:srgbClr val="4D4D4D"/>
                  </a:solidFill>
                  <a:latin typeface="Microsoft Sans Serif"/>
                </a:rPr>
                <a:t>:</a:t>
              </a:r>
            </a:p>
            <a:p>
              <a:pPr marL="234696">
                <a:lnSpc>
                  <a:spcPts val="1559"/>
                </a:lnSpc>
              </a:pPr>
              <a:r>
                <a:rPr lang="en-US" sz="1296" dirty="0">
                  <a:solidFill>
                    <a:srgbClr val="4D4D4D"/>
                  </a:solidFill>
                  <a:latin typeface="Microsoft Sans Serif"/>
                </a:rPr>
                <a:t>Melakuka</a:t>
              </a:r>
              <a:r>
                <a:rPr lang="en-US" sz="1296" spc="1632" dirty="0">
                  <a:solidFill>
                    <a:srgbClr val="4D4D4D"/>
                  </a:solidFill>
                  <a:latin typeface="Microsoft Sans Serif"/>
                </a:rPr>
                <a:t>n</a:t>
              </a:r>
              <a:r>
                <a:rPr lang="en-US" sz="1296" dirty="0">
                  <a:solidFill>
                    <a:srgbClr val="4D4D4D"/>
                  </a:solidFill>
                  <a:latin typeface="Microsoft Sans Serif"/>
                </a:rPr>
                <a:t>Analis</a:t>
              </a:r>
              <a:r>
                <a:rPr lang="en-US" sz="1296" spc="1637" dirty="0">
                  <a:solidFill>
                    <a:srgbClr val="4D4D4D"/>
                  </a:solidFill>
                  <a:latin typeface="Microsoft Sans Serif"/>
                </a:rPr>
                <a:t>a</a:t>
              </a:r>
              <a:r>
                <a:rPr lang="en-US" sz="1296" dirty="0">
                  <a:solidFill>
                    <a:srgbClr val="4D4D4D"/>
                  </a:solidFill>
                  <a:latin typeface="Microsoft Sans Serif"/>
                </a:rPr>
                <a:t>Busines</a:t>
              </a:r>
              <a:r>
                <a:rPr lang="en-US" sz="1296" spc="1635" dirty="0">
                  <a:solidFill>
                    <a:srgbClr val="4D4D4D"/>
                  </a:solidFill>
                  <a:latin typeface="Microsoft Sans Serif"/>
                </a:rPr>
                <a:t>s</a:t>
              </a:r>
              <a:r>
                <a:rPr lang="en-US" sz="1296" dirty="0">
                  <a:solidFill>
                    <a:srgbClr val="4D4D4D"/>
                  </a:solidFill>
                  <a:latin typeface="Microsoft Sans Serif"/>
                </a:rPr>
                <a:t>Prose</a:t>
              </a:r>
              <a:r>
                <a:rPr lang="en-US" sz="1296" spc="1636" dirty="0">
                  <a:solidFill>
                    <a:srgbClr val="4D4D4D"/>
                  </a:solidFill>
                  <a:latin typeface="Microsoft Sans Serif"/>
                </a:rPr>
                <a:t>s</a:t>
              </a:r>
              <a:r>
                <a:rPr lang="en-US" sz="1296" dirty="0">
                  <a:solidFill>
                    <a:srgbClr val="4D4D4D"/>
                  </a:solidFill>
                  <a:latin typeface="Microsoft Sans Serif"/>
                </a:rPr>
                <a:t>SI</a:t>
              </a:r>
              <a:r>
                <a:rPr lang="en-US" sz="1296" spc="1632" dirty="0">
                  <a:solidFill>
                    <a:srgbClr val="4D4D4D"/>
                  </a:solidFill>
                  <a:latin typeface="Microsoft Sans Serif"/>
                </a:rPr>
                <a:t>M</a:t>
              </a:r>
              <a:r>
                <a:rPr lang="en-US" sz="1296" dirty="0">
                  <a:solidFill>
                    <a:srgbClr val="4D4D4D"/>
                  </a:solidFill>
                  <a:latin typeface="Microsoft Sans Serif"/>
                </a:rPr>
                <a:t>Kepegawaian,</a:t>
              </a:r>
            </a:p>
          </p:txBody>
        </p:sp>
        <p:sp>
          <p:nvSpPr>
            <p:cNvPr id="34" name="Rectangle 307"/>
            <p:cNvSpPr/>
            <p:nvPr/>
          </p:nvSpPr>
          <p:spPr>
            <a:xfrm>
              <a:off x="3756407" y="3192104"/>
              <a:ext cx="4957319" cy="404598"/>
            </a:xfrm>
            <a:prstGeom prst="rect">
              <a:avLst/>
            </a:prstGeom>
          </p:spPr>
          <p:txBody>
            <a:bodyPr wrap="none" lIns="0" tIns="0" rIns="0" bIns="0">
              <a:spAutoFit/>
            </a:bodyPr>
            <a:lstStyle/>
            <a:p>
              <a:r>
                <a:rPr lang="en-US" sz="1296" dirty="0">
                  <a:solidFill>
                    <a:srgbClr val="4D4D4D"/>
                  </a:solidFill>
                  <a:latin typeface="Microsoft Sans Serif"/>
                </a:rPr>
                <a:t>Melakuka</a:t>
              </a:r>
              <a:r>
                <a:rPr lang="en-US" sz="1296" spc="432" dirty="0">
                  <a:solidFill>
                    <a:srgbClr val="4D4D4D"/>
                  </a:solidFill>
                  <a:latin typeface="Microsoft Sans Serif"/>
                </a:rPr>
                <a:t>n</a:t>
              </a:r>
              <a:r>
                <a:rPr lang="en-US" sz="1296" dirty="0">
                  <a:solidFill>
                    <a:srgbClr val="4D4D4D"/>
                  </a:solidFill>
                  <a:latin typeface="Microsoft Sans Serif"/>
                </a:rPr>
                <a:t>Codin</a:t>
              </a:r>
              <a:r>
                <a:rPr lang="en-US" sz="1296" spc="434" dirty="0">
                  <a:solidFill>
                    <a:srgbClr val="4D4D4D"/>
                  </a:solidFill>
                  <a:latin typeface="Microsoft Sans Serif"/>
                </a:rPr>
                <a:t>g</a:t>
              </a:r>
              <a:r>
                <a:rPr lang="en-US" sz="1296" dirty="0">
                  <a:solidFill>
                    <a:srgbClr val="4D4D4D"/>
                  </a:solidFill>
                  <a:latin typeface="Microsoft Sans Serif"/>
                </a:rPr>
                <a:t>Aplikas</a:t>
              </a:r>
              <a:r>
                <a:rPr lang="en-US" sz="1296" spc="426" dirty="0">
                  <a:solidFill>
                    <a:srgbClr val="4D4D4D"/>
                  </a:solidFill>
                  <a:latin typeface="Microsoft Sans Serif"/>
                </a:rPr>
                <a:t>i</a:t>
              </a:r>
              <a:r>
                <a:rPr lang="en-US" sz="1296" dirty="0">
                  <a:solidFill>
                    <a:srgbClr val="4D4D4D"/>
                  </a:solidFill>
                  <a:latin typeface="Microsoft Sans Serif"/>
                </a:rPr>
                <a:t>SI</a:t>
              </a:r>
              <a:r>
                <a:rPr lang="en-US" sz="1296" spc="435" dirty="0">
                  <a:solidFill>
                    <a:srgbClr val="4D4D4D"/>
                  </a:solidFill>
                  <a:latin typeface="Microsoft Sans Serif"/>
                </a:rPr>
                <a:t>M</a:t>
              </a:r>
              <a:r>
                <a:rPr lang="en-US" sz="1296" dirty="0">
                  <a:solidFill>
                    <a:srgbClr val="4D4D4D"/>
                  </a:solidFill>
                  <a:latin typeface="Microsoft Sans Serif"/>
                </a:rPr>
                <a:t>Kepegawaian</a:t>
              </a:r>
              <a:r>
                <a:rPr lang="en-US" sz="1296" spc="407" dirty="0">
                  <a:solidFill>
                    <a:srgbClr val="4D4D4D"/>
                  </a:solidFill>
                  <a:latin typeface="Microsoft Sans Serif"/>
                </a:rPr>
                <a:t>,</a:t>
              </a:r>
              <a:r>
                <a:rPr lang="en-US" sz="1296" dirty="0">
                  <a:solidFill>
                    <a:srgbClr val="4D4D4D"/>
                  </a:solidFill>
                  <a:latin typeface="Microsoft Sans Serif"/>
                </a:rPr>
                <a:t>Melakuka</a:t>
              </a:r>
              <a:r>
                <a:rPr lang="en-US" sz="1296" spc="435" dirty="0">
                  <a:solidFill>
                    <a:srgbClr val="4D4D4D"/>
                  </a:solidFill>
                  <a:latin typeface="Microsoft Sans Serif"/>
                </a:rPr>
                <a:t>n</a:t>
              </a:r>
              <a:r>
                <a:rPr lang="en-US" sz="1296" dirty="0">
                  <a:solidFill>
                    <a:srgbClr val="4D4D4D"/>
                  </a:solidFill>
                  <a:latin typeface="Microsoft Sans Serif"/>
                </a:rPr>
                <a:t>Testing</a:t>
              </a:r>
            </a:p>
            <a:p>
              <a:pPr>
                <a:lnSpc>
                  <a:spcPts val="1559"/>
                </a:lnSpc>
              </a:pPr>
              <a:r>
                <a:rPr lang="en-US" sz="1296" dirty="0">
                  <a:solidFill>
                    <a:srgbClr val="4D4D4D"/>
                  </a:solidFill>
                  <a:latin typeface="Microsoft Sans Serif"/>
                </a:rPr>
                <a:t>Aplikas</a:t>
              </a:r>
              <a:r>
                <a:rPr lang="en-US" sz="1296" spc="332" dirty="0">
                  <a:solidFill>
                    <a:srgbClr val="4D4D4D"/>
                  </a:solidFill>
                  <a:latin typeface="Microsoft Sans Serif"/>
                </a:rPr>
                <a:t>i</a:t>
              </a:r>
              <a:r>
                <a:rPr lang="en-US" sz="1296" dirty="0">
                  <a:solidFill>
                    <a:srgbClr val="4D4D4D"/>
                  </a:solidFill>
                  <a:latin typeface="Microsoft Sans Serif"/>
                </a:rPr>
                <a:t>SI</a:t>
              </a:r>
              <a:r>
                <a:rPr lang="en-US" sz="1296" spc="360" dirty="0">
                  <a:solidFill>
                    <a:srgbClr val="4D4D4D"/>
                  </a:solidFill>
                  <a:latin typeface="Microsoft Sans Serif"/>
                </a:rPr>
                <a:t>M</a:t>
              </a:r>
              <a:r>
                <a:rPr lang="en-US" sz="1296" dirty="0">
                  <a:solidFill>
                    <a:srgbClr val="4D4D4D"/>
                  </a:solidFill>
                  <a:latin typeface="Microsoft Sans Serif"/>
                </a:rPr>
                <a:t>Kepegawaian</a:t>
              </a:r>
            </a:p>
          </p:txBody>
        </p:sp>
        <p:sp>
          <p:nvSpPr>
            <p:cNvPr id="35" name="Rectangle 308"/>
            <p:cNvSpPr/>
            <p:nvPr/>
          </p:nvSpPr>
          <p:spPr>
            <a:xfrm>
              <a:off x="720244" y="4115363"/>
              <a:ext cx="785471" cy="432234"/>
            </a:xfrm>
            <a:prstGeom prst="rect">
              <a:avLst/>
            </a:prstGeom>
          </p:spPr>
          <p:txBody>
            <a:bodyPr wrap="none" lIns="0" tIns="0" rIns="0" bIns="0">
              <a:spAutoFit/>
            </a:bodyPr>
            <a:lstStyle/>
            <a:p>
              <a:r>
                <a:rPr lang="en-US" sz="1392" dirty="0">
                  <a:solidFill>
                    <a:srgbClr val="4D4D4D"/>
                  </a:solidFill>
                  <a:latin typeface="Microsoft Sans Serif"/>
                </a:rPr>
                <a:t>Lingkaran</a:t>
              </a:r>
            </a:p>
            <a:p>
              <a:pPr marL="131063">
                <a:lnSpc>
                  <a:spcPts val="1680"/>
                </a:lnSpc>
              </a:pPr>
              <a:r>
                <a:rPr lang="en-US" sz="1392" dirty="0">
                  <a:solidFill>
                    <a:srgbClr val="4D4D4D"/>
                  </a:solidFill>
                  <a:latin typeface="Microsoft Sans Serif"/>
                </a:rPr>
                <a:t>(node)</a:t>
              </a:r>
            </a:p>
          </p:txBody>
        </p:sp>
        <p:sp>
          <p:nvSpPr>
            <p:cNvPr id="36" name="Rectangle 309"/>
            <p:cNvSpPr/>
            <p:nvPr/>
          </p:nvSpPr>
          <p:spPr>
            <a:xfrm>
              <a:off x="3521709" y="3934038"/>
              <a:ext cx="4519250" cy="609782"/>
            </a:xfrm>
            <a:prstGeom prst="rect">
              <a:avLst/>
            </a:prstGeom>
          </p:spPr>
          <p:txBody>
            <a:bodyPr wrap="none" lIns="0" tIns="0" rIns="0" bIns="0">
              <a:spAutoFit/>
            </a:bodyPr>
            <a:lstStyle/>
            <a:p>
              <a:r>
                <a:rPr lang="en-US" sz="1296" spc="1394" dirty="0">
                  <a:solidFill>
                    <a:srgbClr val="4D4D4D"/>
                  </a:solidFill>
                  <a:latin typeface="Arial"/>
                </a:rPr>
                <a:t>•</a:t>
              </a:r>
              <a:r>
                <a:rPr lang="en-US" sz="1296" dirty="0">
                  <a:solidFill>
                    <a:srgbClr val="4D4D4D"/>
                  </a:solidFill>
                  <a:latin typeface="Microsoft Sans Serif"/>
                </a:rPr>
                <a:t>Melambangka</a:t>
              </a:r>
              <a:r>
                <a:rPr lang="en-US" sz="1296" spc="359" dirty="0">
                  <a:solidFill>
                    <a:srgbClr val="4D4D4D"/>
                  </a:solidFill>
                  <a:latin typeface="Microsoft Sans Serif"/>
                </a:rPr>
                <a:t>n</a:t>
              </a:r>
              <a:r>
                <a:rPr lang="en-US" sz="1296" dirty="0">
                  <a:solidFill>
                    <a:srgbClr val="4D4D4D"/>
                  </a:solidFill>
                  <a:latin typeface="Microsoft Sans Serif"/>
                </a:rPr>
                <a:t>kejadian</a:t>
              </a:r>
            </a:p>
            <a:p>
              <a:pPr>
                <a:lnSpc>
                  <a:spcPts val="1562"/>
                </a:lnSpc>
              </a:pPr>
              <a:r>
                <a:rPr lang="en-US" sz="1296" spc="1394" dirty="0">
                  <a:solidFill>
                    <a:srgbClr val="4D4D4D"/>
                  </a:solidFill>
                  <a:latin typeface="Arial"/>
                </a:rPr>
                <a:t>•</a:t>
              </a:r>
              <a:r>
                <a:rPr lang="en-US" sz="1296" dirty="0">
                  <a:solidFill>
                    <a:srgbClr val="4D4D4D"/>
                  </a:solidFill>
                  <a:latin typeface="Microsoft Sans Serif"/>
                </a:rPr>
                <a:t>Merupaka</a:t>
              </a:r>
              <a:r>
                <a:rPr lang="en-US" sz="1296" spc="359" dirty="0">
                  <a:solidFill>
                    <a:srgbClr val="4D4D4D"/>
                  </a:solidFill>
                  <a:latin typeface="Microsoft Sans Serif"/>
                </a:rPr>
                <a:t>n</a:t>
              </a:r>
              <a:r>
                <a:rPr lang="en-US" sz="1296" dirty="0">
                  <a:solidFill>
                    <a:srgbClr val="4D4D4D"/>
                  </a:solidFill>
                  <a:latin typeface="Microsoft Sans Serif"/>
                </a:rPr>
                <a:t>ujun</a:t>
              </a:r>
              <a:r>
                <a:rPr lang="en-US" sz="1296" spc="359" dirty="0">
                  <a:solidFill>
                    <a:srgbClr val="4D4D4D"/>
                  </a:solidFill>
                  <a:latin typeface="Microsoft Sans Serif"/>
                </a:rPr>
                <a:t>g</a:t>
              </a:r>
              <a:r>
                <a:rPr lang="en-US" sz="1296" dirty="0">
                  <a:solidFill>
                    <a:srgbClr val="4D4D4D"/>
                  </a:solidFill>
                  <a:latin typeface="Microsoft Sans Serif"/>
                </a:rPr>
                <a:t>pertemua</a:t>
              </a:r>
              <a:r>
                <a:rPr lang="en-US" sz="1296" spc="407" dirty="0">
                  <a:solidFill>
                    <a:srgbClr val="4D4D4D"/>
                  </a:solidFill>
                  <a:latin typeface="Microsoft Sans Serif"/>
                </a:rPr>
                <a:t>n</a:t>
              </a:r>
              <a:r>
                <a:rPr lang="en-US" sz="1296" dirty="0">
                  <a:solidFill>
                    <a:srgbClr val="4D4D4D"/>
                  </a:solidFill>
                  <a:latin typeface="Microsoft Sans Serif"/>
                </a:rPr>
                <a:t>dar</a:t>
              </a:r>
              <a:r>
                <a:rPr lang="en-US" sz="1296" spc="378" dirty="0">
                  <a:solidFill>
                    <a:srgbClr val="4D4D4D"/>
                  </a:solidFill>
                  <a:latin typeface="Microsoft Sans Serif"/>
                </a:rPr>
                <a:t>i</a:t>
              </a:r>
              <a:r>
                <a:rPr lang="en-US" sz="1296" dirty="0">
                  <a:solidFill>
                    <a:srgbClr val="4D4D4D"/>
                  </a:solidFill>
                  <a:latin typeface="Microsoft Sans Serif"/>
                </a:rPr>
                <a:t>sat</a:t>
              </a:r>
              <a:r>
                <a:rPr lang="en-US" sz="1296" spc="358" dirty="0">
                  <a:solidFill>
                    <a:srgbClr val="4D4D4D"/>
                  </a:solidFill>
                  <a:latin typeface="Microsoft Sans Serif"/>
                </a:rPr>
                <a:t>u</a:t>
              </a:r>
              <a:r>
                <a:rPr lang="en-US" sz="1296" dirty="0">
                  <a:solidFill>
                    <a:srgbClr val="4D4D4D"/>
                  </a:solidFill>
                  <a:latin typeface="Microsoft Sans Serif"/>
                </a:rPr>
                <a:t>ata</a:t>
              </a:r>
              <a:r>
                <a:rPr lang="en-US" sz="1296" spc="361" dirty="0">
                  <a:solidFill>
                    <a:srgbClr val="4D4D4D"/>
                  </a:solidFill>
                  <a:latin typeface="Microsoft Sans Serif"/>
                </a:rPr>
                <a:t>u</a:t>
              </a:r>
              <a:r>
                <a:rPr lang="en-US" sz="1296" dirty="0">
                  <a:solidFill>
                    <a:srgbClr val="4D4D4D"/>
                  </a:solidFill>
                  <a:latin typeface="Microsoft Sans Serif"/>
                </a:rPr>
                <a:t>lebi</a:t>
              </a:r>
              <a:r>
                <a:rPr lang="en-US" sz="1296" spc="337" dirty="0">
                  <a:solidFill>
                    <a:srgbClr val="4D4D4D"/>
                  </a:solidFill>
                  <a:latin typeface="Microsoft Sans Serif"/>
                </a:rPr>
                <a:t>h</a:t>
              </a:r>
              <a:r>
                <a:rPr lang="en-US" sz="1296" dirty="0">
                  <a:solidFill>
                    <a:srgbClr val="4D4D4D"/>
                  </a:solidFill>
                  <a:latin typeface="Microsoft Sans Serif"/>
                </a:rPr>
                <a:t>kegiatan</a:t>
              </a:r>
            </a:p>
            <a:p>
              <a:pPr>
                <a:lnSpc>
                  <a:spcPts val="1559"/>
                </a:lnSpc>
              </a:pPr>
              <a:r>
                <a:rPr lang="en-US" sz="1296" spc="1394" dirty="0">
                  <a:solidFill>
                    <a:srgbClr val="4D4D4D"/>
                  </a:solidFill>
                  <a:latin typeface="Arial"/>
                </a:rPr>
                <a:t>•</a:t>
              </a:r>
              <a:r>
                <a:rPr lang="en-US" sz="1296" dirty="0">
                  <a:solidFill>
                    <a:srgbClr val="4D4D4D"/>
                  </a:solidFill>
                  <a:latin typeface="Microsoft Sans Serif"/>
                </a:rPr>
                <a:t>Conto</a:t>
              </a:r>
              <a:r>
                <a:rPr lang="en-US" sz="1296" spc="358" dirty="0">
                  <a:solidFill>
                    <a:srgbClr val="4D4D4D"/>
                  </a:solidFill>
                  <a:latin typeface="Microsoft Sans Serif"/>
                </a:rPr>
                <a:t>h</a:t>
              </a:r>
              <a:r>
                <a:rPr lang="en-US" sz="1296" dirty="0">
                  <a:solidFill>
                    <a:srgbClr val="4D4D4D"/>
                  </a:solidFill>
                  <a:latin typeface="Microsoft Sans Serif"/>
                </a:rPr>
                <a:t>kejadia</a:t>
              </a:r>
              <a:r>
                <a:rPr lang="en-US" sz="1296" spc="337" dirty="0">
                  <a:solidFill>
                    <a:srgbClr val="4D4D4D"/>
                  </a:solidFill>
                  <a:latin typeface="Microsoft Sans Serif"/>
                </a:rPr>
                <a:t>n</a:t>
              </a:r>
              <a:r>
                <a:rPr lang="en-US" sz="1296" dirty="0">
                  <a:solidFill>
                    <a:srgbClr val="4D4D4D"/>
                  </a:solidFill>
                  <a:latin typeface="Microsoft Sans Serif"/>
                </a:rPr>
                <a:t>: SKPL SIM Kepegawaian</a:t>
              </a:r>
              <a:r>
                <a:rPr lang="en-US" sz="1296" spc="361" dirty="0">
                  <a:solidFill>
                    <a:srgbClr val="4D4D4D"/>
                  </a:solidFill>
                  <a:latin typeface="Microsoft Sans Serif"/>
                </a:rPr>
                <a:t>,</a:t>
              </a:r>
              <a:r>
                <a:rPr lang="en-US" sz="1296" dirty="0">
                  <a:solidFill>
                    <a:srgbClr val="4D4D4D"/>
                  </a:solidFill>
                  <a:latin typeface="Microsoft Sans Serif"/>
                </a:rPr>
                <a:t>DFD SIM </a:t>
              </a:r>
            </a:p>
          </p:txBody>
        </p:sp>
        <p:sp>
          <p:nvSpPr>
            <p:cNvPr id="37" name="Rectangle 310"/>
            <p:cNvSpPr/>
            <p:nvPr/>
          </p:nvSpPr>
          <p:spPr>
            <a:xfrm>
              <a:off x="3756407" y="4528652"/>
              <a:ext cx="1229439" cy="199414"/>
            </a:xfrm>
            <a:prstGeom prst="rect">
              <a:avLst/>
            </a:prstGeom>
          </p:spPr>
          <p:txBody>
            <a:bodyPr wrap="none" lIns="0" tIns="0" rIns="0" bIns="0">
              <a:spAutoFit/>
            </a:bodyPr>
            <a:lstStyle/>
            <a:p>
              <a:r>
                <a:rPr lang="en-US" sz="1296" dirty="0">
                  <a:solidFill>
                    <a:srgbClr val="4D4D4D"/>
                  </a:solidFill>
                  <a:latin typeface="Microsoft Sans Serif"/>
                </a:rPr>
                <a:t>Kepegawaia</a:t>
              </a:r>
              <a:r>
                <a:rPr lang="en-US" sz="1296" spc="362" dirty="0">
                  <a:solidFill>
                    <a:srgbClr val="4D4D4D"/>
                  </a:solidFill>
                  <a:latin typeface="Microsoft Sans Serif"/>
                </a:rPr>
                <a:t>n</a:t>
              </a:r>
              <a:r>
                <a:rPr lang="en-US" sz="1296" dirty="0">
                  <a:solidFill>
                    <a:srgbClr val="4D4D4D"/>
                  </a:solidFill>
                  <a:latin typeface="Microsoft Sans Serif"/>
                </a:rPr>
                <a:t>dll</a:t>
              </a:r>
            </a:p>
          </p:txBody>
        </p:sp>
        <p:sp>
          <p:nvSpPr>
            <p:cNvPr id="38" name="Rectangle 311"/>
            <p:cNvSpPr/>
            <p:nvPr/>
          </p:nvSpPr>
          <p:spPr>
            <a:xfrm>
              <a:off x="637946" y="5220646"/>
              <a:ext cx="950388" cy="650243"/>
            </a:xfrm>
            <a:prstGeom prst="rect">
              <a:avLst/>
            </a:prstGeom>
          </p:spPr>
          <p:txBody>
            <a:bodyPr wrap="none" lIns="0" tIns="0" rIns="0" bIns="0">
              <a:spAutoFit/>
            </a:bodyPr>
            <a:lstStyle/>
            <a:p>
              <a:r>
                <a:rPr lang="en-US" sz="1392" dirty="0">
                  <a:solidFill>
                    <a:srgbClr val="4D4D4D"/>
                  </a:solidFill>
                  <a:latin typeface="Microsoft Sans Serif"/>
                </a:rPr>
                <a:t>Ana</a:t>
              </a:r>
              <a:r>
                <a:rPr lang="en-US" sz="1392" spc="361" dirty="0">
                  <a:solidFill>
                    <a:srgbClr val="4D4D4D"/>
                  </a:solidFill>
                  <a:latin typeface="Microsoft Sans Serif"/>
                </a:rPr>
                <a:t>k</a:t>
              </a:r>
              <a:r>
                <a:rPr lang="en-US" sz="1392" dirty="0">
                  <a:solidFill>
                    <a:srgbClr val="4D4D4D"/>
                  </a:solidFill>
                  <a:latin typeface="Microsoft Sans Serif"/>
                </a:rPr>
                <a:t>panah</a:t>
              </a:r>
            </a:p>
            <a:p>
              <a:pPr marL="149352">
                <a:lnSpc>
                  <a:spcPts val="1682"/>
                </a:lnSpc>
              </a:pPr>
              <a:r>
                <a:rPr lang="en-US" sz="1394" dirty="0">
                  <a:solidFill>
                    <a:srgbClr val="4D4D4D"/>
                  </a:solidFill>
                  <a:latin typeface="Microsoft Sans Serif"/>
                </a:rPr>
                <a:t>t</a:t>
              </a:r>
              <a:r>
                <a:rPr lang="en-US" sz="1394" spc="-11" dirty="0">
                  <a:solidFill>
                    <a:srgbClr val="4D4D4D"/>
                  </a:solidFill>
                  <a:latin typeface="Microsoft Sans Serif"/>
                </a:rPr>
                <a:t>e</a:t>
              </a:r>
              <a:r>
                <a:rPr lang="en-US" sz="1394" dirty="0">
                  <a:solidFill>
                    <a:srgbClr val="4D4D4D"/>
                  </a:solidFill>
                  <a:latin typeface="Microsoft Sans Serif"/>
                </a:rPr>
                <a:t>rput</a:t>
              </a:r>
              <a:r>
                <a:rPr lang="en-US" sz="1394" spc="-11" dirty="0">
                  <a:solidFill>
                    <a:srgbClr val="4D4D4D"/>
                  </a:solidFill>
                  <a:latin typeface="Microsoft Sans Serif"/>
                </a:rPr>
                <a:t>u</a:t>
              </a:r>
              <a:r>
                <a:rPr lang="en-US" sz="1394" dirty="0">
                  <a:solidFill>
                    <a:srgbClr val="4D4D4D"/>
                  </a:solidFill>
                  <a:latin typeface="Microsoft Sans Serif"/>
                </a:rPr>
                <a:t>s</a:t>
              </a:r>
            </a:p>
            <a:p>
              <a:pPr marL="252984">
                <a:lnSpc>
                  <a:spcPts val="1679"/>
                </a:lnSpc>
              </a:pPr>
              <a:r>
                <a:rPr lang="en-US" sz="1392" dirty="0">
                  <a:solidFill>
                    <a:srgbClr val="4D4D4D"/>
                  </a:solidFill>
                  <a:latin typeface="Microsoft Sans Serif"/>
                </a:rPr>
                <a:t>putus</a:t>
              </a:r>
            </a:p>
          </p:txBody>
        </p:sp>
        <p:sp>
          <p:nvSpPr>
            <p:cNvPr id="39" name="Rectangle 312"/>
            <p:cNvSpPr/>
            <p:nvPr/>
          </p:nvSpPr>
          <p:spPr>
            <a:xfrm>
              <a:off x="3521709" y="4948133"/>
              <a:ext cx="5193858" cy="404598"/>
            </a:xfrm>
            <a:prstGeom prst="rect">
              <a:avLst/>
            </a:prstGeom>
          </p:spPr>
          <p:txBody>
            <a:bodyPr wrap="none" lIns="0" tIns="0" rIns="0" bIns="0">
              <a:spAutoFit/>
            </a:bodyPr>
            <a:lstStyle/>
            <a:p>
              <a:r>
                <a:rPr lang="en-US" sz="1296" spc="1394" dirty="0">
                  <a:solidFill>
                    <a:srgbClr val="4D4D4D"/>
                  </a:solidFill>
                  <a:latin typeface="Arial"/>
                </a:rPr>
                <a:t>•</a:t>
              </a:r>
              <a:r>
                <a:rPr lang="en-US" sz="1296" dirty="0">
                  <a:solidFill>
                    <a:srgbClr val="4D4D4D"/>
                  </a:solidFill>
                  <a:latin typeface="Microsoft Sans Serif"/>
                </a:rPr>
                <a:t>Melambangka</a:t>
              </a:r>
              <a:r>
                <a:rPr lang="en-US" sz="1296" spc="359" dirty="0">
                  <a:solidFill>
                    <a:srgbClr val="4D4D4D"/>
                  </a:solidFill>
                  <a:latin typeface="Microsoft Sans Serif"/>
                </a:rPr>
                <a:t>n</a:t>
              </a:r>
              <a:r>
                <a:rPr lang="en-US" sz="1296" dirty="0">
                  <a:solidFill>
                    <a:srgbClr val="4D4D4D"/>
                  </a:solidFill>
                  <a:latin typeface="Microsoft Sans Serif"/>
                </a:rPr>
                <a:t>kegiata</a:t>
              </a:r>
              <a:r>
                <a:rPr lang="en-US" sz="1296" spc="385" dirty="0">
                  <a:solidFill>
                    <a:srgbClr val="4D4D4D"/>
                  </a:solidFill>
                  <a:latin typeface="Microsoft Sans Serif"/>
                </a:rPr>
                <a:t>n</a:t>
              </a:r>
              <a:r>
                <a:rPr lang="en-US" sz="1296" dirty="0">
                  <a:solidFill>
                    <a:srgbClr val="4D4D4D"/>
                  </a:solidFill>
                  <a:latin typeface="Microsoft Sans Serif"/>
                </a:rPr>
                <a:t>semu/dummy</a:t>
              </a:r>
            </a:p>
            <a:p>
              <a:pPr>
                <a:lnSpc>
                  <a:spcPts val="1559"/>
                </a:lnSpc>
              </a:pPr>
              <a:r>
                <a:rPr lang="en-US" sz="1296" spc="1394" dirty="0">
                  <a:solidFill>
                    <a:srgbClr val="4D4D4D"/>
                  </a:solidFill>
                  <a:latin typeface="Arial"/>
                </a:rPr>
                <a:t>•</a:t>
              </a:r>
              <a:r>
                <a:rPr lang="en-US" sz="1296" dirty="0">
                  <a:solidFill>
                    <a:srgbClr val="4D4D4D"/>
                  </a:solidFill>
                  <a:latin typeface="Microsoft Sans Serif"/>
                </a:rPr>
                <a:t>Kegiata</a:t>
              </a:r>
              <a:r>
                <a:rPr lang="en-US" sz="1296" spc="696" dirty="0">
                  <a:solidFill>
                    <a:srgbClr val="4D4D4D"/>
                  </a:solidFill>
                  <a:latin typeface="Microsoft Sans Serif"/>
                </a:rPr>
                <a:t>n</a:t>
              </a:r>
              <a:r>
                <a:rPr lang="en-US" sz="1296" dirty="0">
                  <a:solidFill>
                    <a:srgbClr val="4D4D4D"/>
                  </a:solidFill>
                  <a:latin typeface="Microsoft Sans Serif"/>
                </a:rPr>
                <a:t>sem</a:t>
              </a:r>
              <a:r>
                <a:rPr lang="en-US" sz="1296" spc="695" dirty="0">
                  <a:solidFill>
                    <a:srgbClr val="4D4D4D"/>
                  </a:solidFill>
                  <a:latin typeface="Microsoft Sans Serif"/>
                </a:rPr>
                <a:t>u</a:t>
              </a:r>
              <a:r>
                <a:rPr lang="en-US" sz="1296" dirty="0">
                  <a:solidFill>
                    <a:srgbClr val="4D4D4D"/>
                  </a:solidFill>
                  <a:latin typeface="Microsoft Sans Serif"/>
                </a:rPr>
                <a:t>digunaka</a:t>
              </a:r>
              <a:r>
                <a:rPr lang="en-US" sz="1296" spc="698" dirty="0">
                  <a:solidFill>
                    <a:srgbClr val="4D4D4D"/>
                  </a:solidFill>
                  <a:latin typeface="Microsoft Sans Serif"/>
                </a:rPr>
                <a:t>n</a:t>
              </a:r>
              <a:r>
                <a:rPr lang="en-US" sz="1296" dirty="0">
                  <a:solidFill>
                    <a:srgbClr val="4D4D4D"/>
                  </a:solidFill>
                  <a:latin typeface="Microsoft Sans Serif"/>
                </a:rPr>
                <a:t>untu</a:t>
              </a:r>
              <a:r>
                <a:rPr lang="en-US" sz="1296" spc="698" dirty="0">
                  <a:solidFill>
                    <a:srgbClr val="4D4D4D"/>
                  </a:solidFill>
                  <a:latin typeface="Microsoft Sans Serif"/>
                </a:rPr>
                <a:t>k</a:t>
              </a:r>
              <a:r>
                <a:rPr lang="en-US" sz="1296" dirty="0">
                  <a:solidFill>
                    <a:srgbClr val="4D4D4D"/>
                  </a:solidFill>
                  <a:latin typeface="Microsoft Sans Serif"/>
                </a:rPr>
                <a:t>membatas</a:t>
              </a:r>
              <a:r>
                <a:rPr lang="en-US" sz="1296" spc="692" dirty="0">
                  <a:solidFill>
                    <a:srgbClr val="4D4D4D"/>
                  </a:solidFill>
                  <a:latin typeface="Microsoft Sans Serif"/>
                </a:rPr>
                <a:t>i</a:t>
              </a:r>
              <a:r>
                <a:rPr lang="en-US" sz="1296" dirty="0">
                  <a:solidFill>
                    <a:srgbClr val="4D4D4D"/>
                  </a:solidFill>
                  <a:latin typeface="Microsoft Sans Serif"/>
                </a:rPr>
                <a:t>mulainy</a:t>
              </a:r>
              <a:r>
                <a:rPr lang="en-US" sz="1296" spc="678" dirty="0">
                  <a:solidFill>
                    <a:srgbClr val="4D4D4D"/>
                  </a:solidFill>
                  <a:latin typeface="Microsoft Sans Serif"/>
                </a:rPr>
                <a:t>a</a:t>
              </a:r>
              <a:r>
                <a:rPr lang="en-US" sz="1296" dirty="0">
                  <a:solidFill>
                    <a:srgbClr val="4D4D4D"/>
                  </a:solidFill>
                  <a:latin typeface="Microsoft Sans Serif"/>
                </a:rPr>
                <a:t>kegiatan-</a:t>
              </a:r>
            </a:p>
          </p:txBody>
        </p:sp>
        <p:sp>
          <p:nvSpPr>
            <p:cNvPr id="40" name="Rectangle 313"/>
            <p:cNvSpPr/>
            <p:nvPr/>
          </p:nvSpPr>
          <p:spPr>
            <a:xfrm>
              <a:off x="3521711" y="5344373"/>
              <a:ext cx="5191421" cy="404598"/>
            </a:xfrm>
            <a:prstGeom prst="rect">
              <a:avLst/>
            </a:prstGeom>
          </p:spPr>
          <p:txBody>
            <a:bodyPr wrap="none" lIns="0" tIns="0" rIns="0" bIns="0">
              <a:spAutoFit/>
            </a:bodyPr>
            <a:lstStyle/>
            <a:p>
              <a:pPr marL="234696"/>
              <a:r>
                <a:rPr lang="en-US" sz="1296" dirty="0">
                  <a:solidFill>
                    <a:srgbClr val="4D4D4D"/>
                  </a:solidFill>
                  <a:latin typeface="Microsoft Sans Serif"/>
                </a:rPr>
                <a:t>kegiata</a:t>
              </a:r>
              <a:r>
                <a:rPr lang="en-US" sz="1296" spc="337" dirty="0">
                  <a:solidFill>
                    <a:srgbClr val="4D4D4D"/>
                  </a:solidFill>
                  <a:latin typeface="Microsoft Sans Serif"/>
                </a:rPr>
                <a:t>n</a:t>
              </a:r>
              <a:r>
                <a:rPr lang="en-US" sz="1296" dirty="0">
                  <a:solidFill>
                    <a:srgbClr val="4D4D4D"/>
                  </a:solidFill>
                  <a:latin typeface="Microsoft Sans Serif"/>
                </a:rPr>
                <a:t>ata</a:t>
              </a:r>
              <a:r>
                <a:rPr lang="en-US" sz="1296" spc="383" dirty="0">
                  <a:solidFill>
                    <a:srgbClr val="4D4D4D"/>
                  </a:solidFill>
                  <a:latin typeface="Microsoft Sans Serif"/>
                </a:rPr>
                <a:t>u</a:t>
              </a:r>
              <a:r>
                <a:rPr lang="en-US" sz="1296" dirty="0">
                  <a:solidFill>
                    <a:srgbClr val="4D4D4D"/>
                  </a:solidFill>
                  <a:latin typeface="Microsoft Sans Serif"/>
                </a:rPr>
                <a:t>penghubun</a:t>
              </a:r>
              <a:r>
                <a:rPr lang="en-US" sz="1296" spc="385" dirty="0">
                  <a:solidFill>
                    <a:srgbClr val="4D4D4D"/>
                  </a:solidFill>
                  <a:latin typeface="Microsoft Sans Serif"/>
                </a:rPr>
                <a:t>g</a:t>
              </a:r>
              <a:r>
                <a:rPr lang="en-US" sz="1296" dirty="0">
                  <a:solidFill>
                    <a:srgbClr val="4D4D4D"/>
                  </a:solidFill>
                  <a:latin typeface="Microsoft Sans Serif"/>
                </a:rPr>
                <a:t>kejadia</a:t>
              </a:r>
              <a:r>
                <a:rPr lang="en-US" sz="1296" spc="364" dirty="0">
                  <a:solidFill>
                    <a:srgbClr val="4D4D4D"/>
                  </a:solidFill>
                  <a:latin typeface="Microsoft Sans Serif"/>
                </a:rPr>
                <a:t>n</a:t>
              </a:r>
              <a:r>
                <a:rPr lang="en-US" sz="1296" dirty="0">
                  <a:solidFill>
                    <a:srgbClr val="4D4D4D"/>
                  </a:solidFill>
                  <a:latin typeface="Microsoft Sans Serif"/>
                </a:rPr>
                <a:t>ata</a:t>
              </a:r>
              <a:r>
                <a:rPr lang="en-US" sz="1296" spc="359" dirty="0">
                  <a:solidFill>
                    <a:srgbClr val="4D4D4D"/>
                  </a:solidFill>
                  <a:latin typeface="Microsoft Sans Serif"/>
                </a:rPr>
                <a:t>u</a:t>
              </a:r>
              <a:r>
                <a:rPr lang="en-US" sz="1296" dirty="0">
                  <a:solidFill>
                    <a:srgbClr val="4D4D4D"/>
                  </a:solidFill>
                  <a:latin typeface="Microsoft Sans Serif"/>
                </a:rPr>
                <a:t>peristiwa.</a:t>
              </a:r>
            </a:p>
            <a:p>
              <a:pPr>
                <a:lnSpc>
                  <a:spcPts val="1562"/>
                </a:lnSpc>
              </a:pPr>
              <a:r>
                <a:rPr lang="en-US" sz="1296" spc="1394" dirty="0">
                  <a:solidFill>
                    <a:srgbClr val="4D4D4D"/>
                  </a:solidFill>
                  <a:latin typeface="Arial"/>
                </a:rPr>
                <a:t>•</a:t>
              </a:r>
              <a:r>
                <a:rPr lang="en-US" sz="1296" dirty="0">
                  <a:solidFill>
                    <a:srgbClr val="4D4D4D"/>
                  </a:solidFill>
                  <a:latin typeface="Microsoft Sans Serif"/>
                </a:rPr>
                <a:t>Perbedaa</a:t>
              </a:r>
              <a:r>
                <a:rPr lang="en-US" sz="1296" spc="866" dirty="0">
                  <a:solidFill>
                    <a:srgbClr val="4D4D4D"/>
                  </a:solidFill>
                  <a:latin typeface="Microsoft Sans Serif"/>
                </a:rPr>
                <a:t>n</a:t>
              </a:r>
              <a:r>
                <a:rPr lang="en-US" sz="1296" dirty="0">
                  <a:solidFill>
                    <a:srgbClr val="4D4D4D"/>
                  </a:solidFill>
                  <a:latin typeface="Microsoft Sans Serif"/>
                </a:rPr>
                <a:t>dumm</a:t>
              </a:r>
              <a:r>
                <a:rPr lang="en-US" sz="1296" spc="867" dirty="0">
                  <a:solidFill>
                    <a:srgbClr val="4D4D4D"/>
                  </a:solidFill>
                  <a:latin typeface="Microsoft Sans Serif"/>
                </a:rPr>
                <a:t>y</a:t>
              </a:r>
              <a:r>
                <a:rPr lang="en-US" sz="1296" dirty="0">
                  <a:solidFill>
                    <a:srgbClr val="4D4D4D"/>
                  </a:solidFill>
                  <a:latin typeface="Microsoft Sans Serif"/>
                </a:rPr>
                <a:t>denga</a:t>
              </a:r>
              <a:r>
                <a:rPr lang="en-US" sz="1296" spc="862" dirty="0">
                  <a:solidFill>
                    <a:srgbClr val="4D4D4D"/>
                  </a:solidFill>
                  <a:latin typeface="Microsoft Sans Serif"/>
                </a:rPr>
                <a:t>n</a:t>
              </a:r>
              <a:r>
                <a:rPr lang="en-US" sz="1296" dirty="0">
                  <a:solidFill>
                    <a:srgbClr val="4D4D4D"/>
                  </a:solidFill>
                  <a:latin typeface="Microsoft Sans Serif"/>
                </a:rPr>
                <a:t>activit</a:t>
              </a:r>
              <a:r>
                <a:rPr lang="en-US" sz="1296" spc="845" dirty="0">
                  <a:solidFill>
                    <a:srgbClr val="4D4D4D"/>
                  </a:solidFill>
                  <a:latin typeface="Microsoft Sans Serif"/>
                </a:rPr>
                <a:t>y</a:t>
              </a:r>
              <a:r>
                <a:rPr lang="en-US" sz="1296" dirty="0">
                  <a:solidFill>
                    <a:srgbClr val="4D4D4D"/>
                  </a:solidFill>
                  <a:latin typeface="Microsoft Sans Serif"/>
                </a:rPr>
                <a:t>iala</a:t>
              </a:r>
              <a:r>
                <a:rPr lang="en-US" sz="1296" spc="843" dirty="0">
                  <a:solidFill>
                    <a:srgbClr val="4D4D4D"/>
                  </a:solidFill>
                  <a:latin typeface="Microsoft Sans Serif"/>
                </a:rPr>
                <a:t>h</a:t>
              </a:r>
              <a:r>
                <a:rPr lang="en-US" sz="1296" dirty="0">
                  <a:solidFill>
                    <a:srgbClr val="4D4D4D"/>
                  </a:solidFill>
                  <a:latin typeface="Microsoft Sans Serif"/>
                </a:rPr>
                <a:t>bahw</a:t>
              </a:r>
              <a:r>
                <a:rPr lang="en-US" sz="1296" spc="863" dirty="0">
                  <a:solidFill>
                    <a:srgbClr val="4D4D4D"/>
                  </a:solidFill>
                  <a:latin typeface="Microsoft Sans Serif"/>
                </a:rPr>
                <a:t>a</a:t>
              </a:r>
              <a:r>
                <a:rPr lang="en-US" sz="1296" dirty="0">
                  <a:solidFill>
                    <a:srgbClr val="4D4D4D"/>
                  </a:solidFill>
                  <a:latin typeface="Microsoft Sans Serif"/>
                </a:rPr>
                <a:t>dumm</a:t>
              </a:r>
              <a:r>
                <a:rPr lang="en-US" sz="1296" spc="892" dirty="0">
                  <a:solidFill>
                    <a:srgbClr val="4D4D4D"/>
                  </a:solidFill>
                  <a:latin typeface="Microsoft Sans Serif"/>
                </a:rPr>
                <a:t>y</a:t>
              </a:r>
              <a:r>
                <a:rPr lang="en-US" sz="1296" dirty="0">
                  <a:solidFill>
                    <a:srgbClr val="4D4D4D"/>
                  </a:solidFill>
                  <a:latin typeface="Microsoft Sans Serif"/>
                </a:rPr>
                <a:t>tidak</a:t>
              </a:r>
            </a:p>
          </p:txBody>
        </p:sp>
        <p:sp>
          <p:nvSpPr>
            <p:cNvPr id="41" name="Rectangle 314"/>
            <p:cNvSpPr/>
            <p:nvPr/>
          </p:nvSpPr>
          <p:spPr>
            <a:xfrm>
              <a:off x="3756405" y="5740867"/>
              <a:ext cx="4962256" cy="404598"/>
            </a:xfrm>
            <a:prstGeom prst="rect">
              <a:avLst/>
            </a:prstGeom>
          </p:spPr>
          <p:txBody>
            <a:bodyPr wrap="none" lIns="0" tIns="0" rIns="0" bIns="0">
              <a:spAutoFit/>
            </a:bodyPr>
            <a:lstStyle/>
            <a:p>
              <a:r>
                <a:rPr lang="en-US" sz="1296" dirty="0">
                  <a:solidFill>
                    <a:srgbClr val="4D4D4D"/>
                  </a:solidFill>
                  <a:latin typeface="Microsoft Sans Serif"/>
                </a:rPr>
                <a:t>mempunya</a:t>
              </a:r>
              <a:r>
                <a:rPr lang="en-US" sz="1296" spc="427" dirty="0">
                  <a:solidFill>
                    <a:srgbClr val="4D4D4D"/>
                  </a:solidFill>
                  <a:latin typeface="Microsoft Sans Serif"/>
                </a:rPr>
                <a:t>i</a:t>
              </a:r>
              <a:r>
                <a:rPr lang="en-US" sz="1296" dirty="0">
                  <a:solidFill>
                    <a:srgbClr val="4D4D4D"/>
                  </a:solidFill>
                  <a:latin typeface="Microsoft Sans Serif"/>
                </a:rPr>
                <a:t>duratio</a:t>
              </a:r>
              <a:r>
                <a:rPr lang="en-US" sz="1296" spc="410" dirty="0">
                  <a:solidFill>
                    <a:srgbClr val="4D4D4D"/>
                  </a:solidFill>
                  <a:latin typeface="Microsoft Sans Serif"/>
                </a:rPr>
                <a:t>n</a:t>
              </a:r>
              <a:r>
                <a:rPr lang="en-US" sz="1296" dirty="0">
                  <a:solidFill>
                    <a:srgbClr val="4D4D4D"/>
                  </a:solidFill>
                  <a:latin typeface="Microsoft Sans Serif"/>
                </a:rPr>
                <a:t>da</a:t>
              </a:r>
              <a:r>
                <a:rPr lang="en-US" sz="1296" spc="431" dirty="0">
                  <a:solidFill>
                    <a:srgbClr val="4D4D4D"/>
                  </a:solidFill>
                  <a:latin typeface="Microsoft Sans Serif"/>
                </a:rPr>
                <a:t>n</a:t>
              </a:r>
              <a:r>
                <a:rPr lang="en-US" sz="1296" dirty="0">
                  <a:solidFill>
                    <a:srgbClr val="4D4D4D"/>
                  </a:solidFill>
                  <a:latin typeface="Microsoft Sans Serif"/>
                </a:rPr>
                <a:t>tida</a:t>
              </a:r>
              <a:r>
                <a:rPr lang="en-US" sz="1296" spc="434" dirty="0">
                  <a:solidFill>
                    <a:srgbClr val="4D4D4D"/>
                  </a:solidFill>
                  <a:latin typeface="Microsoft Sans Serif"/>
                </a:rPr>
                <a:t>k</a:t>
              </a:r>
              <a:r>
                <a:rPr lang="en-US" sz="1296" dirty="0">
                  <a:solidFill>
                    <a:srgbClr val="4D4D4D"/>
                  </a:solidFill>
                  <a:latin typeface="Microsoft Sans Serif"/>
                </a:rPr>
                <a:t>memerluka</a:t>
              </a:r>
              <a:r>
                <a:rPr lang="en-US" sz="1296" spc="411" dirty="0">
                  <a:solidFill>
                    <a:srgbClr val="4D4D4D"/>
                  </a:solidFill>
                  <a:latin typeface="Microsoft Sans Serif"/>
                </a:rPr>
                <a:t>n</a:t>
              </a:r>
              <a:r>
                <a:rPr lang="en-US" sz="1296" dirty="0">
                  <a:solidFill>
                    <a:srgbClr val="4D4D4D"/>
                  </a:solidFill>
                  <a:latin typeface="Microsoft Sans Serif"/>
                </a:rPr>
                <a:t>resource</a:t>
              </a:r>
              <a:r>
                <a:rPr lang="en-US" sz="1296" spc="432" dirty="0">
                  <a:solidFill>
                    <a:srgbClr val="4D4D4D"/>
                  </a:solidFill>
                  <a:latin typeface="Microsoft Sans Serif"/>
                </a:rPr>
                <a:t>s</a:t>
              </a:r>
              <a:r>
                <a:rPr lang="en-US" sz="1296" dirty="0">
                  <a:solidFill>
                    <a:srgbClr val="4D4D4D"/>
                  </a:solidFill>
                  <a:latin typeface="Microsoft Sans Serif"/>
                </a:rPr>
                <a:t>(manpower,</a:t>
              </a:r>
            </a:p>
            <a:p>
              <a:pPr>
                <a:lnSpc>
                  <a:spcPts val="1559"/>
                </a:lnSpc>
              </a:pPr>
              <a:r>
                <a:rPr lang="en-US" sz="1296" dirty="0">
                  <a:solidFill>
                    <a:srgbClr val="4D4D4D"/>
                  </a:solidFill>
                  <a:latin typeface="Microsoft Sans Serif"/>
                </a:rPr>
                <a:t>equipmen</a:t>
              </a:r>
              <a:r>
                <a:rPr lang="en-US" sz="1296" spc="362" dirty="0">
                  <a:solidFill>
                    <a:srgbClr val="4D4D4D"/>
                  </a:solidFill>
                  <a:latin typeface="Microsoft Sans Serif"/>
                </a:rPr>
                <a:t>t</a:t>
              </a:r>
              <a:r>
                <a:rPr lang="en-US" sz="1296" dirty="0">
                  <a:solidFill>
                    <a:srgbClr val="4D4D4D"/>
                  </a:solidFill>
                  <a:latin typeface="Microsoft Sans Serif"/>
                </a:rPr>
                <a:t>o</a:t>
              </a:r>
              <a:r>
                <a:rPr lang="en-US" sz="1296" spc="360" dirty="0">
                  <a:solidFill>
                    <a:srgbClr val="4D4D4D"/>
                  </a:solidFill>
                  <a:latin typeface="Microsoft Sans Serif"/>
                </a:rPr>
                <a:t>r</a:t>
              </a:r>
              <a:r>
                <a:rPr lang="en-US" sz="1296" dirty="0">
                  <a:solidFill>
                    <a:srgbClr val="4D4D4D"/>
                  </a:solidFill>
                  <a:latin typeface="Microsoft Sans Serif"/>
                </a:rPr>
                <a:t>material)</a:t>
              </a:r>
            </a:p>
          </p:txBody>
        </p:sp>
      </p:grpSp>
    </p:spTree>
    <p:extLst>
      <p:ext uri="{BB962C8B-B14F-4D97-AF65-F5344CB8AC3E}">
        <p14:creationId xmlns:p14="http://schemas.microsoft.com/office/powerpoint/2010/main" val="19464376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Beberapa Bentuk Hubungan pada AOA</a:t>
            </a:r>
            <a:endParaRPr lang="id-ID" dirty="0"/>
          </a:p>
        </p:txBody>
      </p:sp>
      <p:grpSp>
        <p:nvGrpSpPr>
          <p:cNvPr id="4" name="Group 3"/>
          <p:cNvGrpSpPr/>
          <p:nvPr/>
        </p:nvGrpSpPr>
        <p:grpSpPr>
          <a:xfrm>
            <a:off x="364107" y="1121561"/>
            <a:ext cx="7475528" cy="5569635"/>
            <a:chOff x="512024" y="879514"/>
            <a:chExt cx="6904941" cy="5569635"/>
          </a:xfrm>
        </p:grpSpPr>
        <p:pic>
          <p:nvPicPr>
            <p:cNvPr id="5" name="Picture 3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48533" y="1277112"/>
              <a:ext cx="623188" cy="475996"/>
            </a:xfrm>
            <a:prstGeom prst="rect">
              <a:avLst/>
            </a:prstGeom>
            <a:noFill/>
            <a:extLst/>
          </p:spPr>
        </p:pic>
        <p:pic>
          <p:nvPicPr>
            <p:cNvPr id="6" name="Picture 3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103881" y="1752490"/>
              <a:ext cx="767841" cy="126971"/>
            </a:xfrm>
            <a:prstGeom prst="rect">
              <a:avLst/>
            </a:prstGeom>
            <a:noFill/>
            <a:extLst/>
          </p:spPr>
        </p:pic>
        <p:pic>
          <p:nvPicPr>
            <p:cNvPr id="7" name="Picture 31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75002" y="1948308"/>
              <a:ext cx="696721" cy="404240"/>
            </a:xfrm>
            <a:prstGeom prst="rect">
              <a:avLst/>
            </a:prstGeom>
            <a:noFill/>
            <a:extLst/>
          </p:spPr>
        </p:pic>
        <p:sp>
          <p:nvSpPr>
            <p:cNvPr id="8" name="Freeform 319"/>
            <p:cNvSpPr/>
            <p:nvPr/>
          </p:nvSpPr>
          <p:spPr>
            <a:xfrm>
              <a:off x="3933318" y="1591948"/>
              <a:ext cx="519685" cy="519683"/>
            </a:xfrm>
            <a:custGeom>
              <a:avLst/>
              <a:gdLst/>
              <a:ahLst/>
              <a:cxnLst/>
              <a:rect l="0" t="0" r="0" b="0"/>
              <a:pathLst>
                <a:path w="519685" h="519683">
                  <a:moveTo>
                    <a:pt x="0" y="259841"/>
                  </a:moveTo>
                  <a:cubicBezTo>
                    <a:pt x="0" y="116332"/>
                    <a:pt x="116332" y="0"/>
                    <a:pt x="259843" y="0"/>
                  </a:cubicBezTo>
                  <a:cubicBezTo>
                    <a:pt x="259843" y="0"/>
                    <a:pt x="259843" y="0"/>
                    <a:pt x="259843" y="0"/>
                  </a:cubicBezTo>
                  <a:lnTo>
                    <a:pt x="259843" y="0"/>
                  </a:lnTo>
                  <a:cubicBezTo>
                    <a:pt x="403353" y="0"/>
                    <a:pt x="519685" y="116332"/>
                    <a:pt x="519685" y="259841"/>
                  </a:cubicBezTo>
                  <a:cubicBezTo>
                    <a:pt x="519685" y="259841"/>
                    <a:pt x="519685" y="259841"/>
                    <a:pt x="519685" y="259841"/>
                  </a:cubicBezTo>
                  <a:lnTo>
                    <a:pt x="519685" y="259841"/>
                  </a:lnTo>
                  <a:cubicBezTo>
                    <a:pt x="519685" y="403351"/>
                    <a:pt x="403353" y="519683"/>
                    <a:pt x="259843" y="519683"/>
                  </a:cubicBezTo>
                  <a:cubicBezTo>
                    <a:pt x="259843" y="519683"/>
                    <a:pt x="259843" y="519683"/>
                    <a:pt x="259843" y="519683"/>
                  </a:cubicBezTo>
                  <a:lnTo>
                    <a:pt x="259843" y="519683"/>
                  </a:lnTo>
                  <a:cubicBezTo>
                    <a:pt x="116332" y="519683"/>
                    <a:pt x="0" y="403351"/>
                    <a:pt x="0" y="259841"/>
                  </a:cubicBezTo>
                  <a:cubicBezTo>
                    <a:pt x="0" y="259841"/>
                    <a:pt x="0" y="259841"/>
                    <a:pt x="0" y="259841"/>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320"/>
            <p:cNvSpPr/>
            <p:nvPr/>
          </p:nvSpPr>
          <p:spPr>
            <a:xfrm>
              <a:off x="3933318" y="1591948"/>
              <a:ext cx="519685" cy="519683"/>
            </a:xfrm>
            <a:custGeom>
              <a:avLst/>
              <a:gdLst/>
              <a:ahLst/>
              <a:cxnLst/>
              <a:rect l="0" t="0" r="0" b="0"/>
              <a:pathLst>
                <a:path w="519685" h="519683">
                  <a:moveTo>
                    <a:pt x="0" y="259841"/>
                  </a:moveTo>
                  <a:cubicBezTo>
                    <a:pt x="0" y="116332"/>
                    <a:pt x="116332" y="0"/>
                    <a:pt x="259843" y="0"/>
                  </a:cubicBezTo>
                  <a:cubicBezTo>
                    <a:pt x="259843" y="0"/>
                    <a:pt x="259843" y="0"/>
                    <a:pt x="259843" y="0"/>
                  </a:cubicBezTo>
                  <a:lnTo>
                    <a:pt x="259843" y="0"/>
                  </a:lnTo>
                  <a:cubicBezTo>
                    <a:pt x="403353" y="0"/>
                    <a:pt x="519685" y="116332"/>
                    <a:pt x="519685" y="259841"/>
                  </a:cubicBezTo>
                  <a:cubicBezTo>
                    <a:pt x="519685" y="259841"/>
                    <a:pt x="519685" y="259841"/>
                    <a:pt x="519685" y="259841"/>
                  </a:cubicBezTo>
                  <a:lnTo>
                    <a:pt x="519685" y="259841"/>
                  </a:lnTo>
                  <a:cubicBezTo>
                    <a:pt x="519685" y="403351"/>
                    <a:pt x="403353" y="519683"/>
                    <a:pt x="259843" y="519683"/>
                  </a:cubicBezTo>
                  <a:cubicBezTo>
                    <a:pt x="259843" y="519683"/>
                    <a:pt x="259843" y="519683"/>
                    <a:pt x="259843" y="519683"/>
                  </a:cubicBezTo>
                  <a:lnTo>
                    <a:pt x="259843" y="519683"/>
                  </a:lnTo>
                  <a:cubicBezTo>
                    <a:pt x="116332" y="519683"/>
                    <a:pt x="0" y="403351"/>
                    <a:pt x="0" y="259841"/>
                  </a:cubicBezTo>
                  <a:cubicBezTo>
                    <a:pt x="0" y="259841"/>
                    <a:pt x="0" y="259841"/>
                    <a:pt x="0" y="259841"/>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0" name="Picture 3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514469" y="1752488"/>
              <a:ext cx="916432" cy="127010"/>
            </a:xfrm>
            <a:prstGeom prst="rect">
              <a:avLst/>
            </a:prstGeom>
            <a:noFill/>
            <a:extLst/>
          </p:spPr>
        </p:pic>
        <p:sp>
          <p:nvSpPr>
            <p:cNvPr id="11" name="Freeform 322"/>
            <p:cNvSpPr/>
            <p:nvPr/>
          </p:nvSpPr>
          <p:spPr>
            <a:xfrm>
              <a:off x="5492498" y="1591948"/>
              <a:ext cx="519683" cy="519683"/>
            </a:xfrm>
            <a:custGeom>
              <a:avLst/>
              <a:gdLst/>
              <a:ahLst/>
              <a:cxnLst/>
              <a:rect l="0" t="0" r="0" b="0"/>
              <a:pathLst>
                <a:path w="519683" h="519683">
                  <a:moveTo>
                    <a:pt x="0" y="259841"/>
                  </a:moveTo>
                  <a:cubicBezTo>
                    <a:pt x="0" y="116332"/>
                    <a:pt x="116332" y="0"/>
                    <a:pt x="259842" y="0"/>
                  </a:cubicBezTo>
                  <a:cubicBezTo>
                    <a:pt x="259842" y="0"/>
                    <a:pt x="259842" y="0"/>
                    <a:pt x="259842" y="0"/>
                  </a:cubicBezTo>
                  <a:lnTo>
                    <a:pt x="259842" y="0"/>
                  </a:lnTo>
                  <a:cubicBezTo>
                    <a:pt x="403351" y="0"/>
                    <a:pt x="519683" y="116332"/>
                    <a:pt x="519683" y="259841"/>
                  </a:cubicBezTo>
                  <a:cubicBezTo>
                    <a:pt x="519683" y="259841"/>
                    <a:pt x="519683" y="259841"/>
                    <a:pt x="519683" y="259841"/>
                  </a:cubicBezTo>
                  <a:lnTo>
                    <a:pt x="519683" y="259841"/>
                  </a:lnTo>
                  <a:cubicBezTo>
                    <a:pt x="519683" y="403351"/>
                    <a:pt x="403351" y="519683"/>
                    <a:pt x="259842" y="519683"/>
                  </a:cubicBezTo>
                  <a:cubicBezTo>
                    <a:pt x="259842" y="519683"/>
                    <a:pt x="259842" y="519683"/>
                    <a:pt x="259842" y="519683"/>
                  </a:cubicBezTo>
                  <a:lnTo>
                    <a:pt x="259842" y="519683"/>
                  </a:lnTo>
                  <a:cubicBezTo>
                    <a:pt x="116332" y="519683"/>
                    <a:pt x="0" y="403351"/>
                    <a:pt x="0" y="259841"/>
                  </a:cubicBezTo>
                  <a:cubicBezTo>
                    <a:pt x="0" y="259841"/>
                    <a:pt x="0" y="259841"/>
                    <a:pt x="0" y="259841"/>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323"/>
            <p:cNvSpPr/>
            <p:nvPr/>
          </p:nvSpPr>
          <p:spPr>
            <a:xfrm>
              <a:off x="5492498" y="1591948"/>
              <a:ext cx="519683" cy="519683"/>
            </a:xfrm>
            <a:custGeom>
              <a:avLst/>
              <a:gdLst/>
              <a:ahLst/>
              <a:cxnLst/>
              <a:rect l="0" t="0" r="0" b="0"/>
              <a:pathLst>
                <a:path w="519683" h="519683">
                  <a:moveTo>
                    <a:pt x="0" y="259841"/>
                  </a:moveTo>
                  <a:cubicBezTo>
                    <a:pt x="0" y="116332"/>
                    <a:pt x="116332" y="0"/>
                    <a:pt x="259842" y="0"/>
                  </a:cubicBezTo>
                  <a:cubicBezTo>
                    <a:pt x="259842" y="0"/>
                    <a:pt x="259842" y="0"/>
                    <a:pt x="259842" y="0"/>
                  </a:cubicBezTo>
                  <a:lnTo>
                    <a:pt x="259842" y="0"/>
                  </a:lnTo>
                  <a:cubicBezTo>
                    <a:pt x="403351" y="0"/>
                    <a:pt x="519683" y="116332"/>
                    <a:pt x="519683" y="259841"/>
                  </a:cubicBezTo>
                  <a:cubicBezTo>
                    <a:pt x="519683" y="259841"/>
                    <a:pt x="519683" y="259841"/>
                    <a:pt x="519683" y="259841"/>
                  </a:cubicBezTo>
                  <a:lnTo>
                    <a:pt x="519683" y="259841"/>
                  </a:lnTo>
                  <a:cubicBezTo>
                    <a:pt x="519683" y="403351"/>
                    <a:pt x="403351" y="519683"/>
                    <a:pt x="259842" y="519683"/>
                  </a:cubicBezTo>
                  <a:cubicBezTo>
                    <a:pt x="259842" y="519683"/>
                    <a:pt x="259842" y="519683"/>
                    <a:pt x="259842" y="519683"/>
                  </a:cubicBezTo>
                  <a:lnTo>
                    <a:pt x="259842" y="519683"/>
                  </a:lnTo>
                  <a:cubicBezTo>
                    <a:pt x="116332" y="519683"/>
                    <a:pt x="0" y="403351"/>
                    <a:pt x="0" y="259841"/>
                  </a:cubicBezTo>
                  <a:cubicBezTo>
                    <a:pt x="0" y="259841"/>
                    <a:pt x="0" y="259841"/>
                    <a:pt x="0" y="259841"/>
                  </a:cubicBezTo>
                  <a:close/>
                </a:path>
              </a:pathLst>
            </a:custGeom>
            <a:noFill/>
            <a:ln w="25400" cap="flat" cmpd="sng">
              <a:solidFill>
                <a:srgbClr val="C7C7C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324"/>
            <p:cNvSpPr/>
            <p:nvPr/>
          </p:nvSpPr>
          <p:spPr>
            <a:xfrm>
              <a:off x="3141726" y="3477387"/>
              <a:ext cx="533400" cy="533400"/>
            </a:xfrm>
            <a:custGeom>
              <a:avLst/>
              <a:gdLst/>
              <a:ahLst/>
              <a:cxnLst/>
              <a:rect l="0" t="0" r="0" b="0"/>
              <a:pathLst>
                <a:path w="533400" h="533400">
                  <a:moveTo>
                    <a:pt x="0" y="266700"/>
                  </a:moveTo>
                  <a:cubicBezTo>
                    <a:pt x="0" y="119380"/>
                    <a:pt x="119379" y="0"/>
                    <a:pt x="266700" y="0"/>
                  </a:cubicBezTo>
                  <a:cubicBezTo>
                    <a:pt x="266700" y="0"/>
                    <a:pt x="266700" y="0"/>
                    <a:pt x="266700" y="0"/>
                  </a:cubicBezTo>
                  <a:lnTo>
                    <a:pt x="266700" y="0"/>
                  </a:lnTo>
                  <a:cubicBezTo>
                    <a:pt x="414020" y="0"/>
                    <a:pt x="533400" y="119380"/>
                    <a:pt x="533400" y="266700"/>
                  </a:cubicBezTo>
                  <a:cubicBezTo>
                    <a:pt x="533400" y="266700"/>
                    <a:pt x="533400" y="266700"/>
                    <a:pt x="533400" y="266700"/>
                  </a:cubicBezTo>
                  <a:lnTo>
                    <a:pt x="533400" y="266700"/>
                  </a:lnTo>
                  <a:cubicBezTo>
                    <a:pt x="533400" y="413893"/>
                    <a:pt x="414020" y="533400"/>
                    <a:pt x="266700" y="533400"/>
                  </a:cubicBezTo>
                  <a:cubicBezTo>
                    <a:pt x="266700" y="533400"/>
                    <a:pt x="266700" y="533400"/>
                    <a:pt x="266700" y="533400"/>
                  </a:cubicBezTo>
                  <a:lnTo>
                    <a:pt x="266700" y="533400"/>
                  </a:lnTo>
                  <a:cubicBezTo>
                    <a:pt x="119379" y="533400"/>
                    <a:pt x="0" y="413893"/>
                    <a:pt x="0" y="266700"/>
                  </a:cubicBezTo>
                  <a:cubicBezTo>
                    <a:pt x="0" y="266700"/>
                    <a:pt x="0" y="266700"/>
                    <a:pt x="0" y="2667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325"/>
            <p:cNvSpPr/>
            <p:nvPr/>
          </p:nvSpPr>
          <p:spPr>
            <a:xfrm>
              <a:off x="3141726" y="3477387"/>
              <a:ext cx="533400" cy="533400"/>
            </a:xfrm>
            <a:custGeom>
              <a:avLst/>
              <a:gdLst/>
              <a:ahLst/>
              <a:cxnLst/>
              <a:rect l="0" t="0" r="0" b="0"/>
              <a:pathLst>
                <a:path w="533400" h="533400">
                  <a:moveTo>
                    <a:pt x="0" y="266700"/>
                  </a:moveTo>
                  <a:cubicBezTo>
                    <a:pt x="0" y="119380"/>
                    <a:pt x="119379" y="0"/>
                    <a:pt x="266700" y="0"/>
                  </a:cubicBezTo>
                  <a:cubicBezTo>
                    <a:pt x="266700" y="0"/>
                    <a:pt x="266700" y="0"/>
                    <a:pt x="266700" y="0"/>
                  </a:cubicBezTo>
                  <a:lnTo>
                    <a:pt x="266700" y="0"/>
                  </a:lnTo>
                  <a:cubicBezTo>
                    <a:pt x="414020" y="0"/>
                    <a:pt x="533400" y="119380"/>
                    <a:pt x="533400" y="266700"/>
                  </a:cubicBezTo>
                  <a:cubicBezTo>
                    <a:pt x="533400" y="266700"/>
                    <a:pt x="533400" y="266700"/>
                    <a:pt x="533400" y="266700"/>
                  </a:cubicBezTo>
                  <a:lnTo>
                    <a:pt x="533400" y="266700"/>
                  </a:lnTo>
                  <a:cubicBezTo>
                    <a:pt x="533400" y="413893"/>
                    <a:pt x="414020" y="533400"/>
                    <a:pt x="266700" y="533400"/>
                  </a:cubicBezTo>
                  <a:cubicBezTo>
                    <a:pt x="266700" y="533400"/>
                    <a:pt x="266700" y="533400"/>
                    <a:pt x="266700" y="533400"/>
                  </a:cubicBezTo>
                  <a:lnTo>
                    <a:pt x="266700" y="533400"/>
                  </a:lnTo>
                  <a:cubicBezTo>
                    <a:pt x="119379" y="533400"/>
                    <a:pt x="0" y="413893"/>
                    <a:pt x="0" y="266700"/>
                  </a:cubicBezTo>
                  <a:cubicBezTo>
                    <a:pt x="0" y="266700"/>
                    <a:pt x="0" y="266700"/>
                    <a:pt x="0" y="2667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326"/>
            <p:cNvSpPr/>
            <p:nvPr/>
          </p:nvSpPr>
          <p:spPr>
            <a:xfrm>
              <a:off x="4665726" y="3477387"/>
              <a:ext cx="457200" cy="457200"/>
            </a:xfrm>
            <a:custGeom>
              <a:avLst/>
              <a:gdLst/>
              <a:ahLst/>
              <a:cxnLst/>
              <a:rect l="0" t="0" r="0" b="0"/>
              <a:pathLst>
                <a:path w="457200" h="457200">
                  <a:moveTo>
                    <a:pt x="0" y="228600"/>
                  </a:moveTo>
                  <a:cubicBezTo>
                    <a:pt x="0" y="102362"/>
                    <a:pt x="102362"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2"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327"/>
            <p:cNvSpPr/>
            <p:nvPr/>
          </p:nvSpPr>
          <p:spPr>
            <a:xfrm>
              <a:off x="4665726" y="3477387"/>
              <a:ext cx="457200" cy="457200"/>
            </a:xfrm>
            <a:custGeom>
              <a:avLst/>
              <a:gdLst/>
              <a:ahLst/>
              <a:cxnLst/>
              <a:rect l="0" t="0" r="0" b="0"/>
              <a:pathLst>
                <a:path w="457200" h="457200">
                  <a:moveTo>
                    <a:pt x="0" y="228600"/>
                  </a:moveTo>
                  <a:cubicBezTo>
                    <a:pt x="0" y="102362"/>
                    <a:pt x="102362"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2"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7" name="Picture 32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738626" y="3643901"/>
              <a:ext cx="863600" cy="126971"/>
            </a:xfrm>
            <a:prstGeom prst="rect">
              <a:avLst/>
            </a:prstGeom>
            <a:noFill/>
            <a:extLst/>
          </p:spPr>
        </p:pic>
        <p:pic>
          <p:nvPicPr>
            <p:cNvPr id="18" name="Picture 3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183123" y="3388489"/>
              <a:ext cx="409702" cy="259461"/>
            </a:xfrm>
            <a:prstGeom prst="rect">
              <a:avLst/>
            </a:prstGeom>
            <a:noFill/>
            <a:extLst/>
          </p:spPr>
        </p:pic>
        <p:pic>
          <p:nvPicPr>
            <p:cNvPr id="19" name="Picture 3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5183123" y="3764027"/>
              <a:ext cx="409702" cy="259460"/>
            </a:xfrm>
            <a:prstGeom prst="rect">
              <a:avLst/>
            </a:prstGeom>
            <a:noFill/>
            <a:extLst/>
          </p:spPr>
        </p:pic>
        <p:sp>
          <p:nvSpPr>
            <p:cNvPr id="20" name="Freeform 331"/>
            <p:cNvSpPr/>
            <p:nvPr/>
          </p:nvSpPr>
          <p:spPr>
            <a:xfrm>
              <a:off x="3234691" y="5458587"/>
              <a:ext cx="457201" cy="457162"/>
            </a:xfrm>
            <a:custGeom>
              <a:avLst/>
              <a:gdLst/>
              <a:ahLst/>
              <a:cxnLst/>
              <a:rect l="0" t="0" r="0" b="0"/>
              <a:pathLst>
                <a:path w="457201" h="457162">
                  <a:moveTo>
                    <a:pt x="0" y="228562"/>
                  </a:moveTo>
                  <a:cubicBezTo>
                    <a:pt x="0" y="102363"/>
                    <a:pt x="102363" y="0"/>
                    <a:pt x="228601" y="0"/>
                  </a:cubicBezTo>
                  <a:cubicBezTo>
                    <a:pt x="228601" y="0"/>
                    <a:pt x="228601" y="0"/>
                    <a:pt x="228601" y="0"/>
                  </a:cubicBezTo>
                  <a:lnTo>
                    <a:pt x="228601" y="0"/>
                  </a:lnTo>
                  <a:cubicBezTo>
                    <a:pt x="354839" y="0"/>
                    <a:pt x="457201" y="102363"/>
                    <a:pt x="457201" y="228562"/>
                  </a:cubicBezTo>
                  <a:cubicBezTo>
                    <a:pt x="457201" y="228562"/>
                    <a:pt x="457201" y="228562"/>
                    <a:pt x="457201" y="228562"/>
                  </a:cubicBezTo>
                  <a:lnTo>
                    <a:pt x="457201" y="228562"/>
                  </a:lnTo>
                  <a:cubicBezTo>
                    <a:pt x="457201" y="354813"/>
                    <a:pt x="354839" y="457162"/>
                    <a:pt x="228601" y="457162"/>
                  </a:cubicBezTo>
                  <a:cubicBezTo>
                    <a:pt x="228601" y="457162"/>
                    <a:pt x="228601" y="457162"/>
                    <a:pt x="228601" y="457162"/>
                  </a:cubicBezTo>
                  <a:lnTo>
                    <a:pt x="228601" y="457162"/>
                  </a:lnTo>
                  <a:cubicBezTo>
                    <a:pt x="102363" y="457162"/>
                    <a:pt x="0" y="354813"/>
                    <a:pt x="0" y="228562"/>
                  </a:cubicBezTo>
                  <a:cubicBezTo>
                    <a:pt x="0" y="228562"/>
                    <a:pt x="0" y="228562"/>
                    <a:pt x="0" y="228562"/>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332"/>
            <p:cNvSpPr/>
            <p:nvPr/>
          </p:nvSpPr>
          <p:spPr>
            <a:xfrm>
              <a:off x="3234691" y="5458587"/>
              <a:ext cx="457201" cy="457162"/>
            </a:xfrm>
            <a:custGeom>
              <a:avLst/>
              <a:gdLst/>
              <a:ahLst/>
              <a:cxnLst/>
              <a:rect l="0" t="0" r="0" b="0"/>
              <a:pathLst>
                <a:path w="457201" h="457162">
                  <a:moveTo>
                    <a:pt x="0" y="228562"/>
                  </a:moveTo>
                  <a:cubicBezTo>
                    <a:pt x="0" y="102363"/>
                    <a:pt x="102363" y="0"/>
                    <a:pt x="228601" y="0"/>
                  </a:cubicBezTo>
                  <a:cubicBezTo>
                    <a:pt x="228601" y="0"/>
                    <a:pt x="228601" y="0"/>
                    <a:pt x="228601" y="0"/>
                  </a:cubicBezTo>
                  <a:lnTo>
                    <a:pt x="228601" y="0"/>
                  </a:lnTo>
                  <a:cubicBezTo>
                    <a:pt x="354839" y="0"/>
                    <a:pt x="457201" y="102363"/>
                    <a:pt x="457201" y="228562"/>
                  </a:cubicBezTo>
                  <a:cubicBezTo>
                    <a:pt x="457201" y="228562"/>
                    <a:pt x="457201" y="228562"/>
                    <a:pt x="457201" y="228562"/>
                  </a:cubicBezTo>
                  <a:lnTo>
                    <a:pt x="457201" y="228562"/>
                  </a:lnTo>
                  <a:cubicBezTo>
                    <a:pt x="457201" y="354813"/>
                    <a:pt x="354839" y="457162"/>
                    <a:pt x="228601" y="457162"/>
                  </a:cubicBezTo>
                  <a:cubicBezTo>
                    <a:pt x="228601" y="457162"/>
                    <a:pt x="228601" y="457162"/>
                    <a:pt x="228601" y="457162"/>
                  </a:cubicBezTo>
                  <a:lnTo>
                    <a:pt x="228601" y="457162"/>
                  </a:lnTo>
                  <a:cubicBezTo>
                    <a:pt x="102363" y="457162"/>
                    <a:pt x="0" y="354813"/>
                    <a:pt x="0" y="228562"/>
                  </a:cubicBezTo>
                  <a:cubicBezTo>
                    <a:pt x="0" y="228562"/>
                    <a:pt x="0" y="228562"/>
                    <a:pt x="0" y="228562"/>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333"/>
            <p:cNvSpPr/>
            <p:nvPr/>
          </p:nvSpPr>
          <p:spPr>
            <a:xfrm>
              <a:off x="4834890" y="4925187"/>
              <a:ext cx="457200" cy="457200"/>
            </a:xfrm>
            <a:custGeom>
              <a:avLst/>
              <a:gdLst/>
              <a:ahLst/>
              <a:cxnLst/>
              <a:rect l="0" t="0" r="0" b="0"/>
              <a:pathLst>
                <a:path w="457200" h="457200">
                  <a:moveTo>
                    <a:pt x="0" y="228600"/>
                  </a:moveTo>
                  <a:cubicBezTo>
                    <a:pt x="0" y="102362"/>
                    <a:pt x="102362"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2"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334"/>
            <p:cNvSpPr/>
            <p:nvPr/>
          </p:nvSpPr>
          <p:spPr>
            <a:xfrm>
              <a:off x="4834890" y="4925187"/>
              <a:ext cx="457200" cy="457200"/>
            </a:xfrm>
            <a:custGeom>
              <a:avLst/>
              <a:gdLst/>
              <a:ahLst/>
              <a:cxnLst/>
              <a:rect l="0" t="0" r="0" b="0"/>
              <a:pathLst>
                <a:path w="457200" h="457200">
                  <a:moveTo>
                    <a:pt x="0" y="228600"/>
                  </a:moveTo>
                  <a:cubicBezTo>
                    <a:pt x="0" y="102362"/>
                    <a:pt x="102362"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2"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335"/>
            <p:cNvSpPr/>
            <p:nvPr/>
          </p:nvSpPr>
          <p:spPr>
            <a:xfrm>
              <a:off x="4834890" y="5458587"/>
              <a:ext cx="457200" cy="457162"/>
            </a:xfrm>
            <a:custGeom>
              <a:avLst/>
              <a:gdLst/>
              <a:ahLst/>
              <a:cxnLst/>
              <a:rect l="0" t="0" r="0" b="0"/>
              <a:pathLst>
                <a:path w="457200" h="457162">
                  <a:moveTo>
                    <a:pt x="0" y="228562"/>
                  </a:moveTo>
                  <a:cubicBezTo>
                    <a:pt x="0" y="102363"/>
                    <a:pt x="102362" y="0"/>
                    <a:pt x="228600" y="0"/>
                  </a:cubicBezTo>
                  <a:cubicBezTo>
                    <a:pt x="228600" y="0"/>
                    <a:pt x="228600" y="0"/>
                    <a:pt x="228600" y="0"/>
                  </a:cubicBezTo>
                  <a:lnTo>
                    <a:pt x="228600" y="0"/>
                  </a:lnTo>
                  <a:cubicBezTo>
                    <a:pt x="354838" y="0"/>
                    <a:pt x="457200" y="102363"/>
                    <a:pt x="457200" y="228562"/>
                  </a:cubicBezTo>
                  <a:cubicBezTo>
                    <a:pt x="457200" y="228562"/>
                    <a:pt x="457200" y="228562"/>
                    <a:pt x="457200" y="228562"/>
                  </a:cubicBezTo>
                  <a:lnTo>
                    <a:pt x="457200" y="228562"/>
                  </a:lnTo>
                  <a:cubicBezTo>
                    <a:pt x="457200" y="354813"/>
                    <a:pt x="354838" y="457162"/>
                    <a:pt x="228600" y="457162"/>
                  </a:cubicBezTo>
                  <a:cubicBezTo>
                    <a:pt x="228600" y="457162"/>
                    <a:pt x="228600" y="457162"/>
                    <a:pt x="228600" y="457162"/>
                  </a:cubicBezTo>
                  <a:lnTo>
                    <a:pt x="228600" y="457162"/>
                  </a:lnTo>
                  <a:cubicBezTo>
                    <a:pt x="102362" y="457162"/>
                    <a:pt x="0" y="354813"/>
                    <a:pt x="0" y="228562"/>
                  </a:cubicBezTo>
                  <a:cubicBezTo>
                    <a:pt x="0" y="228562"/>
                    <a:pt x="0" y="228562"/>
                    <a:pt x="0" y="228562"/>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336"/>
            <p:cNvSpPr/>
            <p:nvPr/>
          </p:nvSpPr>
          <p:spPr>
            <a:xfrm>
              <a:off x="4834890" y="5458587"/>
              <a:ext cx="457200" cy="457162"/>
            </a:xfrm>
            <a:custGeom>
              <a:avLst/>
              <a:gdLst/>
              <a:ahLst/>
              <a:cxnLst/>
              <a:rect l="0" t="0" r="0" b="0"/>
              <a:pathLst>
                <a:path w="457200" h="457162">
                  <a:moveTo>
                    <a:pt x="0" y="228562"/>
                  </a:moveTo>
                  <a:cubicBezTo>
                    <a:pt x="0" y="102363"/>
                    <a:pt x="102362" y="0"/>
                    <a:pt x="228600" y="0"/>
                  </a:cubicBezTo>
                  <a:cubicBezTo>
                    <a:pt x="228600" y="0"/>
                    <a:pt x="228600" y="0"/>
                    <a:pt x="228600" y="0"/>
                  </a:cubicBezTo>
                  <a:lnTo>
                    <a:pt x="228600" y="0"/>
                  </a:lnTo>
                  <a:cubicBezTo>
                    <a:pt x="354838" y="0"/>
                    <a:pt x="457200" y="102363"/>
                    <a:pt x="457200" y="228562"/>
                  </a:cubicBezTo>
                  <a:cubicBezTo>
                    <a:pt x="457200" y="228562"/>
                    <a:pt x="457200" y="228562"/>
                    <a:pt x="457200" y="228562"/>
                  </a:cubicBezTo>
                  <a:lnTo>
                    <a:pt x="457200" y="228562"/>
                  </a:lnTo>
                  <a:cubicBezTo>
                    <a:pt x="457200" y="354813"/>
                    <a:pt x="354838" y="457162"/>
                    <a:pt x="228600" y="457162"/>
                  </a:cubicBezTo>
                  <a:cubicBezTo>
                    <a:pt x="228600" y="457162"/>
                    <a:pt x="228600" y="457162"/>
                    <a:pt x="228600" y="457162"/>
                  </a:cubicBezTo>
                  <a:lnTo>
                    <a:pt x="228600" y="457162"/>
                  </a:lnTo>
                  <a:cubicBezTo>
                    <a:pt x="102362" y="457162"/>
                    <a:pt x="0" y="354813"/>
                    <a:pt x="0" y="228562"/>
                  </a:cubicBezTo>
                  <a:cubicBezTo>
                    <a:pt x="0" y="228562"/>
                    <a:pt x="0" y="228562"/>
                    <a:pt x="0" y="228562"/>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 name="Freeform 337"/>
            <p:cNvSpPr/>
            <p:nvPr/>
          </p:nvSpPr>
          <p:spPr>
            <a:xfrm>
              <a:off x="4834890" y="5991949"/>
              <a:ext cx="457200" cy="457200"/>
            </a:xfrm>
            <a:custGeom>
              <a:avLst/>
              <a:gdLst/>
              <a:ahLst/>
              <a:cxnLst/>
              <a:rect l="0" t="0" r="0" b="0"/>
              <a:pathLst>
                <a:path w="457200" h="457200">
                  <a:moveTo>
                    <a:pt x="0" y="228600"/>
                  </a:moveTo>
                  <a:cubicBezTo>
                    <a:pt x="0" y="102337"/>
                    <a:pt x="102362" y="0"/>
                    <a:pt x="228600" y="0"/>
                  </a:cubicBezTo>
                  <a:cubicBezTo>
                    <a:pt x="228600" y="0"/>
                    <a:pt x="228600" y="0"/>
                    <a:pt x="228600" y="0"/>
                  </a:cubicBezTo>
                  <a:lnTo>
                    <a:pt x="228600" y="0"/>
                  </a:lnTo>
                  <a:cubicBezTo>
                    <a:pt x="354838" y="0"/>
                    <a:pt x="457200" y="102337"/>
                    <a:pt x="457200" y="228600"/>
                  </a:cubicBezTo>
                  <a:cubicBezTo>
                    <a:pt x="457200" y="228600"/>
                    <a:pt x="457200" y="228600"/>
                    <a:pt x="457200" y="228600"/>
                  </a:cubicBezTo>
                  <a:lnTo>
                    <a:pt x="457200" y="228600"/>
                  </a:lnTo>
                  <a:cubicBezTo>
                    <a:pt x="457200" y="354851"/>
                    <a:pt x="354838" y="457200"/>
                    <a:pt x="228600" y="457200"/>
                  </a:cubicBezTo>
                  <a:cubicBezTo>
                    <a:pt x="228600" y="457200"/>
                    <a:pt x="228600" y="457200"/>
                    <a:pt x="228600" y="457200"/>
                  </a:cubicBezTo>
                  <a:lnTo>
                    <a:pt x="228600" y="457200"/>
                  </a:lnTo>
                  <a:cubicBezTo>
                    <a:pt x="102362" y="457200"/>
                    <a:pt x="0" y="354851"/>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338"/>
            <p:cNvSpPr/>
            <p:nvPr/>
          </p:nvSpPr>
          <p:spPr>
            <a:xfrm>
              <a:off x="4834890" y="5991949"/>
              <a:ext cx="457200" cy="457200"/>
            </a:xfrm>
            <a:custGeom>
              <a:avLst/>
              <a:gdLst/>
              <a:ahLst/>
              <a:cxnLst/>
              <a:rect l="0" t="0" r="0" b="0"/>
              <a:pathLst>
                <a:path w="457200" h="457200">
                  <a:moveTo>
                    <a:pt x="0" y="228600"/>
                  </a:moveTo>
                  <a:cubicBezTo>
                    <a:pt x="0" y="102337"/>
                    <a:pt x="102362" y="0"/>
                    <a:pt x="228600" y="0"/>
                  </a:cubicBezTo>
                  <a:cubicBezTo>
                    <a:pt x="228600" y="0"/>
                    <a:pt x="228600" y="0"/>
                    <a:pt x="228600" y="0"/>
                  </a:cubicBezTo>
                  <a:lnTo>
                    <a:pt x="228600" y="0"/>
                  </a:lnTo>
                  <a:cubicBezTo>
                    <a:pt x="354838" y="0"/>
                    <a:pt x="457200" y="102337"/>
                    <a:pt x="457200" y="228600"/>
                  </a:cubicBezTo>
                  <a:cubicBezTo>
                    <a:pt x="457200" y="228600"/>
                    <a:pt x="457200" y="228600"/>
                    <a:pt x="457200" y="228600"/>
                  </a:cubicBezTo>
                  <a:lnTo>
                    <a:pt x="457200" y="228600"/>
                  </a:lnTo>
                  <a:cubicBezTo>
                    <a:pt x="457200" y="354851"/>
                    <a:pt x="354838" y="457200"/>
                    <a:pt x="228600" y="457200"/>
                  </a:cubicBezTo>
                  <a:cubicBezTo>
                    <a:pt x="228600" y="457200"/>
                    <a:pt x="228600" y="457200"/>
                    <a:pt x="228600" y="457200"/>
                  </a:cubicBezTo>
                  <a:lnTo>
                    <a:pt x="228600" y="457200"/>
                  </a:lnTo>
                  <a:cubicBezTo>
                    <a:pt x="102362" y="457200"/>
                    <a:pt x="0" y="354851"/>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8" name="Picture 33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753486" y="5194522"/>
              <a:ext cx="1017905" cy="358934"/>
            </a:xfrm>
            <a:prstGeom prst="rect">
              <a:avLst/>
            </a:prstGeom>
            <a:noFill/>
            <a:extLst/>
          </p:spPr>
        </p:pic>
        <p:pic>
          <p:nvPicPr>
            <p:cNvPr id="29" name="Picture 3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3755390" y="5625085"/>
              <a:ext cx="1016000" cy="126998"/>
            </a:xfrm>
            <a:prstGeom prst="rect">
              <a:avLst/>
            </a:prstGeom>
            <a:noFill/>
            <a:extLst/>
          </p:spPr>
        </p:pic>
        <p:pic>
          <p:nvPicPr>
            <p:cNvPr id="30" name="Picture 34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3753103" y="5820920"/>
              <a:ext cx="1018286" cy="428291"/>
            </a:xfrm>
            <a:prstGeom prst="rect">
              <a:avLst/>
            </a:prstGeom>
            <a:noFill/>
            <a:extLst/>
          </p:spPr>
        </p:pic>
        <p:sp>
          <p:nvSpPr>
            <p:cNvPr id="31" name="Rectangle 342"/>
            <p:cNvSpPr/>
            <p:nvPr/>
          </p:nvSpPr>
          <p:spPr>
            <a:xfrm>
              <a:off x="512024" y="879514"/>
              <a:ext cx="5792804" cy="316497"/>
            </a:xfrm>
            <a:prstGeom prst="rect">
              <a:avLst/>
            </a:prstGeom>
          </p:spPr>
          <p:txBody>
            <a:bodyPr wrap="none" lIns="0" tIns="0" rIns="0" bIns="0">
              <a:spAutoFit/>
            </a:bodyPr>
            <a:lstStyle/>
            <a:p>
              <a:pPr marL="298399">
                <a:lnSpc>
                  <a:spcPts val="2651"/>
                </a:lnSpc>
              </a:pPr>
              <a:r>
                <a:rPr lang="en-US" sz="1992" dirty="0" smtClean="0">
                  <a:latin typeface="Microsoft Sans Serif"/>
                </a:rPr>
                <a:t>1</a:t>
              </a:r>
              <a:r>
                <a:rPr lang="en-US" sz="1992" spc="1054" dirty="0" smtClean="0">
                  <a:latin typeface="Microsoft Sans Serif"/>
                </a:rPr>
                <a:t>.</a:t>
              </a:r>
              <a:r>
                <a:rPr lang="en-US" sz="1992" dirty="0" smtClean="0">
                  <a:latin typeface="Microsoft Sans Serif"/>
                </a:rPr>
                <a:t>Kegiatan-kegiata</a:t>
              </a:r>
              <a:r>
                <a:rPr lang="en-US" sz="1992" spc="531" dirty="0" smtClean="0">
                  <a:latin typeface="Microsoft Sans Serif"/>
                </a:rPr>
                <a:t>n</a:t>
              </a:r>
              <a:r>
                <a:rPr lang="en-US" sz="1992" dirty="0" smtClean="0">
                  <a:latin typeface="Microsoft Sans Serif"/>
                </a:rPr>
                <a:t>ap</a:t>
              </a:r>
              <a:r>
                <a:rPr lang="en-US" sz="1992" spc="574" dirty="0" smtClean="0">
                  <a:latin typeface="Microsoft Sans Serif"/>
                </a:rPr>
                <a:t>a</a:t>
              </a:r>
              <a:r>
                <a:rPr lang="en-US" sz="1992" dirty="0" smtClean="0">
                  <a:latin typeface="Microsoft Sans Serif"/>
                </a:rPr>
                <a:t>yang </a:t>
              </a:r>
              <a:r>
                <a:rPr lang="en-US" sz="1992" dirty="0">
                  <a:latin typeface="Microsoft Sans Serif"/>
                </a:rPr>
                <a:t>mendahuluinya?</a:t>
              </a:r>
            </a:p>
          </p:txBody>
        </p:sp>
        <p:sp>
          <p:nvSpPr>
            <p:cNvPr id="32" name="Rectangle 343"/>
            <p:cNvSpPr/>
            <p:nvPr/>
          </p:nvSpPr>
          <p:spPr>
            <a:xfrm>
              <a:off x="847346" y="2565991"/>
              <a:ext cx="6373283" cy="306879"/>
            </a:xfrm>
            <a:prstGeom prst="rect">
              <a:avLst/>
            </a:prstGeom>
          </p:spPr>
          <p:txBody>
            <a:bodyPr wrap="none" lIns="0" tIns="0" rIns="0" bIns="0">
              <a:spAutoFit/>
            </a:bodyPr>
            <a:lstStyle/>
            <a:p>
              <a:r>
                <a:rPr lang="en-US" sz="1994" dirty="0">
                  <a:latin typeface="Microsoft Sans Serif"/>
                </a:rPr>
                <a:t>2</a:t>
              </a:r>
              <a:r>
                <a:rPr lang="en-US" sz="1994" spc="1053" dirty="0">
                  <a:latin typeface="Microsoft Sans Serif"/>
                </a:rPr>
                <a:t>.</a:t>
              </a:r>
              <a:r>
                <a:rPr lang="en-US" sz="1994" dirty="0">
                  <a:latin typeface="Microsoft Sans Serif"/>
                </a:rPr>
                <a:t>Kegiatan-kegiata</a:t>
              </a:r>
              <a:r>
                <a:rPr lang="en-US" sz="1994" spc="526" dirty="0">
                  <a:latin typeface="Microsoft Sans Serif"/>
                </a:rPr>
                <a:t>n</a:t>
              </a:r>
              <a:r>
                <a:rPr lang="en-US" sz="1994" dirty="0">
                  <a:latin typeface="Microsoft Sans Serif"/>
                </a:rPr>
                <a:t>ap</a:t>
              </a:r>
              <a:r>
                <a:rPr lang="en-US" sz="1994" spc="573" dirty="0">
                  <a:latin typeface="Microsoft Sans Serif"/>
                </a:rPr>
                <a:t>a</a:t>
              </a:r>
              <a:r>
                <a:rPr lang="en-US" sz="1994" dirty="0">
                  <a:latin typeface="Microsoft Sans Serif"/>
                </a:rPr>
                <a:t>yang langsun</a:t>
              </a:r>
              <a:r>
                <a:rPr lang="en-US" sz="1994" spc="546" dirty="0">
                  <a:latin typeface="Microsoft Sans Serif"/>
                </a:rPr>
                <a:t>g</a:t>
              </a:r>
              <a:r>
                <a:rPr lang="en-US" sz="1994" dirty="0">
                  <a:latin typeface="Microsoft Sans Serif"/>
                </a:rPr>
                <a:t>mengikutinya?</a:t>
              </a:r>
            </a:p>
          </p:txBody>
        </p:sp>
        <p:sp>
          <p:nvSpPr>
            <p:cNvPr id="33" name="Rectangle 344"/>
            <p:cNvSpPr/>
            <p:nvPr/>
          </p:nvSpPr>
          <p:spPr>
            <a:xfrm>
              <a:off x="847346" y="4395776"/>
              <a:ext cx="6569619" cy="306559"/>
            </a:xfrm>
            <a:prstGeom prst="rect">
              <a:avLst/>
            </a:prstGeom>
          </p:spPr>
          <p:txBody>
            <a:bodyPr wrap="none" lIns="0" tIns="0" rIns="0" bIns="0">
              <a:spAutoFit/>
            </a:bodyPr>
            <a:lstStyle/>
            <a:p>
              <a:r>
                <a:rPr lang="en-US" sz="1992" dirty="0">
                  <a:latin typeface="Microsoft Sans Serif"/>
                </a:rPr>
                <a:t>3</a:t>
              </a:r>
              <a:r>
                <a:rPr lang="en-US" sz="1992" spc="1054" dirty="0">
                  <a:latin typeface="Microsoft Sans Serif"/>
                </a:rPr>
                <a:t>.</a:t>
              </a:r>
              <a:r>
                <a:rPr lang="en-US" sz="1992" dirty="0">
                  <a:latin typeface="Microsoft Sans Serif"/>
                </a:rPr>
                <a:t>Kegiatan-kegiatan apa yang dapat berjalan</a:t>
              </a:r>
              <a:r>
                <a:rPr lang="en-US" sz="1992" spc="-25" dirty="0">
                  <a:latin typeface="Microsoft Sans Serif"/>
                </a:rPr>
                <a:t> </a:t>
              </a:r>
              <a:r>
                <a:rPr lang="en-US" sz="1992" dirty="0">
                  <a:latin typeface="Microsoft Sans Serif"/>
                </a:rPr>
                <a:t>bersamaan</a:t>
              </a:r>
            </a:p>
          </p:txBody>
        </p:sp>
        <p:sp>
          <p:nvSpPr>
            <p:cNvPr id="34" name="Rectangle 345"/>
            <p:cNvSpPr/>
            <p:nvPr/>
          </p:nvSpPr>
          <p:spPr>
            <a:xfrm>
              <a:off x="4725036" y="1835394"/>
              <a:ext cx="490519" cy="184666"/>
            </a:xfrm>
            <a:prstGeom prst="rect">
              <a:avLst/>
            </a:prstGeom>
          </p:spPr>
          <p:txBody>
            <a:bodyPr wrap="none" lIns="0" tIns="0" rIns="0" bIns="0">
              <a:spAutoFit/>
            </a:bodyPr>
            <a:lstStyle/>
            <a:p>
              <a:r>
                <a:rPr lang="en-US" sz="1200" dirty="0">
                  <a:latin typeface="Microsoft Sans Serif"/>
                </a:rPr>
                <a:t>Activity</a:t>
              </a:r>
            </a:p>
          </p:txBody>
        </p:sp>
        <p:sp>
          <p:nvSpPr>
            <p:cNvPr id="35" name="Rectangle 346"/>
            <p:cNvSpPr/>
            <p:nvPr/>
          </p:nvSpPr>
          <p:spPr>
            <a:xfrm>
              <a:off x="3906648" y="3727694"/>
              <a:ext cx="490519" cy="184666"/>
            </a:xfrm>
            <a:prstGeom prst="rect">
              <a:avLst/>
            </a:prstGeom>
          </p:spPr>
          <p:txBody>
            <a:bodyPr wrap="none" lIns="0" tIns="0" rIns="0" bIns="0">
              <a:spAutoFit/>
            </a:bodyPr>
            <a:lstStyle/>
            <a:p>
              <a:r>
                <a:rPr lang="en-US" sz="1200" dirty="0">
                  <a:latin typeface="Microsoft Sans Serif"/>
                </a:rPr>
                <a:t>Activity</a:t>
              </a:r>
            </a:p>
          </p:txBody>
        </p:sp>
        <p:sp>
          <p:nvSpPr>
            <p:cNvPr id="36" name="Rectangle 347"/>
            <p:cNvSpPr/>
            <p:nvPr/>
          </p:nvSpPr>
          <p:spPr>
            <a:xfrm>
              <a:off x="3967609" y="5107422"/>
              <a:ext cx="490519" cy="184666"/>
            </a:xfrm>
            <a:prstGeom prst="rect">
              <a:avLst/>
            </a:prstGeom>
          </p:spPr>
          <p:txBody>
            <a:bodyPr wrap="none" lIns="0" tIns="0" rIns="0" bIns="0">
              <a:spAutoFit/>
            </a:bodyPr>
            <a:lstStyle/>
            <a:p>
              <a:r>
                <a:rPr lang="en-US" sz="1200" dirty="0">
                  <a:latin typeface="Microsoft Sans Serif"/>
                </a:rPr>
                <a:t>Activity</a:t>
              </a:r>
            </a:p>
          </p:txBody>
        </p:sp>
        <p:sp>
          <p:nvSpPr>
            <p:cNvPr id="37" name="Rectangle 348"/>
            <p:cNvSpPr/>
            <p:nvPr/>
          </p:nvSpPr>
          <p:spPr>
            <a:xfrm>
              <a:off x="3967609" y="5467747"/>
              <a:ext cx="490519" cy="184666"/>
            </a:xfrm>
            <a:prstGeom prst="rect">
              <a:avLst/>
            </a:prstGeom>
          </p:spPr>
          <p:txBody>
            <a:bodyPr wrap="none" lIns="0" tIns="0" rIns="0" bIns="0">
              <a:spAutoFit/>
            </a:bodyPr>
            <a:lstStyle/>
            <a:p>
              <a:r>
                <a:rPr lang="en-US" sz="1200" dirty="0">
                  <a:latin typeface="Microsoft Sans Serif"/>
                </a:rPr>
                <a:t>Activity</a:t>
              </a:r>
            </a:p>
          </p:txBody>
        </p:sp>
        <p:sp>
          <p:nvSpPr>
            <p:cNvPr id="38" name="Rectangle 349"/>
            <p:cNvSpPr/>
            <p:nvPr/>
          </p:nvSpPr>
          <p:spPr>
            <a:xfrm>
              <a:off x="3967609" y="6055096"/>
              <a:ext cx="490519" cy="184666"/>
            </a:xfrm>
            <a:prstGeom prst="rect">
              <a:avLst/>
            </a:prstGeom>
          </p:spPr>
          <p:txBody>
            <a:bodyPr wrap="none" lIns="0" tIns="0" rIns="0" bIns="0">
              <a:spAutoFit/>
            </a:bodyPr>
            <a:lstStyle/>
            <a:p>
              <a:r>
                <a:rPr lang="en-US" sz="1200" dirty="0">
                  <a:latin typeface="Microsoft Sans Serif"/>
                </a:rPr>
                <a:t>Activity</a:t>
              </a:r>
            </a:p>
          </p:txBody>
        </p:sp>
      </p:grpSp>
    </p:spTree>
    <p:extLst>
      <p:ext uri="{BB962C8B-B14F-4D97-AF65-F5344CB8AC3E}">
        <p14:creationId xmlns:p14="http://schemas.microsoft.com/office/powerpoint/2010/main" val="1295093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fontScale="92500" lnSpcReduction="10000"/>
          </a:bodyPr>
          <a:lstStyle/>
          <a:p>
            <a:pPr algn="just"/>
            <a:r>
              <a:rPr lang="en-US" sz="3400" dirty="0" smtClean="0"/>
              <a:t>When </a:t>
            </a:r>
            <a:r>
              <a:rPr lang="en-US" sz="3400" dirty="0"/>
              <a:t>someone sees an </a:t>
            </a:r>
            <a:r>
              <a:rPr lang="en-US" sz="3400" dirty="0" smtClean="0"/>
              <a:t>opportunity</a:t>
            </a:r>
            <a:r>
              <a:rPr lang="id-ID" sz="3400" dirty="0" smtClean="0"/>
              <a:t> (kesempatan)</a:t>
            </a:r>
            <a:r>
              <a:rPr lang="en-US" sz="3400" dirty="0" smtClean="0"/>
              <a:t> </a:t>
            </a:r>
            <a:r>
              <a:rPr lang="en-US" sz="3400" dirty="0"/>
              <a:t>to create </a:t>
            </a:r>
            <a:r>
              <a:rPr lang="en-US" sz="3400" dirty="0">
                <a:solidFill>
                  <a:srgbClr val="C00000"/>
                </a:solidFill>
              </a:rPr>
              <a:t>business </a:t>
            </a:r>
            <a:r>
              <a:rPr lang="en-US" sz="3400" dirty="0" smtClean="0">
                <a:solidFill>
                  <a:srgbClr val="C00000"/>
                </a:solidFill>
              </a:rPr>
              <a:t>value</a:t>
            </a:r>
            <a:r>
              <a:rPr lang="id-ID" sz="3400" dirty="0" smtClean="0">
                <a:solidFill>
                  <a:srgbClr val="C00000"/>
                </a:solidFill>
              </a:rPr>
              <a:t> (nilai bisnis)</a:t>
            </a:r>
            <a:r>
              <a:rPr lang="en-US" sz="3400" dirty="0" smtClean="0">
                <a:solidFill>
                  <a:srgbClr val="C00000"/>
                </a:solidFill>
              </a:rPr>
              <a:t> </a:t>
            </a:r>
            <a:r>
              <a:rPr lang="en-US" sz="3400" dirty="0"/>
              <a:t>from using information </a:t>
            </a:r>
            <a:r>
              <a:rPr lang="en-US" sz="3400" dirty="0" smtClean="0"/>
              <a:t>technology</a:t>
            </a:r>
            <a:endParaRPr lang="id-ID" sz="3400" dirty="0"/>
          </a:p>
          <a:p>
            <a:pPr lvl="1" algn="just"/>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pPr algn="just"/>
            <a:r>
              <a:rPr lang="en-US" sz="3400" dirty="0">
                <a:solidFill>
                  <a:srgbClr val="C00000"/>
                </a:solidFill>
              </a:rPr>
              <a:t>Feasibility </a:t>
            </a:r>
            <a:r>
              <a:rPr lang="en-US" sz="3400" dirty="0" smtClean="0">
                <a:solidFill>
                  <a:srgbClr val="C00000"/>
                </a:solidFill>
              </a:rPr>
              <a:t>analysis</a:t>
            </a:r>
            <a:r>
              <a:rPr lang="id-ID" sz="3400" dirty="0" smtClean="0">
                <a:solidFill>
                  <a:srgbClr val="C00000"/>
                </a:solidFill>
              </a:rPr>
              <a:t> (kelayakan)</a:t>
            </a:r>
            <a:r>
              <a:rPr lang="en-US" sz="3400" dirty="0" smtClean="0">
                <a:solidFill>
                  <a:srgbClr val="C00000"/>
                </a:solidFill>
              </a:rPr>
              <a:t> </a:t>
            </a:r>
            <a:r>
              <a:rPr lang="en-US" sz="3400" dirty="0"/>
              <a:t>is used to aid in the </a:t>
            </a:r>
            <a:r>
              <a:rPr lang="en-US" sz="3400" dirty="0" smtClean="0"/>
              <a:t>decision</a:t>
            </a:r>
            <a:r>
              <a:rPr lang="id-ID" sz="3400" dirty="0" smtClean="0"/>
              <a:t> (pengambilan keputusan)</a:t>
            </a:r>
            <a:r>
              <a:rPr lang="en-US" sz="3400" dirty="0" smtClean="0"/>
              <a:t> of </a:t>
            </a:r>
            <a:r>
              <a:rPr lang="en-US" sz="3400" dirty="0"/>
              <a:t>whether or not to proceed with the </a:t>
            </a:r>
            <a:r>
              <a:rPr lang="en-US" sz="3400" dirty="0" smtClean="0"/>
              <a:t>project</a:t>
            </a:r>
            <a:r>
              <a:rPr lang="id-ID" sz="3400" dirty="0" smtClean="0"/>
              <a:t> (layak/tidak)</a:t>
            </a:r>
            <a:endParaRPr lang="id-ID" sz="3400" dirty="0"/>
          </a:p>
          <a:p>
            <a:pPr algn="just"/>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a:t>
            </a:r>
            <a:r>
              <a:rPr lang="id-ID" sz="3400" dirty="0" smtClean="0"/>
              <a:t>important (penting) </a:t>
            </a:r>
            <a:r>
              <a:rPr lang="id-ID" sz="3400" dirty="0"/>
              <a:t>activity which </a:t>
            </a:r>
            <a:r>
              <a:rPr lang="id-ID" sz="3400" dirty="0" smtClean="0"/>
              <a:t>aims (tujuan) </a:t>
            </a:r>
            <a:r>
              <a:rPr lang="id-ID" sz="3400" dirty="0"/>
              <a:t>to </a:t>
            </a:r>
            <a:r>
              <a:rPr lang="id-ID" sz="3400" b="1" dirty="0"/>
              <a:t>estimating</a:t>
            </a:r>
            <a:r>
              <a:rPr lang="id-ID" sz="3400" dirty="0"/>
              <a:t> the </a:t>
            </a:r>
            <a:r>
              <a:rPr lang="id-ID" sz="3400" b="1" dirty="0"/>
              <a:t>size of software project </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34860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Hubungan Kebergantungan Antar Kegiatan</a:t>
            </a:r>
          </a:p>
        </p:txBody>
      </p:sp>
      <p:grpSp>
        <p:nvGrpSpPr>
          <p:cNvPr id="4" name="Group 3"/>
          <p:cNvGrpSpPr/>
          <p:nvPr/>
        </p:nvGrpSpPr>
        <p:grpSpPr>
          <a:xfrm>
            <a:off x="476250" y="2292582"/>
            <a:ext cx="5978337" cy="3852723"/>
            <a:chOff x="643872" y="1297500"/>
            <a:chExt cx="5497402" cy="3289490"/>
          </a:xfrm>
        </p:grpSpPr>
        <p:sp>
          <p:nvSpPr>
            <p:cNvPr id="5" name="Freeform 351"/>
            <p:cNvSpPr/>
            <p:nvPr/>
          </p:nvSpPr>
          <p:spPr>
            <a:xfrm>
              <a:off x="1214437" y="1819656"/>
              <a:ext cx="457264" cy="457200"/>
            </a:xfrm>
            <a:custGeom>
              <a:avLst/>
              <a:gdLst/>
              <a:ahLst/>
              <a:cxnLst/>
              <a:rect l="0" t="0" r="0" b="0"/>
              <a:pathLst>
                <a:path w="457264" h="457200">
                  <a:moveTo>
                    <a:pt x="0" y="228600"/>
                  </a:moveTo>
                  <a:cubicBezTo>
                    <a:pt x="0" y="102362"/>
                    <a:pt x="102299" y="0"/>
                    <a:pt x="228663" y="0"/>
                  </a:cubicBezTo>
                  <a:cubicBezTo>
                    <a:pt x="228663" y="0"/>
                    <a:pt x="228663" y="0"/>
                    <a:pt x="228663" y="0"/>
                  </a:cubicBezTo>
                  <a:lnTo>
                    <a:pt x="228663" y="0"/>
                  </a:lnTo>
                  <a:cubicBezTo>
                    <a:pt x="354901" y="0"/>
                    <a:pt x="457264" y="102362"/>
                    <a:pt x="457264" y="228600"/>
                  </a:cubicBezTo>
                  <a:cubicBezTo>
                    <a:pt x="457264" y="228600"/>
                    <a:pt x="457264" y="228600"/>
                    <a:pt x="457264" y="228600"/>
                  </a:cubicBezTo>
                  <a:lnTo>
                    <a:pt x="457264" y="228600"/>
                  </a:lnTo>
                  <a:cubicBezTo>
                    <a:pt x="457264" y="354839"/>
                    <a:pt x="354901" y="457200"/>
                    <a:pt x="228663" y="457200"/>
                  </a:cubicBezTo>
                  <a:cubicBezTo>
                    <a:pt x="228663" y="457200"/>
                    <a:pt x="228663" y="457200"/>
                    <a:pt x="228663" y="457200"/>
                  </a:cubicBezTo>
                  <a:lnTo>
                    <a:pt x="228663" y="457200"/>
                  </a:lnTo>
                  <a:cubicBezTo>
                    <a:pt x="102299" y="457200"/>
                    <a:pt x="0" y="354839"/>
                    <a:pt x="0" y="228600"/>
                  </a:cubicBezTo>
                  <a:cubicBezTo>
                    <a:pt x="0" y="228600"/>
                    <a:pt x="0" y="228600"/>
                    <a:pt x="0" y="228600"/>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352"/>
            <p:cNvSpPr/>
            <p:nvPr/>
          </p:nvSpPr>
          <p:spPr>
            <a:xfrm>
              <a:off x="1214437" y="1819656"/>
              <a:ext cx="457264" cy="457200"/>
            </a:xfrm>
            <a:custGeom>
              <a:avLst/>
              <a:gdLst/>
              <a:ahLst/>
              <a:cxnLst/>
              <a:rect l="0" t="0" r="0" b="0"/>
              <a:pathLst>
                <a:path w="457264" h="457200">
                  <a:moveTo>
                    <a:pt x="0" y="228600"/>
                  </a:moveTo>
                  <a:cubicBezTo>
                    <a:pt x="0" y="102362"/>
                    <a:pt x="102299" y="0"/>
                    <a:pt x="228663" y="0"/>
                  </a:cubicBezTo>
                  <a:cubicBezTo>
                    <a:pt x="228663" y="0"/>
                    <a:pt x="228663" y="0"/>
                    <a:pt x="228663" y="0"/>
                  </a:cubicBezTo>
                  <a:lnTo>
                    <a:pt x="228663" y="0"/>
                  </a:lnTo>
                  <a:cubicBezTo>
                    <a:pt x="354901" y="0"/>
                    <a:pt x="457264" y="102362"/>
                    <a:pt x="457264" y="228600"/>
                  </a:cubicBezTo>
                  <a:cubicBezTo>
                    <a:pt x="457264" y="228600"/>
                    <a:pt x="457264" y="228600"/>
                    <a:pt x="457264" y="228600"/>
                  </a:cubicBezTo>
                  <a:lnTo>
                    <a:pt x="457264" y="228600"/>
                  </a:lnTo>
                  <a:cubicBezTo>
                    <a:pt x="457264" y="354839"/>
                    <a:pt x="354901" y="457200"/>
                    <a:pt x="228663" y="457200"/>
                  </a:cubicBezTo>
                  <a:cubicBezTo>
                    <a:pt x="228663" y="457200"/>
                    <a:pt x="228663" y="457200"/>
                    <a:pt x="228663" y="457200"/>
                  </a:cubicBezTo>
                  <a:lnTo>
                    <a:pt x="228663" y="457200"/>
                  </a:lnTo>
                  <a:cubicBezTo>
                    <a:pt x="102299" y="457200"/>
                    <a:pt x="0" y="354839"/>
                    <a:pt x="0" y="228600"/>
                  </a:cubicBezTo>
                  <a:cubicBezTo>
                    <a:pt x="0" y="228600"/>
                    <a:pt x="0" y="228600"/>
                    <a:pt x="0" y="228600"/>
                  </a:cubicBezTo>
                  <a:close/>
                </a:path>
              </a:pathLst>
            </a:custGeom>
            <a:noFill/>
            <a:ln w="25400" cap="flat" cmpd="sng">
              <a:solidFill>
                <a:srgbClr val="C7C7C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353"/>
            <p:cNvSpPr/>
            <p:nvPr/>
          </p:nvSpPr>
          <p:spPr>
            <a:xfrm>
              <a:off x="2738501" y="1819656"/>
              <a:ext cx="457200" cy="457200"/>
            </a:xfrm>
            <a:custGeom>
              <a:avLst/>
              <a:gdLst/>
              <a:ahLst/>
              <a:cxnLst/>
              <a:rect l="0" t="0" r="0" b="0"/>
              <a:pathLst>
                <a:path w="457200" h="457200">
                  <a:moveTo>
                    <a:pt x="0" y="228600"/>
                  </a:moveTo>
                  <a:cubicBezTo>
                    <a:pt x="0" y="102362"/>
                    <a:pt x="102234"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234" y="457200"/>
                    <a:pt x="0" y="354839"/>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354"/>
            <p:cNvSpPr/>
            <p:nvPr/>
          </p:nvSpPr>
          <p:spPr>
            <a:xfrm>
              <a:off x="2738501" y="1819656"/>
              <a:ext cx="457200" cy="457200"/>
            </a:xfrm>
            <a:custGeom>
              <a:avLst/>
              <a:gdLst/>
              <a:ahLst/>
              <a:cxnLst/>
              <a:rect l="0" t="0" r="0" b="0"/>
              <a:pathLst>
                <a:path w="457200" h="457200">
                  <a:moveTo>
                    <a:pt x="0" y="228600"/>
                  </a:moveTo>
                  <a:cubicBezTo>
                    <a:pt x="0" y="102362"/>
                    <a:pt x="102234"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234" y="457200"/>
                    <a:pt x="0" y="354839"/>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355"/>
            <p:cNvSpPr/>
            <p:nvPr/>
          </p:nvSpPr>
          <p:spPr>
            <a:xfrm>
              <a:off x="4186301" y="1819656"/>
              <a:ext cx="457200" cy="457200"/>
            </a:xfrm>
            <a:custGeom>
              <a:avLst/>
              <a:gdLst/>
              <a:ahLst/>
              <a:cxnLst/>
              <a:rect l="0" t="0" r="0" b="0"/>
              <a:pathLst>
                <a:path w="457200" h="457200">
                  <a:moveTo>
                    <a:pt x="0" y="228600"/>
                  </a:moveTo>
                  <a:cubicBezTo>
                    <a:pt x="0" y="102362"/>
                    <a:pt x="102234"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234" y="457200"/>
                    <a:pt x="0" y="354839"/>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356"/>
            <p:cNvSpPr/>
            <p:nvPr/>
          </p:nvSpPr>
          <p:spPr>
            <a:xfrm>
              <a:off x="4186301" y="1819656"/>
              <a:ext cx="457200" cy="457200"/>
            </a:xfrm>
            <a:custGeom>
              <a:avLst/>
              <a:gdLst/>
              <a:ahLst/>
              <a:cxnLst/>
              <a:rect l="0" t="0" r="0" b="0"/>
              <a:pathLst>
                <a:path w="457200" h="457200">
                  <a:moveTo>
                    <a:pt x="0" y="228600"/>
                  </a:moveTo>
                  <a:cubicBezTo>
                    <a:pt x="0" y="102362"/>
                    <a:pt x="102234" y="0"/>
                    <a:pt x="228600" y="0"/>
                  </a:cubicBezTo>
                  <a:cubicBezTo>
                    <a:pt x="228600" y="0"/>
                    <a:pt x="228600" y="0"/>
                    <a:pt x="228600" y="0"/>
                  </a:cubicBezTo>
                  <a:lnTo>
                    <a:pt x="228600" y="0"/>
                  </a:lnTo>
                  <a:cubicBezTo>
                    <a:pt x="354838" y="0"/>
                    <a:pt x="457200" y="102362"/>
                    <a:pt x="457200" y="228600"/>
                  </a:cubicBezTo>
                  <a:cubicBezTo>
                    <a:pt x="457200" y="228600"/>
                    <a:pt x="457200" y="228600"/>
                    <a:pt x="457200" y="228600"/>
                  </a:cubicBezTo>
                  <a:lnTo>
                    <a:pt x="457200" y="228600"/>
                  </a:lnTo>
                  <a:cubicBezTo>
                    <a:pt x="457200" y="354839"/>
                    <a:pt x="354838" y="457200"/>
                    <a:pt x="228600" y="457200"/>
                  </a:cubicBezTo>
                  <a:cubicBezTo>
                    <a:pt x="228600" y="457200"/>
                    <a:pt x="228600" y="457200"/>
                    <a:pt x="228600" y="457200"/>
                  </a:cubicBezTo>
                  <a:lnTo>
                    <a:pt x="228600" y="457200"/>
                  </a:lnTo>
                  <a:cubicBezTo>
                    <a:pt x="102234" y="457200"/>
                    <a:pt x="0" y="354839"/>
                    <a:pt x="0" y="228600"/>
                  </a:cubicBezTo>
                  <a:cubicBezTo>
                    <a:pt x="0" y="228600"/>
                    <a:pt x="0" y="228600"/>
                    <a:pt x="0" y="228600"/>
                  </a:cubicBezTo>
                  <a:close/>
                </a:path>
              </a:pathLst>
            </a:custGeom>
            <a:noFill/>
            <a:ln w="25400" cap="flat" cmpd="sng">
              <a:solidFill>
                <a:srgbClr val="C7C7C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1" name="Picture 35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35075" y="1986168"/>
              <a:ext cx="939927" cy="127070"/>
            </a:xfrm>
            <a:prstGeom prst="rect">
              <a:avLst/>
            </a:prstGeom>
            <a:noFill/>
            <a:extLst/>
          </p:spPr>
        </p:pic>
        <p:pic>
          <p:nvPicPr>
            <p:cNvPr id="12" name="Picture 35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59075" y="1986168"/>
              <a:ext cx="863727" cy="127010"/>
            </a:xfrm>
            <a:prstGeom prst="rect">
              <a:avLst/>
            </a:prstGeom>
            <a:noFill/>
            <a:extLst/>
          </p:spPr>
        </p:pic>
        <p:sp>
          <p:nvSpPr>
            <p:cNvPr id="13" name="Freeform 359"/>
            <p:cNvSpPr/>
            <p:nvPr/>
          </p:nvSpPr>
          <p:spPr>
            <a:xfrm>
              <a:off x="1214502" y="3824987"/>
              <a:ext cx="457201" cy="457200"/>
            </a:xfrm>
            <a:custGeom>
              <a:avLst/>
              <a:gdLst/>
              <a:ahLst/>
              <a:cxnLst/>
              <a:rect l="0" t="0" r="0" b="0"/>
              <a:pathLst>
                <a:path w="457201" h="457200">
                  <a:moveTo>
                    <a:pt x="0" y="228600"/>
                  </a:moveTo>
                  <a:cubicBezTo>
                    <a:pt x="0" y="102363"/>
                    <a:pt x="102236" y="0"/>
                    <a:pt x="228600" y="0"/>
                  </a:cubicBezTo>
                  <a:cubicBezTo>
                    <a:pt x="228600" y="0"/>
                    <a:pt x="228600" y="0"/>
                    <a:pt x="228600" y="0"/>
                  </a:cubicBezTo>
                  <a:lnTo>
                    <a:pt x="228600" y="0"/>
                  </a:lnTo>
                  <a:cubicBezTo>
                    <a:pt x="354839" y="0"/>
                    <a:pt x="457201" y="102363"/>
                    <a:pt x="457201" y="228600"/>
                  </a:cubicBezTo>
                  <a:cubicBezTo>
                    <a:pt x="457201" y="228600"/>
                    <a:pt x="457201" y="228600"/>
                    <a:pt x="457201" y="228600"/>
                  </a:cubicBezTo>
                  <a:lnTo>
                    <a:pt x="457201" y="228600"/>
                  </a:lnTo>
                  <a:cubicBezTo>
                    <a:pt x="457201" y="354838"/>
                    <a:pt x="354839" y="457200"/>
                    <a:pt x="228600" y="457200"/>
                  </a:cubicBezTo>
                  <a:cubicBezTo>
                    <a:pt x="228600" y="457200"/>
                    <a:pt x="228600" y="457200"/>
                    <a:pt x="228600" y="457200"/>
                  </a:cubicBezTo>
                  <a:lnTo>
                    <a:pt x="228600" y="457200"/>
                  </a:lnTo>
                  <a:cubicBezTo>
                    <a:pt x="102236"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360"/>
            <p:cNvSpPr/>
            <p:nvPr/>
          </p:nvSpPr>
          <p:spPr>
            <a:xfrm>
              <a:off x="1214502" y="3824987"/>
              <a:ext cx="457201" cy="457200"/>
            </a:xfrm>
            <a:custGeom>
              <a:avLst/>
              <a:gdLst/>
              <a:ahLst/>
              <a:cxnLst/>
              <a:rect l="0" t="0" r="0" b="0"/>
              <a:pathLst>
                <a:path w="457201" h="457200">
                  <a:moveTo>
                    <a:pt x="0" y="228600"/>
                  </a:moveTo>
                  <a:cubicBezTo>
                    <a:pt x="0" y="102363"/>
                    <a:pt x="102236" y="0"/>
                    <a:pt x="228600" y="0"/>
                  </a:cubicBezTo>
                  <a:cubicBezTo>
                    <a:pt x="228600" y="0"/>
                    <a:pt x="228600" y="0"/>
                    <a:pt x="228600" y="0"/>
                  </a:cubicBezTo>
                  <a:lnTo>
                    <a:pt x="228600" y="0"/>
                  </a:lnTo>
                  <a:cubicBezTo>
                    <a:pt x="354839" y="0"/>
                    <a:pt x="457201" y="102363"/>
                    <a:pt x="457201" y="228600"/>
                  </a:cubicBezTo>
                  <a:cubicBezTo>
                    <a:pt x="457201" y="228600"/>
                    <a:pt x="457201" y="228600"/>
                    <a:pt x="457201" y="228600"/>
                  </a:cubicBezTo>
                  <a:lnTo>
                    <a:pt x="457201" y="228600"/>
                  </a:lnTo>
                  <a:cubicBezTo>
                    <a:pt x="457201" y="354838"/>
                    <a:pt x="354839" y="457200"/>
                    <a:pt x="228600" y="457200"/>
                  </a:cubicBezTo>
                  <a:cubicBezTo>
                    <a:pt x="228600" y="457200"/>
                    <a:pt x="228600" y="457200"/>
                    <a:pt x="228600" y="457200"/>
                  </a:cubicBezTo>
                  <a:lnTo>
                    <a:pt x="228600" y="457200"/>
                  </a:lnTo>
                  <a:cubicBezTo>
                    <a:pt x="102236"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361"/>
            <p:cNvSpPr/>
            <p:nvPr/>
          </p:nvSpPr>
          <p:spPr>
            <a:xfrm>
              <a:off x="2738501" y="3824987"/>
              <a:ext cx="457200" cy="457200"/>
            </a:xfrm>
            <a:custGeom>
              <a:avLst/>
              <a:gdLst/>
              <a:ahLst/>
              <a:cxnLst/>
              <a:rect l="0" t="0" r="0" b="0"/>
              <a:pathLst>
                <a:path w="457200" h="457200">
                  <a:moveTo>
                    <a:pt x="0" y="228600"/>
                  </a:moveTo>
                  <a:cubicBezTo>
                    <a:pt x="0" y="102363"/>
                    <a:pt x="102234"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362"/>
            <p:cNvSpPr/>
            <p:nvPr/>
          </p:nvSpPr>
          <p:spPr>
            <a:xfrm>
              <a:off x="2738501" y="3824987"/>
              <a:ext cx="457200" cy="457200"/>
            </a:xfrm>
            <a:custGeom>
              <a:avLst/>
              <a:gdLst/>
              <a:ahLst/>
              <a:cxnLst/>
              <a:rect l="0" t="0" r="0" b="0"/>
              <a:pathLst>
                <a:path w="457200" h="457200">
                  <a:moveTo>
                    <a:pt x="0" y="228600"/>
                  </a:moveTo>
                  <a:cubicBezTo>
                    <a:pt x="0" y="102363"/>
                    <a:pt x="102234"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363"/>
            <p:cNvSpPr/>
            <p:nvPr/>
          </p:nvSpPr>
          <p:spPr>
            <a:xfrm>
              <a:off x="4186301" y="3596387"/>
              <a:ext cx="457200" cy="457200"/>
            </a:xfrm>
            <a:custGeom>
              <a:avLst/>
              <a:gdLst/>
              <a:ahLst/>
              <a:cxnLst/>
              <a:rect l="0" t="0" r="0" b="0"/>
              <a:pathLst>
                <a:path w="457200" h="457200">
                  <a:moveTo>
                    <a:pt x="0" y="228600"/>
                  </a:moveTo>
                  <a:cubicBezTo>
                    <a:pt x="0" y="102363"/>
                    <a:pt x="102234"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364"/>
            <p:cNvSpPr/>
            <p:nvPr/>
          </p:nvSpPr>
          <p:spPr>
            <a:xfrm>
              <a:off x="4186301" y="3596387"/>
              <a:ext cx="457200" cy="457200"/>
            </a:xfrm>
            <a:custGeom>
              <a:avLst/>
              <a:gdLst/>
              <a:ahLst/>
              <a:cxnLst/>
              <a:rect l="0" t="0" r="0" b="0"/>
              <a:pathLst>
                <a:path w="457200" h="457200">
                  <a:moveTo>
                    <a:pt x="0" y="228600"/>
                  </a:moveTo>
                  <a:cubicBezTo>
                    <a:pt x="0" y="102363"/>
                    <a:pt x="102234"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9" name="Picture 3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735075" y="3991501"/>
              <a:ext cx="939927" cy="126971"/>
            </a:xfrm>
            <a:prstGeom prst="rect">
              <a:avLst/>
            </a:prstGeom>
            <a:noFill/>
            <a:extLst/>
          </p:spPr>
        </p:pic>
        <p:sp>
          <p:nvSpPr>
            <p:cNvPr id="20" name="Freeform 366"/>
            <p:cNvSpPr/>
            <p:nvPr/>
          </p:nvSpPr>
          <p:spPr>
            <a:xfrm>
              <a:off x="4186301" y="4129789"/>
              <a:ext cx="457200" cy="457201"/>
            </a:xfrm>
            <a:custGeom>
              <a:avLst/>
              <a:gdLst/>
              <a:ahLst/>
              <a:cxnLst/>
              <a:rect l="0" t="0" r="0" b="0"/>
              <a:pathLst>
                <a:path w="457200" h="457201">
                  <a:moveTo>
                    <a:pt x="0" y="228601"/>
                  </a:moveTo>
                  <a:cubicBezTo>
                    <a:pt x="0" y="102363"/>
                    <a:pt x="102234" y="0"/>
                    <a:pt x="228600" y="0"/>
                  </a:cubicBezTo>
                  <a:cubicBezTo>
                    <a:pt x="228600" y="0"/>
                    <a:pt x="228600" y="0"/>
                    <a:pt x="228600" y="0"/>
                  </a:cubicBezTo>
                  <a:lnTo>
                    <a:pt x="228600" y="0"/>
                  </a:lnTo>
                  <a:cubicBezTo>
                    <a:pt x="354838" y="0"/>
                    <a:pt x="457200" y="102363"/>
                    <a:pt x="457200" y="228601"/>
                  </a:cubicBezTo>
                  <a:cubicBezTo>
                    <a:pt x="457200" y="228601"/>
                    <a:pt x="457200" y="228601"/>
                    <a:pt x="457200" y="228601"/>
                  </a:cubicBezTo>
                  <a:lnTo>
                    <a:pt x="457200" y="228601"/>
                  </a:lnTo>
                  <a:cubicBezTo>
                    <a:pt x="457200" y="354839"/>
                    <a:pt x="354838" y="457201"/>
                    <a:pt x="228600" y="457201"/>
                  </a:cubicBezTo>
                  <a:cubicBezTo>
                    <a:pt x="228600" y="457201"/>
                    <a:pt x="228600" y="457201"/>
                    <a:pt x="228600" y="457201"/>
                  </a:cubicBezTo>
                  <a:lnTo>
                    <a:pt x="228600" y="457201"/>
                  </a:lnTo>
                  <a:cubicBezTo>
                    <a:pt x="102234" y="457201"/>
                    <a:pt x="0" y="354839"/>
                    <a:pt x="0" y="228601"/>
                  </a:cubicBezTo>
                  <a:cubicBezTo>
                    <a:pt x="0" y="228601"/>
                    <a:pt x="0" y="228601"/>
                    <a:pt x="0" y="228601"/>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367"/>
            <p:cNvSpPr/>
            <p:nvPr/>
          </p:nvSpPr>
          <p:spPr>
            <a:xfrm>
              <a:off x="4186301" y="4129789"/>
              <a:ext cx="457200" cy="457201"/>
            </a:xfrm>
            <a:custGeom>
              <a:avLst/>
              <a:gdLst/>
              <a:ahLst/>
              <a:cxnLst/>
              <a:rect l="0" t="0" r="0" b="0"/>
              <a:pathLst>
                <a:path w="457200" h="457201">
                  <a:moveTo>
                    <a:pt x="0" y="228601"/>
                  </a:moveTo>
                  <a:cubicBezTo>
                    <a:pt x="0" y="102363"/>
                    <a:pt x="102234" y="0"/>
                    <a:pt x="228600" y="0"/>
                  </a:cubicBezTo>
                  <a:cubicBezTo>
                    <a:pt x="228600" y="0"/>
                    <a:pt x="228600" y="0"/>
                    <a:pt x="228600" y="0"/>
                  </a:cubicBezTo>
                  <a:lnTo>
                    <a:pt x="228600" y="0"/>
                  </a:lnTo>
                  <a:cubicBezTo>
                    <a:pt x="354838" y="0"/>
                    <a:pt x="457200" y="102363"/>
                    <a:pt x="457200" y="228601"/>
                  </a:cubicBezTo>
                  <a:cubicBezTo>
                    <a:pt x="457200" y="228601"/>
                    <a:pt x="457200" y="228601"/>
                    <a:pt x="457200" y="228601"/>
                  </a:cubicBezTo>
                  <a:lnTo>
                    <a:pt x="457200" y="228601"/>
                  </a:lnTo>
                  <a:cubicBezTo>
                    <a:pt x="457200" y="354839"/>
                    <a:pt x="354838" y="457201"/>
                    <a:pt x="228600" y="457201"/>
                  </a:cubicBezTo>
                  <a:cubicBezTo>
                    <a:pt x="228600" y="457201"/>
                    <a:pt x="228600" y="457201"/>
                    <a:pt x="228600" y="457201"/>
                  </a:cubicBezTo>
                  <a:lnTo>
                    <a:pt x="228600" y="457201"/>
                  </a:lnTo>
                  <a:cubicBezTo>
                    <a:pt x="102234" y="457201"/>
                    <a:pt x="0" y="354839"/>
                    <a:pt x="0" y="228601"/>
                  </a:cubicBezTo>
                  <a:cubicBezTo>
                    <a:pt x="0" y="228601"/>
                    <a:pt x="0" y="228601"/>
                    <a:pt x="0" y="228601"/>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2" name="Picture 36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257422" y="3786418"/>
              <a:ext cx="865378" cy="285967"/>
            </a:xfrm>
            <a:prstGeom prst="rect">
              <a:avLst/>
            </a:prstGeom>
            <a:noFill/>
            <a:extLst/>
          </p:spPr>
        </p:pic>
        <p:pic>
          <p:nvPicPr>
            <p:cNvPr id="23" name="Picture 36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257422" y="4110991"/>
              <a:ext cx="865378" cy="285958"/>
            </a:xfrm>
            <a:prstGeom prst="rect">
              <a:avLst/>
            </a:prstGeom>
            <a:noFill/>
            <a:extLst/>
          </p:spPr>
        </p:pic>
        <p:sp>
          <p:nvSpPr>
            <p:cNvPr id="24" name="Rectangle 371"/>
            <p:cNvSpPr/>
            <p:nvPr/>
          </p:nvSpPr>
          <p:spPr>
            <a:xfrm>
              <a:off x="643872" y="1297500"/>
              <a:ext cx="4475008" cy="306879"/>
            </a:xfrm>
            <a:prstGeom prst="rect">
              <a:avLst/>
            </a:prstGeom>
          </p:spPr>
          <p:txBody>
            <a:bodyPr wrap="none" lIns="0" tIns="0" rIns="0" bIns="0">
              <a:spAutoFit/>
            </a:bodyPr>
            <a:lstStyle/>
            <a:p>
              <a:r>
                <a:rPr lang="en-US" sz="1994" dirty="0">
                  <a:latin typeface="Microsoft Sans Serif"/>
                </a:rPr>
                <a:t>1</a:t>
              </a:r>
              <a:r>
                <a:rPr lang="en-US" sz="1994" spc="1053" dirty="0">
                  <a:latin typeface="Microsoft Sans Serif"/>
                </a:rPr>
                <a:t>.</a:t>
              </a:r>
              <a:r>
                <a:rPr lang="en-US" sz="1994" dirty="0">
                  <a:latin typeface="Microsoft Sans Serif"/>
                </a:rPr>
                <a:t>Kegiata</a:t>
              </a:r>
              <a:r>
                <a:rPr lang="en-US" sz="1994" spc="546" dirty="0">
                  <a:latin typeface="Microsoft Sans Serif"/>
                </a:rPr>
                <a:t>n</a:t>
              </a:r>
              <a:r>
                <a:rPr lang="en-US" sz="1994" spc="-10" dirty="0">
                  <a:latin typeface="Microsoft Sans Serif"/>
                </a:rPr>
                <a:t>B</a:t>
              </a:r>
              <a:r>
                <a:rPr lang="en-US" sz="1994" dirty="0">
                  <a:latin typeface="Microsoft Sans Serif"/>
                </a:rPr>
                <a:t> dimula</a:t>
              </a:r>
              <a:r>
                <a:rPr lang="en-US" sz="1994" spc="502" dirty="0">
                  <a:latin typeface="Microsoft Sans Serif"/>
                </a:rPr>
                <a:t>i</a:t>
              </a:r>
              <a:r>
                <a:rPr lang="en-US" sz="1994" dirty="0">
                  <a:latin typeface="Microsoft Sans Serif"/>
                </a:rPr>
                <a:t>setela</a:t>
              </a:r>
              <a:r>
                <a:rPr lang="en-US" sz="1994" spc="527" dirty="0">
                  <a:latin typeface="Microsoft Sans Serif"/>
                </a:rPr>
                <a:t>h</a:t>
              </a:r>
              <a:r>
                <a:rPr lang="en-US" sz="1994" spc="-10" dirty="0">
                  <a:latin typeface="Microsoft Sans Serif"/>
                </a:rPr>
                <a:t>A</a:t>
              </a:r>
              <a:r>
                <a:rPr lang="en-US" sz="1994" dirty="0">
                  <a:latin typeface="Microsoft Sans Serif"/>
                </a:rPr>
                <a:t> selesai</a:t>
              </a:r>
            </a:p>
          </p:txBody>
        </p:sp>
        <p:sp>
          <p:nvSpPr>
            <p:cNvPr id="25" name="Rectangle 372"/>
            <p:cNvSpPr/>
            <p:nvPr/>
          </p:nvSpPr>
          <p:spPr>
            <a:xfrm>
              <a:off x="643872" y="2815924"/>
              <a:ext cx="5497402" cy="306559"/>
            </a:xfrm>
            <a:prstGeom prst="rect">
              <a:avLst/>
            </a:prstGeom>
          </p:spPr>
          <p:txBody>
            <a:bodyPr wrap="none" lIns="0" tIns="0" rIns="0" bIns="0">
              <a:spAutoFit/>
            </a:bodyPr>
            <a:lstStyle/>
            <a:p>
              <a:r>
                <a:rPr lang="en-US" sz="1992" dirty="0">
                  <a:latin typeface="Microsoft Sans Serif"/>
                </a:rPr>
                <a:t>2</a:t>
              </a:r>
              <a:r>
                <a:rPr lang="en-US" sz="1992" spc="1054" dirty="0">
                  <a:latin typeface="Microsoft Sans Serif"/>
                </a:rPr>
                <a:t>.</a:t>
              </a:r>
              <a:r>
                <a:rPr lang="en-US" sz="1992" dirty="0">
                  <a:latin typeface="Microsoft Sans Serif"/>
                </a:rPr>
                <a:t>Kegiata</a:t>
              </a:r>
              <a:r>
                <a:rPr lang="en-US" sz="1992" spc="552" dirty="0">
                  <a:latin typeface="Microsoft Sans Serif"/>
                </a:rPr>
                <a:t>n</a:t>
              </a:r>
              <a:r>
                <a:rPr lang="en-US" sz="1992" dirty="0">
                  <a:latin typeface="Microsoft Sans Serif"/>
                </a:rPr>
                <a:t>B da</a:t>
              </a:r>
              <a:r>
                <a:rPr lang="en-US" sz="1992" spc="550" dirty="0">
                  <a:latin typeface="Microsoft Sans Serif"/>
                </a:rPr>
                <a:t>n</a:t>
              </a:r>
              <a:r>
                <a:rPr lang="en-US" sz="1992" dirty="0">
                  <a:latin typeface="Microsoft Sans Serif"/>
                </a:rPr>
                <a:t>C dapa</a:t>
              </a:r>
              <a:r>
                <a:rPr lang="en-US" sz="1992" spc="577" dirty="0">
                  <a:latin typeface="Microsoft Sans Serif"/>
                </a:rPr>
                <a:t>t</a:t>
              </a:r>
              <a:r>
                <a:rPr lang="en-US" sz="1992" dirty="0">
                  <a:latin typeface="Microsoft Sans Serif"/>
                </a:rPr>
                <a:t>dimula</a:t>
              </a:r>
              <a:r>
                <a:rPr lang="en-US" sz="1992" spc="507" dirty="0">
                  <a:latin typeface="Microsoft Sans Serif"/>
                </a:rPr>
                <a:t>i</a:t>
              </a:r>
              <a:r>
                <a:rPr lang="en-US" sz="1992" dirty="0">
                  <a:latin typeface="Microsoft Sans Serif"/>
                </a:rPr>
                <a:t>jika</a:t>
              </a:r>
              <a:r>
                <a:rPr lang="en-US" sz="1992" spc="-47" dirty="0">
                  <a:latin typeface="Microsoft Sans Serif"/>
                </a:rPr>
                <a:t> </a:t>
              </a:r>
              <a:r>
                <a:rPr lang="en-US" sz="1992" dirty="0">
                  <a:latin typeface="Microsoft Sans Serif"/>
                </a:rPr>
                <a:t>A selesai</a:t>
              </a:r>
            </a:p>
          </p:txBody>
        </p:sp>
        <p:sp>
          <p:nvSpPr>
            <p:cNvPr id="26" name="Rectangle 373"/>
            <p:cNvSpPr/>
            <p:nvPr/>
          </p:nvSpPr>
          <p:spPr>
            <a:xfrm>
              <a:off x="2145540" y="1833935"/>
              <a:ext cx="1580561" cy="214226"/>
            </a:xfrm>
            <a:prstGeom prst="rect">
              <a:avLst/>
            </a:prstGeom>
          </p:spPr>
          <p:txBody>
            <a:bodyPr wrap="none" lIns="0" tIns="0" rIns="0" bIns="0">
              <a:spAutoFit/>
            </a:bodyPr>
            <a:lstStyle/>
            <a:p>
              <a:pPr>
                <a:tabLst>
                  <a:tab pos="1448053" algn="l"/>
                </a:tabLst>
              </a:pPr>
              <a:r>
                <a:rPr lang="en-US" sz="1392" dirty="0">
                  <a:latin typeface="Microsoft Sans Serif"/>
                </a:rPr>
                <a:t>A	B</a:t>
              </a:r>
            </a:p>
          </p:txBody>
        </p:sp>
        <p:sp>
          <p:nvSpPr>
            <p:cNvPr id="27" name="Rectangle 374"/>
            <p:cNvSpPr/>
            <p:nvPr/>
          </p:nvSpPr>
          <p:spPr>
            <a:xfrm>
              <a:off x="2145538" y="3840409"/>
              <a:ext cx="118622" cy="214226"/>
            </a:xfrm>
            <a:prstGeom prst="rect">
              <a:avLst/>
            </a:prstGeom>
          </p:spPr>
          <p:txBody>
            <a:bodyPr wrap="none" lIns="0" tIns="0" rIns="0" bIns="0">
              <a:spAutoFit/>
            </a:bodyPr>
            <a:lstStyle/>
            <a:p>
              <a:r>
                <a:rPr lang="en-US" sz="1392" dirty="0">
                  <a:latin typeface="Microsoft Sans Serif"/>
                </a:rPr>
                <a:t>A</a:t>
              </a:r>
            </a:p>
          </p:txBody>
        </p:sp>
        <p:sp>
          <p:nvSpPr>
            <p:cNvPr id="28" name="Rectangle 375"/>
            <p:cNvSpPr/>
            <p:nvPr/>
          </p:nvSpPr>
          <p:spPr>
            <a:xfrm>
              <a:off x="3669919" y="3688009"/>
              <a:ext cx="118622" cy="214226"/>
            </a:xfrm>
            <a:prstGeom prst="rect">
              <a:avLst/>
            </a:prstGeom>
          </p:spPr>
          <p:txBody>
            <a:bodyPr wrap="none" lIns="0" tIns="0" rIns="0" bIns="0">
              <a:spAutoFit/>
            </a:bodyPr>
            <a:lstStyle/>
            <a:p>
              <a:r>
                <a:rPr lang="en-US" sz="1392" dirty="0">
                  <a:latin typeface="Microsoft Sans Serif"/>
                </a:rPr>
                <a:t>B</a:t>
              </a:r>
            </a:p>
          </p:txBody>
        </p:sp>
        <p:sp>
          <p:nvSpPr>
            <p:cNvPr id="29" name="Rectangle 376"/>
            <p:cNvSpPr/>
            <p:nvPr/>
          </p:nvSpPr>
          <p:spPr>
            <a:xfrm>
              <a:off x="3666871" y="3995857"/>
              <a:ext cx="128240" cy="214226"/>
            </a:xfrm>
            <a:prstGeom prst="rect">
              <a:avLst/>
            </a:prstGeom>
          </p:spPr>
          <p:txBody>
            <a:bodyPr wrap="none" lIns="0" tIns="0" rIns="0" bIns="0">
              <a:spAutoFit/>
            </a:bodyPr>
            <a:lstStyle/>
            <a:p>
              <a:r>
                <a:rPr lang="en-US" sz="1392" dirty="0">
                  <a:latin typeface="Microsoft Sans Serif"/>
                </a:rPr>
                <a:t>C</a:t>
              </a:r>
            </a:p>
          </p:txBody>
        </p:sp>
      </p:grpSp>
    </p:spTree>
    <p:extLst>
      <p:ext uri="{BB962C8B-B14F-4D97-AF65-F5344CB8AC3E}">
        <p14:creationId xmlns:p14="http://schemas.microsoft.com/office/powerpoint/2010/main" val="28377007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Hubungan Kebergantungan Antar Kegiatan</a:t>
            </a:r>
          </a:p>
        </p:txBody>
      </p:sp>
      <p:grpSp>
        <p:nvGrpSpPr>
          <p:cNvPr id="4" name="Group 3"/>
          <p:cNvGrpSpPr/>
          <p:nvPr/>
        </p:nvGrpSpPr>
        <p:grpSpPr>
          <a:xfrm>
            <a:off x="476251" y="1658982"/>
            <a:ext cx="7838045" cy="4818717"/>
            <a:chOff x="548944" y="840569"/>
            <a:chExt cx="7838045" cy="4818717"/>
          </a:xfrm>
        </p:grpSpPr>
        <p:sp>
          <p:nvSpPr>
            <p:cNvPr id="5" name="Freeform 378"/>
            <p:cNvSpPr/>
            <p:nvPr/>
          </p:nvSpPr>
          <p:spPr>
            <a:xfrm>
              <a:off x="2809875" y="20044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379"/>
            <p:cNvSpPr/>
            <p:nvPr/>
          </p:nvSpPr>
          <p:spPr>
            <a:xfrm>
              <a:off x="2809875" y="20044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 name="Freeform 380"/>
            <p:cNvSpPr/>
            <p:nvPr/>
          </p:nvSpPr>
          <p:spPr>
            <a:xfrm>
              <a:off x="4257675" y="17758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381"/>
            <p:cNvSpPr/>
            <p:nvPr/>
          </p:nvSpPr>
          <p:spPr>
            <a:xfrm>
              <a:off x="4257675" y="17758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382"/>
            <p:cNvSpPr/>
            <p:nvPr/>
          </p:nvSpPr>
          <p:spPr>
            <a:xfrm>
              <a:off x="4257675" y="23092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383"/>
            <p:cNvSpPr/>
            <p:nvPr/>
          </p:nvSpPr>
          <p:spPr>
            <a:xfrm>
              <a:off x="4257675" y="23092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384"/>
            <p:cNvSpPr/>
            <p:nvPr/>
          </p:nvSpPr>
          <p:spPr>
            <a:xfrm>
              <a:off x="1362075" y="17758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385"/>
            <p:cNvSpPr/>
            <p:nvPr/>
          </p:nvSpPr>
          <p:spPr>
            <a:xfrm>
              <a:off x="1362075" y="17758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 name="Freeform 386"/>
            <p:cNvSpPr/>
            <p:nvPr/>
          </p:nvSpPr>
          <p:spPr>
            <a:xfrm>
              <a:off x="1362075" y="23092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387"/>
            <p:cNvSpPr/>
            <p:nvPr/>
          </p:nvSpPr>
          <p:spPr>
            <a:xfrm>
              <a:off x="1362075" y="2309241"/>
              <a:ext cx="457200" cy="457200"/>
            </a:xfrm>
            <a:custGeom>
              <a:avLst/>
              <a:gdLst/>
              <a:ahLst/>
              <a:cxnLst/>
              <a:rect l="0" t="0" r="0" b="0"/>
              <a:pathLst>
                <a:path w="457200" h="457200">
                  <a:moveTo>
                    <a:pt x="0" y="228600"/>
                  </a:moveTo>
                  <a:cubicBezTo>
                    <a:pt x="0" y="102363"/>
                    <a:pt x="102361" y="0"/>
                    <a:pt x="228600" y="0"/>
                  </a:cubicBezTo>
                  <a:cubicBezTo>
                    <a:pt x="228600" y="0"/>
                    <a:pt x="228600" y="0"/>
                    <a:pt x="228600" y="0"/>
                  </a:cubicBezTo>
                  <a:lnTo>
                    <a:pt x="228600" y="0"/>
                  </a:lnTo>
                  <a:cubicBezTo>
                    <a:pt x="354838" y="0"/>
                    <a:pt x="457200" y="102363"/>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361"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5" name="Picture 38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81125" y="1909320"/>
              <a:ext cx="865251" cy="286085"/>
            </a:xfrm>
            <a:prstGeom prst="rect">
              <a:avLst/>
            </a:prstGeom>
            <a:noFill/>
            <a:extLst/>
          </p:spPr>
        </p:pic>
        <p:pic>
          <p:nvPicPr>
            <p:cNvPr id="16" name="Picture 38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81125" y="2270627"/>
              <a:ext cx="865251" cy="286011"/>
            </a:xfrm>
            <a:prstGeom prst="rect">
              <a:avLst/>
            </a:prstGeom>
            <a:noFill/>
            <a:extLst/>
          </p:spPr>
        </p:pic>
        <p:pic>
          <p:nvPicPr>
            <p:cNvPr id="17" name="Picture 39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329432" y="1957473"/>
              <a:ext cx="864742" cy="218293"/>
            </a:xfrm>
            <a:prstGeom prst="rect">
              <a:avLst/>
            </a:prstGeom>
            <a:noFill/>
            <a:extLst/>
          </p:spPr>
        </p:pic>
        <p:pic>
          <p:nvPicPr>
            <p:cNvPr id="18" name="Picture 39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28925" y="2290320"/>
              <a:ext cx="865251" cy="286085"/>
            </a:xfrm>
            <a:prstGeom prst="rect">
              <a:avLst/>
            </a:prstGeom>
            <a:noFill/>
            <a:extLst/>
          </p:spPr>
        </p:pic>
        <p:sp>
          <p:nvSpPr>
            <p:cNvPr id="19" name="Freeform 392"/>
            <p:cNvSpPr/>
            <p:nvPr/>
          </p:nvSpPr>
          <p:spPr>
            <a:xfrm>
              <a:off x="1357377" y="4440048"/>
              <a:ext cx="457201" cy="457200"/>
            </a:xfrm>
            <a:custGeom>
              <a:avLst/>
              <a:gdLst/>
              <a:ahLst/>
              <a:cxnLst/>
              <a:rect l="0" t="0" r="0" b="0"/>
              <a:pathLst>
                <a:path w="457201" h="457200">
                  <a:moveTo>
                    <a:pt x="0" y="228600"/>
                  </a:moveTo>
                  <a:cubicBezTo>
                    <a:pt x="0" y="102361"/>
                    <a:pt x="102236" y="0"/>
                    <a:pt x="228600" y="0"/>
                  </a:cubicBezTo>
                  <a:cubicBezTo>
                    <a:pt x="228600" y="0"/>
                    <a:pt x="228600" y="0"/>
                    <a:pt x="228600" y="0"/>
                  </a:cubicBezTo>
                  <a:lnTo>
                    <a:pt x="228600" y="0"/>
                  </a:lnTo>
                  <a:cubicBezTo>
                    <a:pt x="354839" y="0"/>
                    <a:pt x="457201" y="102361"/>
                    <a:pt x="457201" y="228600"/>
                  </a:cubicBezTo>
                  <a:cubicBezTo>
                    <a:pt x="457201" y="228600"/>
                    <a:pt x="457201" y="228600"/>
                    <a:pt x="457201" y="228600"/>
                  </a:cubicBezTo>
                  <a:lnTo>
                    <a:pt x="457201" y="228600"/>
                  </a:lnTo>
                  <a:cubicBezTo>
                    <a:pt x="457201" y="354838"/>
                    <a:pt x="354839" y="457200"/>
                    <a:pt x="228600" y="457200"/>
                  </a:cubicBezTo>
                  <a:cubicBezTo>
                    <a:pt x="228600" y="457200"/>
                    <a:pt x="228600" y="457200"/>
                    <a:pt x="228600" y="457200"/>
                  </a:cubicBezTo>
                  <a:lnTo>
                    <a:pt x="228600" y="457200"/>
                  </a:lnTo>
                  <a:cubicBezTo>
                    <a:pt x="102236"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393"/>
            <p:cNvSpPr/>
            <p:nvPr/>
          </p:nvSpPr>
          <p:spPr>
            <a:xfrm>
              <a:off x="1357377" y="4440048"/>
              <a:ext cx="457201" cy="457200"/>
            </a:xfrm>
            <a:custGeom>
              <a:avLst/>
              <a:gdLst/>
              <a:ahLst/>
              <a:cxnLst/>
              <a:rect l="0" t="0" r="0" b="0"/>
              <a:pathLst>
                <a:path w="457201" h="457200">
                  <a:moveTo>
                    <a:pt x="0" y="228600"/>
                  </a:moveTo>
                  <a:cubicBezTo>
                    <a:pt x="0" y="102361"/>
                    <a:pt x="102236" y="0"/>
                    <a:pt x="228600" y="0"/>
                  </a:cubicBezTo>
                  <a:cubicBezTo>
                    <a:pt x="228600" y="0"/>
                    <a:pt x="228600" y="0"/>
                    <a:pt x="228600" y="0"/>
                  </a:cubicBezTo>
                  <a:lnTo>
                    <a:pt x="228600" y="0"/>
                  </a:lnTo>
                  <a:cubicBezTo>
                    <a:pt x="354839" y="0"/>
                    <a:pt x="457201" y="102361"/>
                    <a:pt x="457201" y="228600"/>
                  </a:cubicBezTo>
                  <a:cubicBezTo>
                    <a:pt x="457201" y="228600"/>
                    <a:pt x="457201" y="228600"/>
                    <a:pt x="457201" y="228600"/>
                  </a:cubicBezTo>
                  <a:lnTo>
                    <a:pt x="457201" y="228600"/>
                  </a:lnTo>
                  <a:cubicBezTo>
                    <a:pt x="457201" y="354838"/>
                    <a:pt x="354839" y="457200"/>
                    <a:pt x="228600" y="457200"/>
                  </a:cubicBezTo>
                  <a:cubicBezTo>
                    <a:pt x="228600" y="457200"/>
                    <a:pt x="228600" y="457200"/>
                    <a:pt x="228600" y="457200"/>
                  </a:cubicBezTo>
                  <a:lnTo>
                    <a:pt x="228600" y="457200"/>
                  </a:lnTo>
                  <a:cubicBezTo>
                    <a:pt x="102236"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394"/>
            <p:cNvSpPr/>
            <p:nvPr/>
          </p:nvSpPr>
          <p:spPr>
            <a:xfrm>
              <a:off x="2881376" y="4440048"/>
              <a:ext cx="457200" cy="457200"/>
            </a:xfrm>
            <a:custGeom>
              <a:avLst/>
              <a:gdLst/>
              <a:ahLst/>
              <a:cxnLst/>
              <a:rect l="0" t="0" r="0" b="0"/>
              <a:pathLst>
                <a:path w="457200" h="457200">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395"/>
            <p:cNvSpPr/>
            <p:nvPr/>
          </p:nvSpPr>
          <p:spPr>
            <a:xfrm>
              <a:off x="2881376" y="4440048"/>
              <a:ext cx="457200" cy="457200"/>
            </a:xfrm>
            <a:custGeom>
              <a:avLst/>
              <a:gdLst/>
              <a:ahLst/>
              <a:cxnLst/>
              <a:rect l="0" t="0" r="0" b="0"/>
              <a:pathLst>
                <a:path w="457200" h="457200">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3" name="Freeform 396"/>
            <p:cNvSpPr/>
            <p:nvPr/>
          </p:nvSpPr>
          <p:spPr>
            <a:xfrm>
              <a:off x="4329176" y="4440048"/>
              <a:ext cx="457200" cy="457200"/>
            </a:xfrm>
            <a:custGeom>
              <a:avLst/>
              <a:gdLst/>
              <a:ahLst/>
              <a:cxnLst/>
              <a:rect l="0" t="0" r="0" b="0"/>
              <a:pathLst>
                <a:path w="457200" h="457200">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397"/>
            <p:cNvSpPr/>
            <p:nvPr/>
          </p:nvSpPr>
          <p:spPr>
            <a:xfrm>
              <a:off x="4329176" y="4440048"/>
              <a:ext cx="457200" cy="457200"/>
            </a:xfrm>
            <a:custGeom>
              <a:avLst/>
              <a:gdLst/>
              <a:ahLst/>
              <a:cxnLst/>
              <a:rect l="0" t="0" r="0" b="0"/>
              <a:pathLst>
                <a:path w="457200" h="457200">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00"/>
                    <a:pt x="228600" y="457200"/>
                  </a:cubicBezTo>
                  <a:cubicBezTo>
                    <a:pt x="228600" y="457200"/>
                    <a:pt x="228600" y="457200"/>
                    <a:pt x="228600" y="457200"/>
                  </a:cubicBezTo>
                  <a:lnTo>
                    <a:pt x="228600" y="457200"/>
                  </a:lnTo>
                  <a:cubicBezTo>
                    <a:pt x="102234" y="457200"/>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5" name="Picture 39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877950" y="4606560"/>
              <a:ext cx="939927" cy="127099"/>
            </a:xfrm>
            <a:prstGeom prst="rect">
              <a:avLst/>
            </a:prstGeom>
            <a:noFill/>
            <a:extLst/>
          </p:spPr>
        </p:pic>
        <p:pic>
          <p:nvPicPr>
            <p:cNvPr id="26" name="Picture 39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401950" y="4606560"/>
              <a:ext cx="863727" cy="127071"/>
            </a:xfrm>
            <a:prstGeom prst="rect">
              <a:avLst/>
            </a:prstGeom>
            <a:noFill/>
            <a:extLst/>
          </p:spPr>
        </p:pic>
        <p:sp>
          <p:nvSpPr>
            <p:cNvPr id="27" name="Freeform 400"/>
            <p:cNvSpPr/>
            <p:nvPr/>
          </p:nvSpPr>
          <p:spPr>
            <a:xfrm>
              <a:off x="1357377" y="5202048"/>
              <a:ext cx="457201" cy="457238"/>
            </a:xfrm>
            <a:custGeom>
              <a:avLst/>
              <a:gdLst/>
              <a:ahLst/>
              <a:cxnLst/>
              <a:rect l="0" t="0" r="0" b="0"/>
              <a:pathLst>
                <a:path w="457201" h="457238">
                  <a:moveTo>
                    <a:pt x="0" y="228600"/>
                  </a:moveTo>
                  <a:cubicBezTo>
                    <a:pt x="0" y="102361"/>
                    <a:pt x="102236" y="0"/>
                    <a:pt x="228600" y="0"/>
                  </a:cubicBezTo>
                  <a:cubicBezTo>
                    <a:pt x="228600" y="0"/>
                    <a:pt x="228600" y="0"/>
                    <a:pt x="228600" y="0"/>
                  </a:cubicBezTo>
                  <a:lnTo>
                    <a:pt x="228600" y="0"/>
                  </a:lnTo>
                  <a:cubicBezTo>
                    <a:pt x="354839" y="0"/>
                    <a:pt x="457201" y="102361"/>
                    <a:pt x="457201" y="228600"/>
                  </a:cubicBezTo>
                  <a:cubicBezTo>
                    <a:pt x="457201" y="228600"/>
                    <a:pt x="457201" y="228600"/>
                    <a:pt x="457201" y="228600"/>
                  </a:cubicBezTo>
                  <a:lnTo>
                    <a:pt x="457201" y="228600"/>
                  </a:lnTo>
                  <a:cubicBezTo>
                    <a:pt x="457201" y="354838"/>
                    <a:pt x="354839" y="457238"/>
                    <a:pt x="228600" y="457238"/>
                  </a:cubicBezTo>
                  <a:cubicBezTo>
                    <a:pt x="228600" y="457238"/>
                    <a:pt x="228600" y="457238"/>
                    <a:pt x="228600" y="457238"/>
                  </a:cubicBezTo>
                  <a:lnTo>
                    <a:pt x="228600" y="457238"/>
                  </a:lnTo>
                  <a:cubicBezTo>
                    <a:pt x="102236" y="457238"/>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401"/>
            <p:cNvSpPr/>
            <p:nvPr/>
          </p:nvSpPr>
          <p:spPr>
            <a:xfrm>
              <a:off x="1357377" y="5202048"/>
              <a:ext cx="457201" cy="457238"/>
            </a:xfrm>
            <a:custGeom>
              <a:avLst/>
              <a:gdLst/>
              <a:ahLst/>
              <a:cxnLst/>
              <a:rect l="0" t="0" r="0" b="0"/>
              <a:pathLst>
                <a:path w="457201" h="457238">
                  <a:moveTo>
                    <a:pt x="0" y="228600"/>
                  </a:moveTo>
                  <a:cubicBezTo>
                    <a:pt x="0" y="102361"/>
                    <a:pt x="102236" y="0"/>
                    <a:pt x="228600" y="0"/>
                  </a:cubicBezTo>
                  <a:cubicBezTo>
                    <a:pt x="228600" y="0"/>
                    <a:pt x="228600" y="0"/>
                    <a:pt x="228600" y="0"/>
                  </a:cubicBezTo>
                  <a:lnTo>
                    <a:pt x="228600" y="0"/>
                  </a:lnTo>
                  <a:cubicBezTo>
                    <a:pt x="354839" y="0"/>
                    <a:pt x="457201" y="102361"/>
                    <a:pt x="457201" y="228600"/>
                  </a:cubicBezTo>
                  <a:cubicBezTo>
                    <a:pt x="457201" y="228600"/>
                    <a:pt x="457201" y="228600"/>
                    <a:pt x="457201" y="228600"/>
                  </a:cubicBezTo>
                  <a:lnTo>
                    <a:pt x="457201" y="228600"/>
                  </a:lnTo>
                  <a:cubicBezTo>
                    <a:pt x="457201" y="354838"/>
                    <a:pt x="354839" y="457238"/>
                    <a:pt x="228600" y="457238"/>
                  </a:cubicBezTo>
                  <a:cubicBezTo>
                    <a:pt x="228600" y="457238"/>
                    <a:pt x="228600" y="457238"/>
                    <a:pt x="228600" y="457238"/>
                  </a:cubicBezTo>
                  <a:lnTo>
                    <a:pt x="228600" y="457238"/>
                  </a:lnTo>
                  <a:cubicBezTo>
                    <a:pt x="102236" y="457238"/>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9" name="Freeform 402"/>
            <p:cNvSpPr/>
            <p:nvPr/>
          </p:nvSpPr>
          <p:spPr>
            <a:xfrm>
              <a:off x="2881376" y="5202048"/>
              <a:ext cx="457200" cy="457238"/>
            </a:xfrm>
            <a:custGeom>
              <a:avLst/>
              <a:gdLst/>
              <a:ahLst/>
              <a:cxnLst/>
              <a:rect l="0" t="0" r="0" b="0"/>
              <a:pathLst>
                <a:path w="457200" h="457238">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38"/>
                    <a:pt x="228600" y="457238"/>
                  </a:cubicBezTo>
                  <a:cubicBezTo>
                    <a:pt x="228600" y="457238"/>
                    <a:pt x="228600" y="457238"/>
                    <a:pt x="228600" y="457238"/>
                  </a:cubicBezTo>
                  <a:lnTo>
                    <a:pt x="228600" y="457238"/>
                  </a:lnTo>
                  <a:cubicBezTo>
                    <a:pt x="102234" y="457238"/>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403"/>
            <p:cNvSpPr/>
            <p:nvPr/>
          </p:nvSpPr>
          <p:spPr>
            <a:xfrm>
              <a:off x="2881376" y="5202048"/>
              <a:ext cx="457200" cy="457238"/>
            </a:xfrm>
            <a:custGeom>
              <a:avLst/>
              <a:gdLst/>
              <a:ahLst/>
              <a:cxnLst/>
              <a:rect l="0" t="0" r="0" b="0"/>
              <a:pathLst>
                <a:path w="457200" h="457238">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38"/>
                    <a:pt x="228600" y="457238"/>
                  </a:cubicBezTo>
                  <a:cubicBezTo>
                    <a:pt x="228600" y="457238"/>
                    <a:pt x="228600" y="457238"/>
                    <a:pt x="228600" y="457238"/>
                  </a:cubicBezTo>
                  <a:lnTo>
                    <a:pt x="228600" y="457238"/>
                  </a:lnTo>
                  <a:cubicBezTo>
                    <a:pt x="102234" y="457238"/>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1" name="Freeform 404"/>
            <p:cNvSpPr/>
            <p:nvPr/>
          </p:nvSpPr>
          <p:spPr>
            <a:xfrm>
              <a:off x="4329176" y="5202048"/>
              <a:ext cx="457200" cy="457238"/>
            </a:xfrm>
            <a:custGeom>
              <a:avLst/>
              <a:gdLst/>
              <a:ahLst/>
              <a:cxnLst/>
              <a:rect l="0" t="0" r="0" b="0"/>
              <a:pathLst>
                <a:path w="457200" h="457238">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38"/>
                    <a:pt x="228600" y="457238"/>
                  </a:cubicBezTo>
                  <a:cubicBezTo>
                    <a:pt x="228600" y="457238"/>
                    <a:pt x="228600" y="457238"/>
                    <a:pt x="228600" y="457238"/>
                  </a:cubicBezTo>
                  <a:lnTo>
                    <a:pt x="228600" y="457238"/>
                  </a:lnTo>
                  <a:cubicBezTo>
                    <a:pt x="102234" y="457238"/>
                    <a:pt x="0" y="354838"/>
                    <a:pt x="0" y="228600"/>
                  </a:cubicBezTo>
                  <a:cubicBezTo>
                    <a:pt x="0" y="228600"/>
                    <a:pt x="0" y="228600"/>
                    <a:pt x="0" y="228600"/>
                  </a:cubicBezTo>
                  <a:close/>
                </a:path>
              </a:pathLst>
            </a:custGeom>
            <a:solidFill>
              <a:srgbClr val="FFFFFF">
                <a:alpha val="100000"/>
              </a:srgbClr>
            </a:solidFill>
            <a:ln w="25400">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405"/>
            <p:cNvSpPr/>
            <p:nvPr/>
          </p:nvSpPr>
          <p:spPr>
            <a:xfrm>
              <a:off x="4329176" y="5202048"/>
              <a:ext cx="457200" cy="457238"/>
            </a:xfrm>
            <a:custGeom>
              <a:avLst/>
              <a:gdLst/>
              <a:ahLst/>
              <a:cxnLst/>
              <a:rect l="0" t="0" r="0" b="0"/>
              <a:pathLst>
                <a:path w="457200" h="457238">
                  <a:moveTo>
                    <a:pt x="0" y="228600"/>
                  </a:moveTo>
                  <a:cubicBezTo>
                    <a:pt x="0" y="102361"/>
                    <a:pt x="102234" y="0"/>
                    <a:pt x="228600" y="0"/>
                  </a:cubicBezTo>
                  <a:cubicBezTo>
                    <a:pt x="228600" y="0"/>
                    <a:pt x="228600" y="0"/>
                    <a:pt x="228600" y="0"/>
                  </a:cubicBezTo>
                  <a:lnTo>
                    <a:pt x="228600" y="0"/>
                  </a:lnTo>
                  <a:cubicBezTo>
                    <a:pt x="354838" y="0"/>
                    <a:pt x="457200" y="102361"/>
                    <a:pt x="457200" y="228600"/>
                  </a:cubicBezTo>
                  <a:cubicBezTo>
                    <a:pt x="457200" y="228600"/>
                    <a:pt x="457200" y="228600"/>
                    <a:pt x="457200" y="228600"/>
                  </a:cubicBezTo>
                  <a:lnTo>
                    <a:pt x="457200" y="228600"/>
                  </a:lnTo>
                  <a:cubicBezTo>
                    <a:pt x="457200" y="354838"/>
                    <a:pt x="354838" y="457238"/>
                    <a:pt x="228600" y="457238"/>
                  </a:cubicBezTo>
                  <a:cubicBezTo>
                    <a:pt x="228600" y="457238"/>
                    <a:pt x="228600" y="457238"/>
                    <a:pt x="228600" y="457238"/>
                  </a:cubicBezTo>
                  <a:lnTo>
                    <a:pt x="228600" y="457238"/>
                  </a:lnTo>
                  <a:cubicBezTo>
                    <a:pt x="102234" y="457238"/>
                    <a:pt x="0" y="354838"/>
                    <a:pt x="0" y="228600"/>
                  </a:cubicBezTo>
                  <a:cubicBezTo>
                    <a:pt x="0" y="228600"/>
                    <a:pt x="0" y="228600"/>
                    <a:pt x="0" y="228600"/>
                  </a:cubicBezTo>
                  <a:close/>
                </a:path>
              </a:pathLst>
            </a:custGeom>
            <a:noFill/>
            <a:ln w="254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33" name="Picture 40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877950" y="5368559"/>
              <a:ext cx="939927" cy="127098"/>
            </a:xfrm>
            <a:prstGeom prst="rect">
              <a:avLst/>
            </a:prstGeom>
            <a:noFill/>
            <a:extLst/>
          </p:spPr>
        </p:pic>
        <p:pic>
          <p:nvPicPr>
            <p:cNvPr id="34" name="Picture 40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401950" y="5368561"/>
              <a:ext cx="863727" cy="127071"/>
            </a:xfrm>
            <a:prstGeom prst="rect">
              <a:avLst/>
            </a:prstGeom>
            <a:noFill/>
            <a:extLst/>
          </p:spPr>
        </p:pic>
        <p:pic>
          <p:nvPicPr>
            <p:cNvPr id="35" name="Picture 40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929763" y="4884550"/>
              <a:ext cx="204534" cy="399669"/>
            </a:xfrm>
            <a:prstGeom prst="rect">
              <a:avLst/>
            </a:prstGeom>
            <a:noFill/>
            <a:extLst/>
          </p:spPr>
        </p:pic>
        <p:sp>
          <p:nvSpPr>
            <p:cNvPr id="36" name="Rectangle 409"/>
            <p:cNvSpPr/>
            <p:nvPr/>
          </p:nvSpPr>
          <p:spPr>
            <a:xfrm>
              <a:off x="548946" y="840569"/>
              <a:ext cx="7838043" cy="306879"/>
            </a:xfrm>
            <a:prstGeom prst="rect">
              <a:avLst/>
            </a:prstGeom>
          </p:spPr>
          <p:txBody>
            <a:bodyPr wrap="none" lIns="0" tIns="0" rIns="0" bIns="0">
              <a:spAutoFit/>
            </a:bodyPr>
            <a:lstStyle/>
            <a:p>
              <a:r>
                <a:rPr lang="en-US" sz="1994" dirty="0">
                  <a:latin typeface="Microsoft Sans Serif"/>
                </a:rPr>
                <a:t>3</a:t>
              </a:r>
              <a:r>
                <a:rPr lang="en-US" sz="1994" spc="1941" dirty="0">
                  <a:latin typeface="Microsoft Sans Serif"/>
                </a:rPr>
                <a:t>.</a:t>
              </a:r>
              <a:r>
                <a:rPr lang="en-US" sz="1994" dirty="0">
                  <a:latin typeface="Microsoft Sans Serif"/>
                </a:rPr>
                <a:t>Kegiata</a:t>
              </a:r>
              <a:r>
                <a:rPr lang="en-US" sz="1994" spc="546" dirty="0">
                  <a:latin typeface="Microsoft Sans Serif"/>
                </a:rPr>
                <a:t>n</a:t>
              </a:r>
              <a:r>
                <a:rPr lang="en-US" sz="1994" dirty="0">
                  <a:latin typeface="Microsoft Sans Serif"/>
                </a:rPr>
                <a:t>C dan D dapa</a:t>
              </a:r>
              <a:r>
                <a:rPr lang="en-US" sz="1994" spc="552" dirty="0">
                  <a:latin typeface="Microsoft Sans Serif"/>
                </a:rPr>
                <a:t>t</a:t>
              </a:r>
              <a:r>
                <a:rPr lang="en-US" sz="1994" dirty="0">
                  <a:latin typeface="Microsoft Sans Serif"/>
                </a:rPr>
                <a:t>dimula</a:t>
              </a:r>
              <a:r>
                <a:rPr lang="en-US" sz="1994" spc="505" dirty="0">
                  <a:latin typeface="Microsoft Sans Serif"/>
                </a:rPr>
                <a:t>i</a:t>
              </a:r>
              <a:r>
                <a:rPr lang="en-US" sz="1994" dirty="0">
                  <a:latin typeface="Microsoft Sans Serif"/>
                </a:rPr>
                <a:t>setela</a:t>
              </a:r>
              <a:r>
                <a:rPr lang="en-US" sz="1994" spc="550" dirty="0">
                  <a:latin typeface="Microsoft Sans Serif"/>
                </a:rPr>
                <a:t>h</a:t>
              </a:r>
              <a:r>
                <a:rPr lang="en-US" sz="1994" dirty="0">
                  <a:latin typeface="Microsoft Sans Serif"/>
                </a:rPr>
                <a:t>kegiata</a:t>
              </a:r>
              <a:r>
                <a:rPr lang="en-US" sz="1994" spc="526" dirty="0">
                  <a:latin typeface="Microsoft Sans Serif"/>
                </a:rPr>
                <a:t>n</a:t>
              </a:r>
              <a:r>
                <a:rPr lang="en-US" sz="1994" dirty="0">
                  <a:latin typeface="Microsoft Sans Serif"/>
                </a:rPr>
                <a:t>A dan B selesai</a:t>
              </a:r>
            </a:p>
          </p:txBody>
        </p:sp>
        <p:sp>
          <p:nvSpPr>
            <p:cNvPr id="37" name="Rectangle 410"/>
            <p:cNvSpPr/>
            <p:nvPr/>
          </p:nvSpPr>
          <p:spPr>
            <a:xfrm>
              <a:off x="548944" y="3402128"/>
              <a:ext cx="7470828" cy="614335"/>
            </a:xfrm>
            <a:prstGeom prst="rect">
              <a:avLst/>
            </a:prstGeom>
          </p:spPr>
          <p:txBody>
            <a:bodyPr wrap="none" lIns="0" tIns="0" rIns="0" bIns="0">
              <a:spAutoFit/>
            </a:bodyPr>
            <a:lstStyle/>
            <a:p>
              <a:r>
                <a:rPr lang="en-US" sz="1992" dirty="0">
                  <a:latin typeface="Microsoft Sans Serif"/>
                </a:rPr>
                <a:t>4</a:t>
              </a:r>
              <a:r>
                <a:rPr lang="en-US" sz="1992" spc="1054" dirty="0">
                  <a:latin typeface="Microsoft Sans Serif"/>
                </a:rPr>
                <a:t>.</a:t>
              </a:r>
              <a:r>
                <a:rPr lang="en-US" sz="1992" dirty="0">
                  <a:latin typeface="Microsoft Sans Serif"/>
                </a:rPr>
                <a:t>Kegiata</a:t>
              </a:r>
              <a:r>
                <a:rPr lang="en-US" sz="1992" spc="552" dirty="0">
                  <a:latin typeface="Microsoft Sans Serif"/>
                </a:rPr>
                <a:t>n</a:t>
              </a:r>
              <a:r>
                <a:rPr lang="en-US" sz="1992" dirty="0">
                  <a:latin typeface="Microsoft Sans Serif"/>
                </a:rPr>
                <a:t>C dimula</a:t>
              </a:r>
              <a:r>
                <a:rPr lang="en-US" sz="1992" spc="507" dirty="0">
                  <a:latin typeface="Microsoft Sans Serif"/>
                </a:rPr>
                <a:t>i</a:t>
              </a:r>
              <a:r>
                <a:rPr lang="en-US" sz="1992" dirty="0">
                  <a:latin typeface="Microsoft Sans Serif"/>
                </a:rPr>
                <a:t>setela</a:t>
              </a:r>
              <a:r>
                <a:rPr lang="en-US" sz="1992" spc="550" dirty="0">
                  <a:latin typeface="Microsoft Sans Serif"/>
                </a:rPr>
                <a:t>h</a:t>
              </a:r>
              <a:r>
                <a:rPr lang="en-US" sz="1992" dirty="0">
                  <a:latin typeface="Microsoft Sans Serif"/>
                </a:rPr>
                <a:t>A da</a:t>
              </a:r>
              <a:r>
                <a:rPr lang="en-US" sz="1992" spc="548" dirty="0">
                  <a:latin typeface="Microsoft Sans Serif"/>
                </a:rPr>
                <a:t>n</a:t>
              </a:r>
              <a:r>
                <a:rPr lang="en-US" sz="1992" dirty="0">
                  <a:latin typeface="Microsoft Sans Serif"/>
                </a:rPr>
                <a:t>B selesai,</a:t>
              </a:r>
              <a:r>
                <a:rPr lang="en-US" sz="1992" spc="-49" dirty="0">
                  <a:latin typeface="Microsoft Sans Serif"/>
                </a:rPr>
                <a:t> </a:t>
              </a:r>
              <a:r>
                <a:rPr lang="en-US" sz="1992" dirty="0">
                  <a:latin typeface="Microsoft Sans Serif"/>
                </a:rPr>
                <a:t>kegiata</a:t>
              </a:r>
              <a:r>
                <a:rPr lang="en-US" sz="1992" spc="557" dirty="0">
                  <a:latin typeface="Microsoft Sans Serif"/>
                </a:rPr>
                <a:t>n</a:t>
              </a:r>
              <a:r>
                <a:rPr lang="en-US" sz="1992" dirty="0">
                  <a:latin typeface="Microsoft Sans Serif"/>
                </a:rPr>
                <a:t>D dimulai</a:t>
              </a:r>
            </a:p>
            <a:p>
              <a:pPr marL="344424">
                <a:lnSpc>
                  <a:spcPts val="2402"/>
                </a:lnSpc>
              </a:pPr>
              <a:r>
                <a:rPr lang="en-US" sz="1994" dirty="0">
                  <a:latin typeface="Microsoft Sans Serif"/>
                </a:rPr>
                <a:t>setela</a:t>
              </a:r>
              <a:r>
                <a:rPr lang="en-US" sz="1994" spc="502" dirty="0">
                  <a:latin typeface="Microsoft Sans Serif"/>
                </a:rPr>
                <a:t>h</a:t>
              </a:r>
              <a:r>
                <a:rPr lang="en-US" sz="1994" spc="-10" dirty="0">
                  <a:latin typeface="Microsoft Sans Serif"/>
                </a:rPr>
                <a:t>B</a:t>
              </a:r>
              <a:r>
                <a:rPr lang="en-US" sz="1994" dirty="0">
                  <a:latin typeface="Microsoft Sans Serif"/>
                </a:rPr>
                <a:t> selesa</a:t>
              </a:r>
              <a:r>
                <a:rPr lang="en-US" sz="1994" spc="537" dirty="0">
                  <a:latin typeface="Microsoft Sans Serif"/>
                </a:rPr>
                <a:t>i</a:t>
              </a:r>
              <a:r>
                <a:rPr lang="en-US" sz="1994" dirty="0">
                  <a:latin typeface="Microsoft Sans Serif"/>
                </a:rPr>
                <a:t>( kegiata</a:t>
              </a:r>
              <a:r>
                <a:rPr lang="en-US" sz="1994" spc="526" dirty="0">
                  <a:latin typeface="Microsoft Sans Serif"/>
                </a:rPr>
                <a:t>n</a:t>
              </a:r>
              <a:r>
                <a:rPr lang="en-US" sz="1994" dirty="0">
                  <a:latin typeface="Microsoft Sans Serif"/>
                </a:rPr>
                <a:t>denga</a:t>
              </a:r>
              <a:r>
                <a:rPr lang="en-US" sz="1994" spc="597" dirty="0">
                  <a:latin typeface="Microsoft Sans Serif"/>
                </a:rPr>
                <a:t>n</a:t>
              </a:r>
              <a:r>
                <a:rPr lang="en-US" sz="1994" dirty="0">
                  <a:latin typeface="Microsoft Sans Serif"/>
                </a:rPr>
                <a:t>sat</a:t>
              </a:r>
              <a:r>
                <a:rPr lang="en-US" sz="1994" spc="528" dirty="0">
                  <a:latin typeface="Microsoft Sans Serif"/>
                </a:rPr>
                <a:t>u</a:t>
              </a:r>
              <a:r>
                <a:rPr lang="en-US" sz="1994" dirty="0">
                  <a:latin typeface="Microsoft Sans Serif"/>
                </a:rPr>
                <a:t>dummy)</a:t>
              </a:r>
            </a:p>
          </p:txBody>
        </p:sp>
        <p:sp>
          <p:nvSpPr>
            <p:cNvPr id="38" name="Rectangle 411"/>
            <p:cNvSpPr/>
            <p:nvPr/>
          </p:nvSpPr>
          <p:spPr>
            <a:xfrm>
              <a:off x="2140585" y="1790120"/>
              <a:ext cx="118622" cy="214226"/>
            </a:xfrm>
            <a:prstGeom prst="rect">
              <a:avLst/>
            </a:prstGeom>
          </p:spPr>
          <p:txBody>
            <a:bodyPr wrap="none" lIns="0" tIns="0" rIns="0" bIns="0">
              <a:spAutoFit/>
            </a:bodyPr>
            <a:lstStyle/>
            <a:p>
              <a:r>
                <a:rPr lang="en-US" sz="1392" dirty="0">
                  <a:latin typeface="Microsoft Sans Serif"/>
                </a:rPr>
                <a:t>A</a:t>
              </a:r>
            </a:p>
          </p:txBody>
        </p:sp>
        <p:sp>
          <p:nvSpPr>
            <p:cNvPr id="39" name="Rectangle 412"/>
            <p:cNvSpPr/>
            <p:nvPr/>
          </p:nvSpPr>
          <p:spPr>
            <a:xfrm>
              <a:off x="2140585" y="2247574"/>
              <a:ext cx="118622" cy="214226"/>
            </a:xfrm>
            <a:prstGeom prst="rect">
              <a:avLst/>
            </a:prstGeom>
          </p:spPr>
          <p:txBody>
            <a:bodyPr wrap="none" lIns="0" tIns="0" rIns="0" bIns="0">
              <a:spAutoFit/>
            </a:bodyPr>
            <a:lstStyle/>
            <a:p>
              <a:r>
                <a:rPr lang="en-US" sz="1392" dirty="0">
                  <a:latin typeface="Microsoft Sans Serif"/>
                </a:rPr>
                <a:t>B</a:t>
              </a:r>
            </a:p>
          </p:txBody>
        </p:sp>
        <p:sp>
          <p:nvSpPr>
            <p:cNvPr id="40" name="Rectangle 413"/>
            <p:cNvSpPr/>
            <p:nvPr/>
          </p:nvSpPr>
          <p:spPr>
            <a:xfrm>
              <a:off x="3738371" y="1793168"/>
              <a:ext cx="128240" cy="214226"/>
            </a:xfrm>
            <a:prstGeom prst="rect">
              <a:avLst/>
            </a:prstGeom>
          </p:spPr>
          <p:txBody>
            <a:bodyPr wrap="none" lIns="0" tIns="0" rIns="0" bIns="0">
              <a:spAutoFit/>
            </a:bodyPr>
            <a:lstStyle/>
            <a:p>
              <a:r>
                <a:rPr lang="en-US" sz="1392" dirty="0">
                  <a:latin typeface="Microsoft Sans Serif"/>
                </a:rPr>
                <a:t>C</a:t>
              </a:r>
            </a:p>
          </p:txBody>
        </p:sp>
        <p:sp>
          <p:nvSpPr>
            <p:cNvPr id="41" name="Rectangle 414"/>
            <p:cNvSpPr/>
            <p:nvPr/>
          </p:nvSpPr>
          <p:spPr>
            <a:xfrm>
              <a:off x="3738371" y="2174168"/>
              <a:ext cx="128240" cy="214226"/>
            </a:xfrm>
            <a:prstGeom prst="rect">
              <a:avLst/>
            </a:prstGeom>
          </p:spPr>
          <p:txBody>
            <a:bodyPr wrap="none" lIns="0" tIns="0" rIns="0" bIns="0">
              <a:spAutoFit/>
            </a:bodyPr>
            <a:lstStyle/>
            <a:p>
              <a:r>
                <a:rPr lang="en-US" sz="1392" dirty="0">
                  <a:latin typeface="Microsoft Sans Serif"/>
                </a:rPr>
                <a:t>D</a:t>
              </a:r>
            </a:p>
          </p:txBody>
        </p:sp>
        <p:sp>
          <p:nvSpPr>
            <p:cNvPr id="42" name="Rectangle 415"/>
            <p:cNvSpPr/>
            <p:nvPr/>
          </p:nvSpPr>
          <p:spPr>
            <a:xfrm>
              <a:off x="2288413" y="4455596"/>
              <a:ext cx="1587614" cy="214226"/>
            </a:xfrm>
            <a:prstGeom prst="rect">
              <a:avLst/>
            </a:prstGeom>
          </p:spPr>
          <p:txBody>
            <a:bodyPr wrap="none" lIns="0" tIns="0" rIns="0" bIns="0">
              <a:spAutoFit/>
            </a:bodyPr>
            <a:lstStyle/>
            <a:p>
              <a:pPr>
                <a:tabLst>
                  <a:tab pos="1445133" algn="l"/>
                </a:tabLst>
              </a:pPr>
              <a:r>
                <a:rPr lang="en-US" sz="1392" dirty="0">
                  <a:latin typeface="Microsoft Sans Serif"/>
                </a:rPr>
                <a:t>A	C</a:t>
              </a:r>
            </a:p>
          </p:txBody>
        </p:sp>
        <p:sp>
          <p:nvSpPr>
            <p:cNvPr id="43" name="Rectangle 416"/>
            <p:cNvSpPr/>
            <p:nvPr/>
          </p:nvSpPr>
          <p:spPr>
            <a:xfrm>
              <a:off x="2288413" y="5217850"/>
              <a:ext cx="1587614" cy="214226"/>
            </a:xfrm>
            <a:prstGeom prst="rect">
              <a:avLst/>
            </a:prstGeom>
          </p:spPr>
          <p:txBody>
            <a:bodyPr wrap="none" lIns="0" tIns="0" rIns="0" bIns="0">
              <a:spAutoFit/>
            </a:bodyPr>
            <a:lstStyle/>
            <a:p>
              <a:pPr>
                <a:tabLst>
                  <a:tab pos="1445133" algn="l"/>
                </a:tabLst>
              </a:pPr>
              <a:r>
                <a:rPr lang="en-US" sz="1392" dirty="0">
                  <a:latin typeface="Microsoft Sans Serif"/>
                </a:rPr>
                <a:t>B	D</a:t>
              </a:r>
            </a:p>
          </p:txBody>
        </p:sp>
      </p:grpSp>
    </p:spTree>
    <p:extLst>
      <p:ext uri="{BB962C8B-B14F-4D97-AF65-F5344CB8AC3E}">
        <p14:creationId xmlns:p14="http://schemas.microsoft.com/office/powerpoint/2010/main" val="41747461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Ketentuan Umum AOA</a:t>
            </a:r>
          </a:p>
        </p:txBody>
      </p:sp>
      <p:sp>
        <p:nvSpPr>
          <p:cNvPr id="3" name="Content Placeholder 2"/>
          <p:cNvSpPr>
            <a:spLocks noGrp="1"/>
          </p:cNvSpPr>
          <p:nvPr>
            <p:ph idx="1"/>
          </p:nvPr>
        </p:nvSpPr>
        <p:spPr/>
        <p:txBody>
          <a:bodyPr>
            <a:normAutofit fontScale="92500" lnSpcReduction="20000"/>
          </a:bodyPr>
          <a:lstStyle/>
          <a:p>
            <a:r>
              <a:rPr lang="id-ID" dirty="0"/>
              <a:t>Harus jelas dan mudah dibaca </a:t>
            </a:r>
            <a:endParaRPr lang="id-ID" dirty="0" smtClean="0"/>
          </a:p>
          <a:p>
            <a:r>
              <a:rPr lang="id-ID" dirty="0" smtClean="0"/>
              <a:t>Harus </a:t>
            </a:r>
            <a:r>
              <a:rPr lang="id-ID" dirty="0"/>
              <a:t>dimulai dari suatu kejadian (event) dan diakhiri pada suatu kejadian </a:t>
            </a:r>
            <a:endParaRPr lang="id-ID" dirty="0" smtClean="0"/>
          </a:p>
          <a:p>
            <a:r>
              <a:rPr lang="id-ID" dirty="0" smtClean="0"/>
              <a:t>Anak </a:t>
            </a:r>
            <a:r>
              <a:rPr lang="id-ID" dirty="0"/>
              <a:t>panah digambarkan dengan garis lurus (boleh garis patah akan tetapi tidak boleh garis </a:t>
            </a:r>
            <a:r>
              <a:rPr lang="id-ID" dirty="0" smtClean="0"/>
              <a:t>lengkung)</a:t>
            </a:r>
          </a:p>
          <a:p>
            <a:r>
              <a:rPr lang="id-ID" dirty="0" smtClean="0"/>
              <a:t>Kecuali </a:t>
            </a:r>
            <a:r>
              <a:rPr lang="id-ID" dirty="0"/>
              <a:t>dalam hal khusus, panjang anak panah tidak ada kaitannya dengan lamanya kurun waktu. </a:t>
            </a:r>
            <a:endParaRPr lang="id-ID" dirty="0" smtClean="0"/>
          </a:p>
          <a:p>
            <a:r>
              <a:rPr lang="id-ID" dirty="0" smtClean="0"/>
              <a:t>Harus </a:t>
            </a:r>
            <a:r>
              <a:rPr lang="id-ID" dirty="0"/>
              <a:t>dihindari perpotongan antar anak </a:t>
            </a:r>
            <a:r>
              <a:rPr lang="id-ID" dirty="0" smtClean="0"/>
              <a:t>panah</a:t>
            </a:r>
          </a:p>
          <a:p>
            <a:r>
              <a:rPr lang="id-ID" dirty="0" smtClean="0"/>
              <a:t>Tidak </a:t>
            </a:r>
            <a:r>
              <a:rPr lang="id-ID" dirty="0"/>
              <a:t>boleh ada dummy yang tidak </a:t>
            </a:r>
            <a:r>
              <a:rPr lang="id-ID" dirty="0" smtClean="0"/>
              <a:t>perlu</a:t>
            </a:r>
          </a:p>
          <a:p>
            <a:r>
              <a:rPr lang="id-ID" dirty="0" smtClean="0"/>
              <a:t>Nama </a:t>
            </a:r>
            <a:r>
              <a:rPr lang="id-ID" dirty="0"/>
              <a:t>kegiatan ditulis diatas anak </a:t>
            </a:r>
            <a:r>
              <a:rPr lang="id-ID" dirty="0" smtClean="0"/>
              <a:t>panah</a:t>
            </a:r>
          </a:p>
          <a:p>
            <a:r>
              <a:rPr lang="id-ID" dirty="0" smtClean="0"/>
              <a:t>Durasi </a:t>
            </a:r>
            <a:r>
              <a:rPr lang="id-ID" dirty="0"/>
              <a:t>kegiatan ditulis dibawah anak </a:t>
            </a:r>
            <a:r>
              <a:rPr lang="id-ID" dirty="0" smtClean="0"/>
              <a:t>panah</a:t>
            </a:r>
          </a:p>
          <a:p>
            <a:r>
              <a:rPr lang="id-ID" dirty="0" smtClean="0"/>
              <a:t>Satuan </a:t>
            </a:r>
            <a:r>
              <a:rPr lang="id-ID" dirty="0"/>
              <a:t>waktu yang digunakan satu jenis; jam, hari, minggu, bulan dll.</a:t>
            </a:r>
          </a:p>
        </p:txBody>
      </p:sp>
    </p:spTree>
    <p:extLst>
      <p:ext uri="{BB962C8B-B14F-4D97-AF65-F5344CB8AC3E}">
        <p14:creationId xmlns:p14="http://schemas.microsoft.com/office/powerpoint/2010/main" val="221629171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Activity On Node (AON)</a:t>
            </a:r>
          </a:p>
        </p:txBody>
      </p:sp>
      <p:sp>
        <p:nvSpPr>
          <p:cNvPr id="3" name="Content Placeholder 2"/>
          <p:cNvSpPr>
            <a:spLocks noGrp="1"/>
          </p:cNvSpPr>
          <p:nvPr>
            <p:ph idx="1"/>
          </p:nvPr>
        </p:nvSpPr>
        <p:spPr/>
        <p:txBody>
          <a:bodyPr/>
          <a:lstStyle/>
          <a:p>
            <a:pPr algn="just"/>
            <a:r>
              <a:rPr lang="id-ID" dirty="0"/>
              <a:t>Activity On Node ialah terminologi Manajemen Proyek yang umumnya diterapkan pada metode PDM. </a:t>
            </a:r>
            <a:endParaRPr lang="id-ID" dirty="0" smtClean="0"/>
          </a:p>
          <a:p>
            <a:pPr algn="just"/>
            <a:r>
              <a:rPr lang="id-ID" dirty="0" smtClean="0"/>
              <a:t>Kegiatan </a:t>
            </a:r>
            <a:r>
              <a:rPr lang="id-ID" dirty="0"/>
              <a:t>ditulis dalam kotak (Activity on Node-AON) Anak panah hanya menjelaskan hubungan ketergantungan antara kegiatan-kegiatan.</a:t>
            </a:r>
          </a:p>
        </p:txBody>
      </p:sp>
      <p:grpSp>
        <p:nvGrpSpPr>
          <p:cNvPr id="4" name="Group 3"/>
          <p:cNvGrpSpPr/>
          <p:nvPr/>
        </p:nvGrpSpPr>
        <p:grpSpPr>
          <a:xfrm>
            <a:off x="1034200" y="5094672"/>
            <a:ext cx="6910829" cy="814832"/>
            <a:chOff x="1182118" y="4126484"/>
            <a:chExt cx="6910829" cy="814832"/>
          </a:xfrm>
        </p:grpSpPr>
        <p:pic>
          <p:nvPicPr>
            <p:cNvPr id="5" name="Picture 4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82118" y="4126484"/>
              <a:ext cx="2262631" cy="814832"/>
            </a:xfrm>
            <a:prstGeom prst="rect">
              <a:avLst/>
            </a:prstGeom>
            <a:noFill/>
            <a:extLst/>
          </p:spPr>
        </p:pic>
        <p:pic>
          <p:nvPicPr>
            <p:cNvPr id="6" name="Picture 4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60069" y="4272789"/>
              <a:ext cx="1503679" cy="458216"/>
            </a:xfrm>
            <a:prstGeom prst="rect">
              <a:avLst/>
            </a:prstGeom>
            <a:noFill/>
            <a:extLst/>
          </p:spPr>
        </p:pic>
        <p:pic>
          <p:nvPicPr>
            <p:cNvPr id="7" name="Picture 42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33881" y="4159250"/>
              <a:ext cx="2159000" cy="711200"/>
            </a:xfrm>
            <a:prstGeom prst="rect">
              <a:avLst/>
            </a:prstGeom>
            <a:noFill/>
            <a:extLst/>
          </p:spPr>
        </p:pic>
        <p:sp>
          <p:nvSpPr>
            <p:cNvPr id="8" name="Freeform 429"/>
            <p:cNvSpPr/>
            <p:nvPr/>
          </p:nvSpPr>
          <p:spPr>
            <a:xfrm>
              <a:off x="1246581" y="4171950"/>
              <a:ext cx="2133600" cy="685800"/>
            </a:xfrm>
            <a:custGeom>
              <a:avLst/>
              <a:gdLst/>
              <a:ahLst/>
              <a:cxnLst/>
              <a:rect l="0" t="0" r="0" b="0"/>
              <a:pathLst>
                <a:path w="2133600" h="685800">
                  <a:moveTo>
                    <a:pt x="0" y="685800"/>
                  </a:moveTo>
                  <a:lnTo>
                    <a:pt x="2133600" y="685800"/>
                  </a:lnTo>
                  <a:lnTo>
                    <a:pt x="2133600" y="0"/>
                  </a:lnTo>
                  <a:lnTo>
                    <a:pt x="0" y="0"/>
                  </a:lnTo>
                  <a:lnTo>
                    <a:pt x="0" y="685800"/>
                  </a:lnTo>
                  <a:close/>
                </a:path>
              </a:pathLst>
            </a:custGeom>
            <a:noFill/>
            <a:ln w="12700" cap="flat" cmpd="sng">
              <a:solidFill>
                <a:srgbClr val="3C3C3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 name="Picture 43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830315" y="4126484"/>
              <a:ext cx="2262632" cy="814832"/>
            </a:xfrm>
            <a:prstGeom prst="rect">
              <a:avLst/>
            </a:prstGeom>
            <a:noFill/>
            <a:extLst/>
          </p:spPr>
        </p:pic>
        <p:pic>
          <p:nvPicPr>
            <p:cNvPr id="10" name="Picture 4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08269" y="4272789"/>
              <a:ext cx="1503679" cy="458216"/>
            </a:xfrm>
            <a:prstGeom prst="rect">
              <a:avLst/>
            </a:prstGeom>
            <a:noFill/>
            <a:extLst/>
          </p:spPr>
        </p:pic>
        <p:pic>
          <p:nvPicPr>
            <p:cNvPr id="11" name="Picture 4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882132" y="4159250"/>
              <a:ext cx="2159000" cy="711200"/>
            </a:xfrm>
            <a:prstGeom prst="rect">
              <a:avLst/>
            </a:prstGeom>
            <a:noFill/>
            <a:extLst/>
          </p:spPr>
        </p:pic>
        <p:sp>
          <p:nvSpPr>
            <p:cNvPr id="12" name="Freeform 433"/>
            <p:cNvSpPr/>
            <p:nvPr/>
          </p:nvSpPr>
          <p:spPr>
            <a:xfrm>
              <a:off x="5894832" y="4171950"/>
              <a:ext cx="2133600" cy="685800"/>
            </a:xfrm>
            <a:custGeom>
              <a:avLst/>
              <a:gdLst/>
              <a:ahLst/>
              <a:cxnLst/>
              <a:rect l="0" t="0" r="0" b="0"/>
              <a:pathLst>
                <a:path w="2133600" h="685800">
                  <a:moveTo>
                    <a:pt x="0" y="685800"/>
                  </a:moveTo>
                  <a:lnTo>
                    <a:pt x="2133600" y="685800"/>
                  </a:lnTo>
                  <a:lnTo>
                    <a:pt x="2133600" y="0"/>
                  </a:lnTo>
                  <a:lnTo>
                    <a:pt x="0" y="0"/>
                  </a:lnTo>
                  <a:lnTo>
                    <a:pt x="0" y="685800"/>
                  </a:lnTo>
                  <a:close/>
                </a:path>
              </a:pathLst>
            </a:custGeom>
            <a:noFill/>
            <a:ln w="12700" cap="flat" cmpd="sng">
              <a:solidFill>
                <a:srgbClr val="3C3C3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3" name="Picture 4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334511" y="4376931"/>
              <a:ext cx="2718816" cy="316991"/>
            </a:xfrm>
            <a:prstGeom prst="rect">
              <a:avLst/>
            </a:prstGeom>
            <a:noFill/>
            <a:extLst/>
          </p:spPr>
        </p:pic>
        <p:pic>
          <p:nvPicPr>
            <p:cNvPr id="14" name="Picture 4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367532" y="4446555"/>
              <a:ext cx="2540000" cy="139643"/>
            </a:xfrm>
            <a:prstGeom prst="rect">
              <a:avLst/>
            </a:prstGeom>
            <a:noFill/>
            <a:extLst/>
          </p:spPr>
        </p:pic>
        <p:sp>
          <p:nvSpPr>
            <p:cNvPr id="15" name="Rectangle 439"/>
            <p:cNvSpPr/>
            <p:nvPr/>
          </p:nvSpPr>
          <p:spPr>
            <a:xfrm>
              <a:off x="1756917" y="4339704"/>
              <a:ext cx="5815118" cy="276999"/>
            </a:xfrm>
            <a:prstGeom prst="rect">
              <a:avLst/>
            </a:prstGeom>
          </p:spPr>
          <p:txBody>
            <a:bodyPr wrap="none" lIns="0" tIns="0" rIns="0" bIns="0">
              <a:spAutoFit/>
            </a:bodyPr>
            <a:lstStyle/>
            <a:p>
              <a:pPr>
                <a:tabLst>
                  <a:tab pos="4649723" algn="l"/>
                </a:tabLst>
              </a:pPr>
              <a:r>
                <a:rPr lang="en-US" dirty="0">
                  <a:latin typeface="Microsoft Sans Serif"/>
                </a:rPr>
                <a:t>Kegiata</a:t>
              </a:r>
              <a:r>
                <a:rPr lang="en-US" spc="423" dirty="0">
                  <a:latin typeface="Microsoft Sans Serif"/>
                </a:rPr>
                <a:t>n</a:t>
              </a:r>
              <a:r>
                <a:rPr lang="en-US" dirty="0">
                  <a:latin typeface="Microsoft Sans Serif"/>
                </a:rPr>
                <a:t>A	Kegiata</a:t>
              </a:r>
              <a:r>
                <a:rPr lang="en-US" spc="423" dirty="0">
                  <a:latin typeface="Microsoft Sans Serif"/>
                </a:rPr>
                <a:t>n</a:t>
              </a:r>
              <a:r>
                <a:rPr lang="en-US" dirty="0">
                  <a:latin typeface="Microsoft Sans Serif"/>
                </a:rPr>
                <a:t>B</a:t>
              </a:r>
            </a:p>
          </p:txBody>
        </p:sp>
      </p:grpSp>
    </p:spTree>
    <p:extLst>
      <p:ext uri="{BB962C8B-B14F-4D97-AF65-F5344CB8AC3E}">
        <p14:creationId xmlns:p14="http://schemas.microsoft.com/office/powerpoint/2010/main" val="11619796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Ketentuan Umum AON</a:t>
            </a:r>
          </a:p>
        </p:txBody>
      </p:sp>
      <p:grpSp>
        <p:nvGrpSpPr>
          <p:cNvPr id="4" name="Group 3"/>
          <p:cNvGrpSpPr/>
          <p:nvPr/>
        </p:nvGrpSpPr>
        <p:grpSpPr>
          <a:xfrm>
            <a:off x="476251" y="2398091"/>
            <a:ext cx="7861249" cy="3109087"/>
            <a:chOff x="533198" y="1779526"/>
            <a:chExt cx="7861249" cy="3109087"/>
          </a:xfrm>
        </p:grpSpPr>
        <p:sp>
          <p:nvSpPr>
            <p:cNvPr id="5" name="Freeform 441"/>
            <p:cNvSpPr/>
            <p:nvPr/>
          </p:nvSpPr>
          <p:spPr>
            <a:xfrm>
              <a:off x="539546" y="1785876"/>
              <a:ext cx="3886200" cy="3096387"/>
            </a:xfrm>
            <a:custGeom>
              <a:avLst/>
              <a:gdLst/>
              <a:ahLst/>
              <a:cxnLst/>
              <a:rect l="0" t="0" r="0" b="0"/>
              <a:pathLst>
                <a:path w="3886200" h="3096387">
                  <a:moveTo>
                    <a:pt x="0" y="3096387"/>
                  </a:moveTo>
                  <a:lnTo>
                    <a:pt x="3886200" y="3096387"/>
                  </a:lnTo>
                  <a:lnTo>
                    <a:pt x="3886200" y="0"/>
                  </a:lnTo>
                  <a:lnTo>
                    <a:pt x="0" y="0"/>
                  </a:lnTo>
                  <a:lnTo>
                    <a:pt x="0" y="3096387"/>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442"/>
            <p:cNvSpPr/>
            <p:nvPr/>
          </p:nvSpPr>
          <p:spPr>
            <a:xfrm>
              <a:off x="4425696" y="1785876"/>
              <a:ext cx="3962400" cy="3096387"/>
            </a:xfrm>
            <a:custGeom>
              <a:avLst/>
              <a:gdLst/>
              <a:ahLst/>
              <a:cxnLst/>
              <a:rect l="0" t="0" r="0" b="0"/>
              <a:pathLst>
                <a:path w="3962400" h="3096387">
                  <a:moveTo>
                    <a:pt x="0" y="3096387"/>
                  </a:moveTo>
                  <a:lnTo>
                    <a:pt x="3962400" y="3096387"/>
                  </a:lnTo>
                  <a:lnTo>
                    <a:pt x="3962400" y="0"/>
                  </a:lnTo>
                  <a:lnTo>
                    <a:pt x="0" y="0"/>
                  </a:lnTo>
                  <a:lnTo>
                    <a:pt x="0" y="3096387"/>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443"/>
            <p:cNvSpPr/>
            <p:nvPr/>
          </p:nvSpPr>
          <p:spPr>
            <a:xfrm>
              <a:off x="4425696" y="1779526"/>
              <a:ext cx="0" cy="3109087"/>
            </a:xfrm>
            <a:custGeom>
              <a:avLst/>
              <a:gdLst/>
              <a:ahLst/>
              <a:cxnLst/>
              <a:rect l="0" t="0" r="0" b="0"/>
              <a:pathLst>
                <a:path h="3109087">
                  <a:moveTo>
                    <a:pt x="0" y="0"/>
                  </a:moveTo>
                  <a:lnTo>
                    <a:pt x="0" y="3109087"/>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444"/>
            <p:cNvSpPr/>
            <p:nvPr/>
          </p:nvSpPr>
          <p:spPr>
            <a:xfrm>
              <a:off x="539546" y="1779526"/>
              <a:ext cx="0" cy="3109087"/>
            </a:xfrm>
            <a:custGeom>
              <a:avLst/>
              <a:gdLst/>
              <a:ahLst/>
              <a:cxnLst/>
              <a:rect l="0" t="0" r="0" b="0"/>
              <a:pathLst>
                <a:path h="3109087">
                  <a:moveTo>
                    <a:pt x="0" y="0"/>
                  </a:moveTo>
                  <a:lnTo>
                    <a:pt x="0" y="3109087"/>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445"/>
            <p:cNvSpPr/>
            <p:nvPr/>
          </p:nvSpPr>
          <p:spPr>
            <a:xfrm>
              <a:off x="8388095" y="1779526"/>
              <a:ext cx="0" cy="3109087"/>
            </a:xfrm>
            <a:custGeom>
              <a:avLst/>
              <a:gdLst/>
              <a:ahLst/>
              <a:cxnLst/>
              <a:rect l="0" t="0" r="0" b="0"/>
              <a:pathLst>
                <a:path h="3109087">
                  <a:moveTo>
                    <a:pt x="0" y="0"/>
                  </a:moveTo>
                  <a:lnTo>
                    <a:pt x="0" y="3109087"/>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446"/>
            <p:cNvSpPr/>
            <p:nvPr/>
          </p:nvSpPr>
          <p:spPr>
            <a:xfrm>
              <a:off x="533198" y="1785874"/>
              <a:ext cx="7861249" cy="0"/>
            </a:xfrm>
            <a:custGeom>
              <a:avLst/>
              <a:gdLst/>
              <a:ahLst/>
              <a:cxnLst/>
              <a:rect l="0" t="0" r="0" b="0"/>
              <a:pathLst>
                <a:path w="7861249">
                  <a:moveTo>
                    <a:pt x="0" y="0"/>
                  </a:moveTo>
                  <a:lnTo>
                    <a:pt x="7861249"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447"/>
            <p:cNvSpPr/>
            <p:nvPr/>
          </p:nvSpPr>
          <p:spPr>
            <a:xfrm>
              <a:off x="533198" y="4882261"/>
              <a:ext cx="7861249" cy="0"/>
            </a:xfrm>
            <a:custGeom>
              <a:avLst/>
              <a:gdLst/>
              <a:ahLst/>
              <a:cxnLst/>
              <a:rect l="0" t="0" r="0" b="0"/>
              <a:pathLst>
                <a:path w="7861249">
                  <a:moveTo>
                    <a:pt x="0" y="0"/>
                  </a:moveTo>
                  <a:lnTo>
                    <a:pt x="7861249"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2" name="Picture 44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60782" y="2273302"/>
              <a:ext cx="510031" cy="436879"/>
            </a:xfrm>
            <a:prstGeom prst="rect">
              <a:avLst/>
            </a:prstGeom>
            <a:noFill/>
            <a:extLst/>
          </p:spPr>
        </p:pic>
        <p:pic>
          <p:nvPicPr>
            <p:cNvPr id="13" name="Picture 4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191260" y="2273302"/>
              <a:ext cx="449072" cy="382015"/>
            </a:xfrm>
            <a:prstGeom prst="rect">
              <a:avLst/>
            </a:prstGeom>
            <a:noFill/>
            <a:extLst/>
          </p:spPr>
        </p:pic>
        <p:pic>
          <p:nvPicPr>
            <p:cNvPr id="14" name="Picture 45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12646" y="2306574"/>
              <a:ext cx="406400" cy="330200"/>
            </a:xfrm>
            <a:prstGeom prst="rect">
              <a:avLst/>
            </a:prstGeom>
            <a:noFill/>
            <a:extLst/>
          </p:spPr>
        </p:pic>
        <p:sp>
          <p:nvSpPr>
            <p:cNvPr id="15" name="Freeform 451"/>
            <p:cNvSpPr/>
            <p:nvPr/>
          </p:nvSpPr>
          <p:spPr>
            <a:xfrm>
              <a:off x="1225346" y="2319274"/>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 name="Picture 45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151379" y="2273302"/>
              <a:ext cx="510032" cy="436879"/>
            </a:xfrm>
            <a:prstGeom prst="rect">
              <a:avLst/>
            </a:prstGeom>
            <a:noFill/>
            <a:extLst/>
          </p:spPr>
        </p:pic>
        <p:pic>
          <p:nvPicPr>
            <p:cNvPr id="17" name="Picture 45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81860" y="2273302"/>
              <a:ext cx="449072" cy="382015"/>
            </a:xfrm>
            <a:prstGeom prst="rect">
              <a:avLst/>
            </a:prstGeom>
            <a:noFill/>
            <a:extLst/>
          </p:spPr>
        </p:pic>
        <p:pic>
          <p:nvPicPr>
            <p:cNvPr id="18" name="Picture 45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203195" y="2306574"/>
              <a:ext cx="406400" cy="330200"/>
            </a:xfrm>
            <a:prstGeom prst="rect">
              <a:avLst/>
            </a:prstGeom>
            <a:noFill/>
            <a:extLst/>
          </p:spPr>
        </p:pic>
        <p:sp>
          <p:nvSpPr>
            <p:cNvPr id="19" name="Freeform 455"/>
            <p:cNvSpPr/>
            <p:nvPr/>
          </p:nvSpPr>
          <p:spPr>
            <a:xfrm>
              <a:off x="2215895" y="2319274"/>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0" name="Picture 4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3065779" y="2273302"/>
              <a:ext cx="510032" cy="436879"/>
            </a:xfrm>
            <a:prstGeom prst="rect">
              <a:avLst/>
            </a:prstGeom>
            <a:noFill/>
            <a:extLst/>
          </p:spPr>
        </p:pic>
        <p:pic>
          <p:nvPicPr>
            <p:cNvPr id="21" name="Picture 45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3090164" y="2273302"/>
              <a:ext cx="458216" cy="382015"/>
            </a:xfrm>
            <a:prstGeom prst="rect">
              <a:avLst/>
            </a:prstGeom>
            <a:noFill/>
            <a:extLst/>
          </p:spPr>
        </p:pic>
        <p:pic>
          <p:nvPicPr>
            <p:cNvPr id="22" name="Picture 4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117597" y="2306574"/>
              <a:ext cx="406399" cy="330200"/>
            </a:xfrm>
            <a:prstGeom prst="rect">
              <a:avLst/>
            </a:prstGeom>
            <a:noFill/>
            <a:extLst/>
          </p:spPr>
        </p:pic>
        <p:sp>
          <p:nvSpPr>
            <p:cNvPr id="23" name="Freeform 459"/>
            <p:cNvSpPr/>
            <p:nvPr/>
          </p:nvSpPr>
          <p:spPr>
            <a:xfrm>
              <a:off x="3130295" y="2319274"/>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4" name="Picture 46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560575" y="2334770"/>
              <a:ext cx="737616" cy="316991"/>
            </a:xfrm>
            <a:prstGeom prst="rect">
              <a:avLst/>
            </a:prstGeom>
            <a:noFill/>
            <a:extLst/>
          </p:spPr>
        </p:pic>
        <p:pic>
          <p:nvPicPr>
            <p:cNvPr id="25" name="Picture 46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593598" y="2403122"/>
              <a:ext cx="558927" cy="139742"/>
            </a:xfrm>
            <a:prstGeom prst="rect">
              <a:avLst/>
            </a:prstGeom>
            <a:noFill/>
            <a:extLst/>
          </p:spPr>
        </p:pic>
        <p:pic>
          <p:nvPicPr>
            <p:cNvPr id="26" name="Picture 46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2551176" y="2334770"/>
              <a:ext cx="661416" cy="316991"/>
            </a:xfrm>
            <a:prstGeom prst="rect">
              <a:avLst/>
            </a:prstGeom>
            <a:noFill/>
            <a:extLst/>
          </p:spPr>
        </p:pic>
        <p:pic>
          <p:nvPicPr>
            <p:cNvPr id="27" name="Picture 46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2584197" y="2403118"/>
              <a:ext cx="482727" cy="139686"/>
            </a:xfrm>
            <a:prstGeom prst="rect">
              <a:avLst/>
            </a:prstGeom>
            <a:noFill/>
            <a:extLst/>
          </p:spPr>
        </p:pic>
        <p:pic>
          <p:nvPicPr>
            <p:cNvPr id="28" name="Picture 46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4580635" y="2803653"/>
              <a:ext cx="510032" cy="433832"/>
            </a:xfrm>
            <a:prstGeom prst="rect">
              <a:avLst/>
            </a:prstGeom>
            <a:noFill/>
            <a:extLst/>
          </p:spPr>
        </p:pic>
        <p:pic>
          <p:nvPicPr>
            <p:cNvPr id="29" name="Picture 46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4611115" y="2803655"/>
              <a:ext cx="449072" cy="382015"/>
            </a:xfrm>
            <a:prstGeom prst="rect">
              <a:avLst/>
            </a:prstGeom>
            <a:noFill/>
            <a:extLst/>
          </p:spPr>
        </p:pic>
        <p:pic>
          <p:nvPicPr>
            <p:cNvPr id="30" name="Picture 46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4631309" y="2834895"/>
              <a:ext cx="406400" cy="330200"/>
            </a:xfrm>
            <a:prstGeom prst="rect">
              <a:avLst/>
            </a:prstGeom>
            <a:noFill/>
            <a:extLst/>
          </p:spPr>
        </p:pic>
        <p:sp>
          <p:nvSpPr>
            <p:cNvPr id="31" name="Freeform 467"/>
            <p:cNvSpPr/>
            <p:nvPr/>
          </p:nvSpPr>
          <p:spPr>
            <a:xfrm>
              <a:off x="4644009" y="2847595"/>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32" name="Picture 46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5495035" y="2346453"/>
              <a:ext cx="510032" cy="433832"/>
            </a:xfrm>
            <a:prstGeom prst="rect">
              <a:avLst/>
            </a:prstGeom>
            <a:noFill/>
            <a:extLst/>
          </p:spPr>
        </p:pic>
        <p:pic>
          <p:nvPicPr>
            <p:cNvPr id="33" name="Picture 46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5525515" y="2346455"/>
              <a:ext cx="449072" cy="382015"/>
            </a:xfrm>
            <a:prstGeom prst="rect">
              <a:avLst/>
            </a:prstGeom>
            <a:noFill/>
            <a:extLst/>
          </p:spPr>
        </p:pic>
        <p:pic>
          <p:nvPicPr>
            <p:cNvPr id="34" name="Picture 47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545709" y="2377695"/>
              <a:ext cx="406400" cy="330200"/>
            </a:xfrm>
            <a:prstGeom prst="rect">
              <a:avLst/>
            </a:prstGeom>
            <a:noFill/>
            <a:extLst/>
          </p:spPr>
        </p:pic>
        <p:sp>
          <p:nvSpPr>
            <p:cNvPr id="35" name="Freeform 471"/>
            <p:cNvSpPr/>
            <p:nvPr/>
          </p:nvSpPr>
          <p:spPr>
            <a:xfrm>
              <a:off x="5558409" y="2390395"/>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36" name="Picture 47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5495035" y="3184653"/>
              <a:ext cx="510032" cy="433832"/>
            </a:xfrm>
            <a:prstGeom prst="rect">
              <a:avLst/>
            </a:prstGeom>
            <a:noFill/>
            <a:extLst/>
          </p:spPr>
        </p:pic>
        <p:pic>
          <p:nvPicPr>
            <p:cNvPr id="37" name="Picture 47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5531613" y="3184655"/>
              <a:ext cx="436879" cy="382015"/>
            </a:xfrm>
            <a:prstGeom prst="rect">
              <a:avLst/>
            </a:prstGeom>
            <a:noFill/>
            <a:extLst/>
          </p:spPr>
        </p:pic>
        <p:pic>
          <p:nvPicPr>
            <p:cNvPr id="38" name="Picture 47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545709" y="3215895"/>
              <a:ext cx="406400" cy="330200"/>
            </a:xfrm>
            <a:prstGeom prst="rect">
              <a:avLst/>
            </a:prstGeom>
            <a:noFill/>
            <a:extLst/>
          </p:spPr>
        </p:pic>
        <p:sp>
          <p:nvSpPr>
            <p:cNvPr id="39" name="Freeform 475"/>
            <p:cNvSpPr/>
            <p:nvPr/>
          </p:nvSpPr>
          <p:spPr>
            <a:xfrm>
              <a:off x="5558409" y="3228595"/>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0" name="Picture 476"/>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4971290" y="2481075"/>
              <a:ext cx="670559" cy="594359"/>
            </a:xfrm>
            <a:prstGeom prst="rect">
              <a:avLst/>
            </a:prstGeom>
            <a:noFill/>
            <a:extLst/>
          </p:spPr>
        </p:pic>
        <p:pic>
          <p:nvPicPr>
            <p:cNvPr id="41" name="Picture 477"/>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004180" y="2606295"/>
              <a:ext cx="490728" cy="416178"/>
            </a:xfrm>
            <a:prstGeom prst="rect">
              <a:avLst/>
            </a:prstGeom>
            <a:noFill/>
            <a:extLst/>
          </p:spPr>
        </p:pic>
        <p:pic>
          <p:nvPicPr>
            <p:cNvPr id="42" name="Picture 478"/>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4971290" y="3038857"/>
              <a:ext cx="670559" cy="521208"/>
            </a:xfrm>
            <a:prstGeom prst="rect">
              <a:avLst/>
            </a:prstGeom>
            <a:noFill/>
            <a:extLst/>
          </p:spPr>
        </p:pic>
        <p:pic>
          <p:nvPicPr>
            <p:cNvPr id="43" name="Picture 47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5005325" y="3052954"/>
              <a:ext cx="489585" cy="340740"/>
            </a:xfrm>
            <a:prstGeom prst="rect">
              <a:avLst/>
            </a:prstGeom>
            <a:noFill/>
            <a:extLst/>
          </p:spPr>
        </p:pic>
        <p:sp>
          <p:nvSpPr>
            <p:cNvPr id="44" name="Rectangle 480"/>
            <p:cNvSpPr/>
            <p:nvPr/>
          </p:nvSpPr>
          <p:spPr>
            <a:xfrm>
              <a:off x="951280" y="2890030"/>
              <a:ext cx="3138616" cy="559449"/>
            </a:xfrm>
            <a:prstGeom prst="rect">
              <a:avLst/>
            </a:prstGeom>
          </p:spPr>
          <p:txBody>
            <a:bodyPr wrap="none" lIns="0" tIns="0" rIns="0" bIns="0">
              <a:spAutoFit/>
            </a:bodyPr>
            <a:lstStyle/>
            <a:p>
              <a:r>
                <a:rPr lang="en-US" sz="1802" dirty="0">
                  <a:latin typeface="Microsoft Sans Serif"/>
                </a:rPr>
                <a:t>A</a:t>
              </a:r>
              <a:r>
                <a:rPr lang="en-US" sz="1802" spc="-23" dirty="0">
                  <a:latin typeface="Microsoft Sans Serif"/>
                </a:rPr>
                <a:t> </a:t>
              </a:r>
              <a:r>
                <a:rPr lang="en-US" sz="1802" dirty="0">
                  <a:latin typeface="Microsoft Sans Serif"/>
                </a:rPr>
                <a:t>tida</a:t>
              </a:r>
              <a:r>
                <a:rPr lang="en-US" sz="1802" spc="449" dirty="0">
                  <a:latin typeface="Microsoft Sans Serif"/>
                </a:rPr>
                <a:t>k</a:t>
              </a:r>
              <a:r>
                <a:rPr lang="en-US" sz="1802" dirty="0">
                  <a:latin typeface="Microsoft Sans Serif"/>
                </a:rPr>
                <a:t>didahulu</a:t>
              </a:r>
              <a:r>
                <a:rPr lang="en-US" sz="1802" spc="466" dirty="0">
                  <a:latin typeface="Microsoft Sans Serif"/>
                </a:rPr>
                <a:t>i</a:t>
              </a:r>
              <a:r>
                <a:rPr lang="en-US" sz="1802" dirty="0">
                  <a:latin typeface="Microsoft Sans Serif"/>
                </a:rPr>
                <a:t>ole</a:t>
              </a:r>
              <a:r>
                <a:rPr lang="en-US" sz="1802" spc="470" dirty="0">
                  <a:latin typeface="Microsoft Sans Serif"/>
                </a:rPr>
                <a:t>h</a:t>
              </a:r>
              <a:r>
                <a:rPr lang="en-US" sz="1802" dirty="0">
                  <a:latin typeface="Microsoft Sans Serif"/>
                </a:rPr>
                <a:t>apapun. </a:t>
              </a:r>
            </a:p>
            <a:p>
              <a:pPr marL="210311">
                <a:lnSpc>
                  <a:spcPts val="2159"/>
                </a:lnSpc>
              </a:pPr>
              <a:r>
                <a:rPr lang="en-US" dirty="0">
                  <a:latin typeface="Microsoft Sans Serif"/>
                </a:rPr>
                <a:t>B</a:t>
              </a:r>
              <a:r>
                <a:rPr lang="en-US" spc="-23" dirty="0">
                  <a:latin typeface="Microsoft Sans Serif"/>
                </a:rPr>
                <a:t> </a:t>
              </a:r>
              <a:r>
                <a:rPr lang="en-US" dirty="0">
                  <a:latin typeface="Microsoft Sans Serif"/>
                </a:rPr>
                <a:t>(C) didahulu</a:t>
              </a:r>
              <a:r>
                <a:rPr lang="en-US" spc="442" dirty="0">
                  <a:latin typeface="Microsoft Sans Serif"/>
                </a:rPr>
                <a:t>i</a:t>
              </a:r>
              <a:r>
                <a:rPr lang="en-US" dirty="0">
                  <a:latin typeface="Microsoft Sans Serif"/>
                </a:rPr>
                <a:t>ole</a:t>
              </a:r>
              <a:r>
                <a:rPr lang="en-US" spc="472" dirty="0">
                  <a:latin typeface="Microsoft Sans Serif"/>
                </a:rPr>
                <a:t>h</a:t>
              </a:r>
              <a:r>
                <a:rPr lang="en-US" dirty="0">
                  <a:latin typeface="Microsoft Sans Serif"/>
                </a:rPr>
                <a:t>A (B).</a:t>
              </a:r>
            </a:p>
          </p:txBody>
        </p:sp>
        <p:sp>
          <p:nvSpPr>
            <p:cNvPr id="45" name="Rectangle 481"/>
            <p:cNvSpPr/>
            <p:nvPr/>
          </p:nvSpPr>
          <p:spPr>
            <a:xfrm>
              <a:off x="1357632" y="2336855"/>
              <a:ext cx="2046073" cy="214226"/>
            </a:xfrm>
            <a:prstGeom prst="rect">
              <a:avLst/>
            </a:prstGeom>
          </p:spPr>
          <p:txBody>
            <a:bodyPr wrap="none" lIns="0" tIns="0" rIns="0" bIns="0">
              <a:spAutoFit/>
            </a:bodyPr>
            <a:lstStyle/>
            <a:p>
              <a:pPr>
                <a:tabLst>
                  <a:tab pos="990853" algn="l"/>
                  <a:tab pos="1899411" algn="l"/>
                </a:tabLst>
              </a:pPr>
              <a:r>
                <a:rPr lang="en-US" sz="1392" dirty="0">
                  <a:solidFill>
                    <a:srgbClr val="4D4D4D"/>
                  </a:solidFill>
                  <a:latin typeface="Microsoft Sans Serif"/>
                </a:rPr>
                <a:t>A	B	C</a:t>
              </a:r>
            </a:p>
          </p:txBody>
        </p:sp>
        <p:sp>
          <p:nvSpPr>
            <p:cNvPr id="46" name="Rectangle 482"/>
            <p:cNvSpPr/>
            <p:nvPr/>
          </p:nvSpPr>
          <p:spPr>
            <a:xfrm>
              <a:off x="2189990" y="4453623"/>
              <a:ext cx="282129" cy="276999"/>
            </a:xfrm>
            <a:prstGeom prst="rect">
              <a:avLst/>
            </a:prstGeom>
          </p:spPr>
          <p:txBody>
            <a:bodyPr wrap="none" lIns="0" tIns="0" rIns="0" bIns="0">
              <a:spAutoFit/>
            </a:bodyPr>
            <a:lstStyle/>
            <a:p>
              <a:r>
                <a:rPr lang="en-US" dirty="0">
                  <a:solidFill>
                    <a:srgbClr val="4D4D4D"/>
                  </a:solidFill>
                  <a:latin typeface="Microsoft Sans Serif"/>
                </a:rPr>
                <a:t>(1)</a:t>
              </a:r>
            </a:p>
          </p:txBody>
        </p:sp>
        <p:sp>
          <p:nvSpPr>
            <p:cNvPr id="47" name="Rectangle 483"/>
            <p:cNvSpPr/>
            <p:nvPr/>
          </p:nvSpPr>
          <p:spPr>
            <a:xfrm>
              <a:off x="6174613" y="2168512"/>
              <a:ext cx="1783758" cy="559127"/>
            </a:xfrm>
            <a:prstGeom prst="rect">
              <a:avLst/>
            </a:prstGeom>
          </p:spPr>
          <p:txBody>
            <a:bodyPr wrap="none" lIns="0" tIns="0" rIns="0" bIns="0">
              <a:spAutoFit/>
            </a:bodyPr>
            <a:lstStyle/>
            <a:p>
              <a:r>
                <a:rPr lang="en-US" dirty="0">
                  <a:latin typeface="Microsoft Sans Serif"/>
                </a:rPr>
                <a:t>Y</a:t>
              </a:r>
              <a:r>
                <a:rPr lang="en-US" spc="-22" dirty="0">
                  <a:latin typeface="Microsoft Sans Serif"/>
                </a:rPr>
                <a:t> </a:t>
              </a:r>
              <a:r>
                <a:rPr lang="en-US" dirty="0">
                  <a:latin typeface="Microsoft Sans Serif"/>
                </a:rPr>
                <a:t>da</a:t>
              </a:r>
              <a:r>
                <a:rPr lang="en-US" spc="466" dirty="0">
                  <a:latin typeface="Microsoft Sans Serif"/>
                </a:rPr>
                <a:t>n</a:t>
              </a:r>
              <a:r>
                <a:rPr lang="en-US" dirty="0">
                  <a:latin typeface="Microsoft Sans Serif"/>
                </a:rPr>
                <a:t>Z</a:t>
              </a:r>
              <a:r>
                <a:rPr lang="en-US" spc="-22" dirty="0">
                  <a:latin typeface="Microsoft Sans Serif"/>
                </a:rPr>
                <a:t> </a:t>
              </a:r>
              <a:r>
                <a:rPr lang="en-US" dirty="0">
                  <a:latin typeface="Microsoft Sans Serif"/>
                </a:rPr>
                <a:t>didahului</a:t>
              </a:r>
            </a:p>
            <a:p>
              <a:pPr>
                <a:lnSpc>
                  <a:spcPts val="2159"/>
                </a:lnSpc>
              </a:pPr>
              <a:r>
                <a:rPr lang="en-US" dirty="0">
                  <a:latin typeface="Microsoft Sans Serif"/>
                </a:rPr>
                <a:t>ole</a:t>
              </a:r>
              <a:r>
                <a:rPr lang="en-US" spc="448" dirty="0">
                  <a:latin typeface="Microsoft Sans Serif"/>
                </a:rPr>
                <a:t>h</a:t>
              </a:r>
              <a:r>
                <a:rPr lang="en-US" dirty="0">
                  <a:latin typeface="Microsoft Sans Serif"/>
                </a:rPr>
                <a:t>X</a:t>
              </a:r>
            </a:p>
          </p:txBody>
        </p:sp>
        <p:sp>
          <p:nvSpPr>
            <p:cNvPr id="48" name="Rectangle 484"/>
            <p:cNvSpPr/>
            <p:nvPr/>
          </p:nvSpPr>
          <p:spPr>
            <a:xfrm>
              <a:off x="6327015" y="3007093"/>
              <a:ext cx="1547875" cy="1133743"/>
            </a:xfrm>
            <a:prstGeom prst="rect">
              <a:avLst/>
            </a:prstGeom>
          </p:spPr>
          <p:txBody>
            <a:bodyPr wrap="none" lIns="0" tIns="0" rIns="0" bIns="0">
              <a:spAutoFit/>
            </a:bodyPr>
            <a:lstStyle/>
            <a:p>
              <a:r>
                <a:rPr lang="en-US" dirty="0">
                  <a:latin typeface="Microsoft Sans Serif"/>
                </a:rPr>
                <a:t>Y</a:t>
              </a:r>
              <a:r>
                <a:rPr lang="en-US" spc="-19" dirty="0">
                  <a:latin typeface="Microsoft Sans Serif"/>
                </a:rPr>
                <a:t> </a:t>
              </a:r>
              <a:r>
                <a:rPr lang="en-US" dirty="0">
                  <a:latin typeface="Microsoft Sans Serif"/>
                </a:rPr>
                <a:t>da</a:t>
              </a:r>
              <a:r>
                <a:rPr lang="en-US" spc="463" dirty="0">
                  <a:latin typeface="Microsoft Sans Serif"/>
                </a:rPr>
                <a:t>n</a:t>
              </a:r>
              <a:r>
                <a:rPr lang="en-US" dirty="0">
                  <a:latin typeface="Microsoft Sans Serif"/>
                </a:rPr>
                <a:t>Z</a:t>
              </a:r>
              <a:r>
                <a:rPr lang="en-US" spc="-22" dirty="0">
                  <a:latin typeface="Microsoft Sans Serif"/>
                </a:rPr>
                <a:t> </a:t>
              </a:r>
              <a:r>
                <a:rPr lang="en-US" dirty="0">
                  <a:latin typeface="Microsoft Sans Serif"/>
                </a:rPr>
                <a:t>dapat</a:t>
              </a:r>
            </a:p>
            <a:p>
              <a:pPr>
                <a:lnSpc>
                  <a:spcPts val="2162"/>
                </a:lnSpc>
              </a:pPr>
              <a:r>
                <a:rPr lang="en-US" sz="1802" dirty="0">
                  <a:latin typeface="Microsoft Sans Serif"/>
                </a:rPr>
                <a:t>di</a:t>
              </a:r>
              <a:r>
                <a:rPr lang="en-US" sz="1802" spc="-14" dirty="0">
                  <a:latin typeface="Microsoft Sans Serif"/>
                </a:rPr>
                <a:t>m</a:t>
              </a:r>
              <a:r>
                <a:rPr lang="en-US" sz="1802" dirty="0">
                  <a:latin typeface="Microsoft Sans Serif"/>
                </a:rPr>
                <a:t>ulai</a:t>
              </a:r>
            </a:p>
            <a:p>
              <a:pPr>
                <a:lnSpc>
                  <a:spcPts val="2159"/>
                </a:lnSpc>
              </a:pPr>
              <a:r>
                <a:rPr lang="en-US" dirty="0">
                  <a:latin typeface="Microsoft Sans Serif"/>
                </a:rPr>
                <a:t>bersamaa</a:t>
              </a:r>
              <a:r>
                <a:rPr lang="en-US" spc="428" dirty="0">
                  <a:latin typeface="Microsoft Sans Serif"/>
                </a:rPr>
                <a:t>n</a:t>
              </a:r>
              <a:r>
                <a:rPr lang="en-US" dirty="0">
                  <a:latin typeface="Microsoft Sans Serif"/>
                </a:rPr>
                <a:t>jika</a:t>
              </a:r>
            </a:p>
            <a:p>
              <a:pPr>
                <a:lnSpc>
                  <a:spcPts val="2160"/>
                </a:lnSpc>
              </a:pPr>
              <a:r>
                <a:rPr lang="en-US" dirty="0">
                  <a:latin typeface="Microsoft Sans Serif"/>
                </a:rPr>
                <a:t>dikehendaki.</a:t>
              </a:r>
            </a:p>
          </p:txBody>
        </p:sp>
        <p:sp>
          <p:nvSpPr>
            <p:cNvPr id="49" name="Rectangle 485"/>
            <p:cNvSpPr/>
            <p:nvPr/>
          </p:nvSpPr>
          <p:spPr>
            <a:xfrm>
              <a:off x="4777485" y="2865429"/>
              <a:ext cx="118622" cy="214226"/>
            </a:xfrm>
            <a:prstGeom prst="rect">
              <a:avLst/>
            </a:prstGeom>
          </p:spPr>
          <p:txBody>
            <a:bodyPr wrap="none" lIns="0" tIns="0" rIns="0" bIns="0">
              <a:spAutoFit/>
            </a:bodyPr>
            <a:lstStyle/>
            <a:p>
              <a:r>
                <a:rPr lang="en-US" sz="1392" dirty="0">
                  <a:solidFill>
                    <a:srgbClr val="4D4D4D"/>
                  </a:solidFill>
                  <a:latin typeface="Microsoft Sans Serif"/>
                </a:rPr>
                <a:t>X</a:t>
              </a:r>
            </a:p>
          </p:txBody>
        </p:sp>
        <p:sp>
          <p:nvSpPr>
            <p:cNvPr id="50" name="Rectangle 486"/>
            <p:cNvSpPr/>
            <p:nvPr/>
          </p:nvSpPr>
          <p:spPr>
            <a:xfrm>
              <a:off x="5692140" y="2407848"/>
              <a:ext cx="118622" cy="214226"/>
            </a:xfrm>
            <a:prstGeom prst="rect">
              <a:avLst/>
            </a:prstGeom>
          </p:spPr>
          <p:txBody>
            <a:bodyPr wrap="none" lIns="0" tIns="0" rIns="0" bIns="0">
              <a:spAutoFit/>
            </a:bodyPr>
            <a:lstStyle/>
            <a:p>
              <a:r>
                <a:rPr lang="en-US" sz="1392" dirty="0">
                  <a:solidFill>
                    <a:srgbClr val="4D4D4D"/>
                  </a:solidFill>
                  <a:latin typeface="Microsoft Sans Serif"/>
                </a:rPr>
                <a:t>Y</a:t>
              </a:r>
            </a:p>
          </p:txBody>
        </p:sp>
        <p:sp>
          <p:nvSpPr>
            <p:cNvPr id="51" name="Rectangle 487"/>
            <p:cNvSpPr/>
            <p:nvPr/>
          </p:nvSpPr>
          <p:spPr>
            <a:xfrm>
              <a:off x="5697982" y="3246429"/>
              <a:ext cx="109004" cy="214226"/>
            </a:xfrm>
            <a:prstGeom prst="rect">
              <a:avLst/>
            </a:prstGeom>
          </p:spPr>
          <p:txBody>
            <a:bodyPr wrap="none" lIns="0" tIns="0" rIns="0" bIns="0">
              <a:spAutoFit/>
            </a:bodyPr>
            <a:lstStyle/>
            <a:p>
              <a:r>
                <a:rPr lang="en-US" sz="1392" dirty="0">
                  <a:solidFill>
                    <a:srgbClr val="4D4D4D"/>
                  </a:solidFill>
                  <a:latin typeface="Microsoft Sans Serif"/>
                </a:rPr>
                <a:t>Z</a:t>
              </a:r>
            </a:p>
          </p:txBody>
        </p:sp>
        <p:sp>
          <p:nvSpPr>
            <p:cNvPr id="52" name="Rectangle 488"/>
            <p:cNvSpPr/>
            <p:nvPr/>
          </p:nvSpPr>
          <p:spPr>
            <a:xfrm>
              <a:off x="6056378" y="4436859"/>
              <a:ext cx="282129" cy="276999"/>
            </a:xfrm>
            <a:prstGeom prst="rect">
              <a:avLst/>
            </a:prstGeom>
          </p:spPr>
          <p:txBody>
            <a:bodyPr wrap="none" lIns="0" tIns="0" rIns="0" bIns="0">
              <a:spAutoFit/>
            </a:bodyPr>
            <a:lstStyle/>
            <a:p>
              <a:r>
                <a:rPr lang="en-US" dirty="0">
                  <a:solidFill>
                    <a:srgbClr val="4D4D4D"/>
                  </a:solidFill>
                  <a:latin typeface="Microsoft Sans Serif"/>
                </a:rPr>
                <a:t>(2)</a:t>
              </a:r>
            </a:p>
          </p:txBody>
        </p:sp>
      </p:grpSp>
    </p:spTree>
    <p:extLst>
      <p:ext uri="{BB962C8B-B14F-4D97-AF65-F5344CB8AC3E}">
        <p14:creationId xmlns:p14="http://schemas.microsoft.com/office/powerpoint/2010/main" val="34594091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Ketentuan Umum AON</a:t>
            </a:r>
          </a:p>
        </p:txBody>
      </p:sp>
      <p:grpSp>
        <p:nvGrpSpPr>
          <p:cNvPr id="4" name="Group 3"/>
          <p:cNvGrpSpPr/>
          <p:nvPr/>
        </p:nvGrpSpPr>
        <p:grpSpPr>
          <a:xfrm>
            <a:off x="705304" y="2037605"/>
            <a:ext cx="7861300" cy="4230345"/>
            <a:chOff x="679450" y="1365252"/>
            <a:chExt cx="7861300" cy="4230345"/>
          </a:xfrm>
        </p:grpSpPr>
        <p:sp>
          <p:nvSpPr>
            <p:cNvPr id="5" name="Freeform 491"/>
            <p:cNvSpPr/>
            <p:nvPr/>
          </p:nvSpPr>
          <p:spPr>
            <a:xfrm>
              <a:off x="685800" y="1371575"/>
              <a:ext cx="3886200" cy="4217670"/>
            </a:xfrm>
            <a:custGeom>
              <a:avLst/>
              <a:gdLst/>
              <a:ahLst/>
              <a:cxnLst/>
              <a:rect l="0" t="0" r="0" b="0"/>
              <a:pathLst>
                <a:path w="3886200" h="4217670">
                  <a:moveTo>
                    <a:pt x="0" y="4217670"/>
                  </a:moveTo>
                  <a:lnTo>
                    <a:pt x="3886200" y="4217670"/>
                  </a:lnTo>
                  <a:lnTo>
                    <a:pt x="3886200" y="0"/>
                  </a:lnTo>
                  <a:lnTo>
                    <a:pt x="0" y="0"/>
                  </a:lnTo>
                  <a:lnTo>
                    <a:pt x="0" y="4217670"/>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492"/>
            <p:cNvSpPr/>
            <p:nvPr/>
          </p:nvSpPr>
          <p:spPr>
            <a:xfrm>
              <a:off x="4572000" y="1371575"/>
              <a:ext cx="3962400" cy="4217670"/>
            </a:xfrm>
            <a:custGeom>
              <a:avLst/>
              <a:gdLst/>
              <a:ahLst/>
              <a:cxnLst/>
              <a:rect l="0" t="0" r="0" b="0"/>
              <a:pathLst>
                <a:path w="3962400" h="4217670">
                  <a:moveTo>
                    <a:pt x="0" y="4217670"/>
                  </a:moveTo>
                  <a:lnTo>
                    <a:pt x="3962400" y="4217670"/>
                  </a:lnTo>
                  <a:lnTo>
                    <a:pt x="3962400" y="0"/>
                  </a:lnTo>
                  <a:lnTo>
                    <a:pt x="0" y="0"/>
                  </a:lnTo>
                  <a:lnTo>
                    <a:pt x="0" y="4217670"/>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493"/>
            <p:cNvSpPr/>
            <p:nvPr/>
          </p:nvSpPr>
          <p:spPr>
            <a:xfrm>
              <a:off x="4572000" y="1365252"/>
              <a:ext cx="0" cy="4230345"/>
            </a:xfrm>
            <a:custGeom>
              <a:avLst/>
              <a:gdLst/>
              <a:ahLst/>
              <a:cxnLst/>
              <a:rect l="0" t="0" r="0" b="0"/>
              <a:pathLst>
                <a:path h="4230345">
                  <a:moveTo>
                    <a:pt x="0" y="0"/>
                  </a:moveTo>
                  <a:lnTo>
                    <a:pt x="0" y="4230345"/>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 name="Freeform 494"/>
            <p:cNvSpPr/>
            <p:nvPr/>
          </p:nvSpPr>
          <p:spPr>
            <a:xfrm>
              <a:off x="685800" y="1365252"/>
              <a:ext cx="0" cy="4230345"/>
            </a:xfrm>
            <a:custGeom>
              <a:avLst/>
              <a:gdLst/>
              <a:ahLst/>
              <a:cxnLst/>
              <a:rect l="0" t="0" r="0" b="0"/>
              <a:pathLst>
                <a:path h="4230345">
                  <a:moveTo>
                    <a:pt x="0" y="0"/>
                  </a:moveTo>
                  <a:lnTo>
                    <a:pt x="0" y="4230345"/>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 name="Freeform 495"/>
            <p:cNvSpPr/>
            <p:nvPr/>
          </p:nvSpPr>
          <p:spPr>
            <a:xfrm>
              <a:off x="8534400" y="1365252"/>
              <a:ext cx="0" cy="4230345"/>
            </a:xfrm>
            <a:custGeom>
              <a:avLst/>
              <a:gdLst/>
              <a:ahLst/>
              <a:cxnLst/>
              <a:rect l="0" t="0" r="0" b="0"/>
              <a:pathLst>
                <a:path h="4230345">
                  <a:moveTo>
                    <a:pt x="0" y="0"/>
                  </a:moveTo>
                  <a:lnTo>
                    <a:pt x="0" y="4230345"/>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 name="Freeform 496"/>
            <p:cNvSpPr/>
            <p:nvPr/>
          </p:nvSpPr>
          <p:spPr>
            <a:xfrm>
              <a:off x="679450" y="1371600"/>
              <a:ext cx="7861300" cy="0"/>
            </a:xfrm>
            <a:custGeom>
              <a:avLst/>
              <a:gdLst/>
              <a:ahLst/>
              <a:cxnLst/>
              <a:rect l="0" t="0" r="0" b="0"/>
              <a:pathLst>
                <a:path w="7861300">
                  <a:moveTo>
                    <a:pt x="0" y="0"/>
                  </a:moveTo>
                  <a:lnTo>
                    <a:pt x="78613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 name="Freeform 497"/>
            <p:cNvSpPr/>
            <p:nvPr/>
          </p:nvSpPr>
          <p:spPr>
            <a:xfrm>
              <a:off x="679450" y="5589245"/>
              <a:ext cx="7861300" cy="0"/>
            </a:xfrm>
            <a:custGeom>
              <a:avLst/>
              <a:gdLst/>
              <a:ahLst/>
              <a:cxnLst/>
              <a:rect l="0" t="0" r="0" b="0"/>
              <a:pathLst>
                <a:path w="7861300">
                  <a:moveTo>
                    <a:pt x="0" y="0"/>
                  </a:moveTo>
                  <a:lnTo>
                    <a:pt x="78613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2" name="Picture 49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6083" y="2373884"/>
              <a:ext cx="510032" cy="433832"/>
            </a:xfrm>
            <a:prstGeom prst="rect">
              <a:avLst/>
            </a:prstGeom>
            <a:noFill/>
            <a:extLst/>
          </p:spPr>
        </p:pic>
        <p:pic>
          <p:nvPicPr>
            <p:cNvPr id="13" name="Picture 49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71805" y="2373887"/>
              <a:ext cx="418591" cy="382015"/>
            </a:xfrm>
            <a:prstGeom prst="rect">
              <a:avLst/>
            </a:prstGeom>
            <a:noFill/>
            <a:extLst/>
          </p:spPr>
        </p:pic>
        <p:pic>
          <p:nvPicPr>
            <p:cNvPr id="14" name="Picture 5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77900" y="2404746"/>
              <a:ext cx="406400" cy="330200"/>
            </a:xfrm>
            <a:prstGeom prst="rect">
              <a:avLst/>
            </a:prstGeom>
            <a:noFill/>
            <a:extLst/>
          </p:spPr>
        </p:pic>
        <p:sp>
          <p:nvSpPr>
            <p:cNvPr id="15" name="Freeform 501"/>
            <p:cNvSpPr/>
            <p:nvPr/>
          </p:nvSpPr>
          <p:spPr>
            <a:xfrm>
              <a:off x="990600" y="2417446"/>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 name="Picture 50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6083" y="2907284"/>
              <a:ext cx="510032" cy="433832"/>
            </a:xfrm>
            <a:prstGeom prst="rect">
              <a:avLst/>
            </a:prstGeom>
            <a:noFill/>
            <a:extLst/>
          </p:spPr>
        </p:pic>
        <p:pic>
          <p:nvPicPr>
            <p:cNvPr id="17" name="Picture 50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956563" y="2907287"/>
              <a:ext cx="449072" cy="382015"/>
            </a:xfrm>
            <a:prstGeom prst="rect">
              <a:avLst/>
            </a:prstGeom>
            <a:noFill/>
            <a:extLst/>
          </p:spPr>
        </p:pic>
        <p:pic>
          <p:nvPicPr>
            <p:cNvPr id="18" name="Picture 5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77900" y="2938146"/>
              <a:ext cx="406400" cy="330200"/>
            </a:xfrm>
            <a:prstGeom prst="rect">
              <a:avLst/>
            </a:prstGeom>
            <a:noFill/>
            <a:extLst/>
          </p:spPr>
        </p:pic>
        <p:sp>
          <p:nvSpPr>
            <p:cNvPr id="19" name="Freeform 505"/>
            <p:cNvSpPr/>
            <p:nvPr/>
          </p:nvSpPr>
          <p:spPr>
            <a:xfrm>
              <a:off x="990600" y="2950846"/>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0" name="Picture 50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6083" y="3440687"/>
              <a:ext cx="510032" cy="433831"/>
            </a:xfrm>
            <a:prstGeom prst="rect">
              <a:avLst/>
            </a:prstGeom>
            <a:noFill/>
            <a:extLst/>
          </p:spPr>
        </p:pic>
        <p:pic>
          <p:nvPicPr>
            <p:cNvPr id="21" name="Picture 50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65708" y="3440687"/>
              <a:ext cx="427736" cy="382015"/>
            </a:xfrm>
            <a:prstGeom prst="rect">
              <a:avLst/>
            </a:prstGeom>
            <a:noFill/>
            <a:extLst/>
          </p:spPr>
        </p:pic>
        <p:pic>
          <p:nvPicPr>
            <p:cNvPr id="22" name="Picture 50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77900" y="3471546"/>
              <a:ext cx="406400" cy="330200"/>
            </a:xfrm>
            <a:prstGeom prst="rect">
              <a:avLst/>
            </a:prstGeom>
            <a:noFill/>
            <a:extLst/>
          </p:spPr>
        </p:pic>
        <p:sp>
          <p:nvSpPr>
            <p:cNvPr id="23" name="Freeform 509"/>
            <p:cNvSpPr/>
            <p:nvPr/>
          </p:nvSpPr>
          <p:spPr>
            <a:xfrm>
              <a:off x="990600" y="3484246"/>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4" name="Picture 5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40483" y="2907284"/>
              <a:ext cx="510032" cy="433832"/>
            </a:xfrm>
            <a:prstGeom prst="rect">
              <a:avLst/>
            </a:prstGeom>
            <a:noFill/>
            <a:extLst/>
          </p:spPr>
        </p:pic>
        <p:pic>
          <p:nvPicPr>
            <p:cNvPr id="25" name="Picture 5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1855723" y="2907287"/>
              <a:ext cx="476504" cy="382015"/>
            </a:xfrm>
            <a:prstGeom prst="rect">
              <a:avLst/>
            </a:prstGeom>
            <a:noFill/>
            <a:extLst/>
          </p:spPr>
        </p:pic>
        <p:pic>
          <p:nvPicPr>
            <p:cNvPr id="26" name="Picture 5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892300" y="2938146"/>
              <a:ext cx="406400" cy="330200"/>
            </a:xfrm>
            <a:prstGeom prst="rect">
              <a:avLst/>
            </a:prstGeom>
            <a:noFill/>
            <a:extLst/>
          </p:spPr>
        </p:pic>
        <p:sp>
          <p:nvSpPr>
            <p:cNvPr id="27" name="Freeform 513"/>
            <p:cNvSpPr/>
            <p:nvPr/>
          </p:nvSpPr>
          <p:spPr>
            <a:xfrm>
              <a:off x="1905000" y="2950846"/>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8" name="Picture 5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316738" y="2535939"/>
              <a:ext cx="670559" cy="670559"/>
            </a:xfrm>
            <a:prstGeom prst="rect">
              <a:avLst/>
            </a:prstGeom>
            <a:noFill/>
            <a:extLst/>
          </p:spPr>
        </p:pic>
        <p:pic>
          <p:nvPicPr>
            <p:cNvPr id="29" name="Picture 5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1349883" y="2548129"/>
              <a:ext cx="491616" cy="491616"/>
            </a:xfrm>
            <a:prstGeom prst="rect">
              <a:avLst/>
            </a:prstGeom>
            <a:noFill/>
            <a:extLst/>
          </p:spPr>
        </p:pic>
        <p:pic>
          <p:nvPicPr>
            <p:cNvPr id="30" name="Picture 51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1325880" y="2965707"/>
              <a:ext cx="661416" cy="316991"/>
            </a:xfrm>
            <a:prstGeom prst="rect">
              <a:avLst/>
            </a:prstGeom>
            <a:noFill/>
            <a:extLst/>
          </p:spPr>
        </p:pic>
        <p:pic>
          <p:nvPicPr>
            <p:cNvPr id="31" name="Picture 5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358900" y="3034568"/>
              <a:ext cx="482600" cy="139771"/>
            </a:xfrm>
            <a:prstGeom prst="rect">
              <a:avLst/>
            </a:prstGeom>
            <a:noFill/>
            <a:extLst/>
          </p:spPr>
        </p:pic>
        <p:pic>
          <p:nvPicPr>
            <p:cNvPr id="32" name="Picture 51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316738" y="3041907"/>
              <a:ext cx="670559" cy="670559"/>
            </a:xfrm>
            <a:prstGeom prst="rect">
              <a:avLst/>
            </a:prstGeom>
            <a:noFill/>
            <a:extLst/>
          </p:spPr>
        </p:pic>
        <p:pic>
          <p:nvPicPr>
            <p:cNvPr id="33" name="Picture 51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1349883" y="3166746"/>
              <a:ext cx="491616" cy="491616"/>
            </a:xfrm>
            <a:prstGeom prst="rect">
              <a:avLst/>
            </a:prstGeom>
            <a:noFill/>
            <a:extLst/>
          </p:spPr>
        </p:pic>
        <p:pic>
          <p:nvPicPr>
            <p:cNvPr id="34" name="Picture 52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4656835" y="2233677"/>
              <a:ext cx="510032" cy="433832"/>
            </a:xfrm>
            <a:prstGeom prst="rect">
              <a:avLst/>
            </a:prstGeom>
            <a:noFill/>
            <a:extLst/>
          </p:spPr>
        </p:pic>
        <p:pic>
          <p:nvPicPr>
            <p:cNvPr id="35" name="Picture 5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690366" y="2233679"/>
              <a:ext cx="449071" cy="382015"/>
            </a:xfrm>
            <a:prstGeom prst="rect">
              <a:avLst/>
            </a:prstGeom>
            <a:noFill/>
            <a:extLst/>
          </p:spPr>
        </p:pic>
        <p:pic>
          <p:nvPicPr>
            <p:cNvPr id="36" name="Picture 522"/>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4709795" y="2264918"/>
              <a:ext cx="406400" cy="330200"/>
            </a:xfrm>
            <a:prstGeom prst="rect">
              <a:avLst/>
            </a:prstGeom>
            <a:noFill/>
            <a:extLst/>
          </p:spPr>
        </p:pic>
        <p:sp>
          <p:nvSpPr>
            <p:cNvPr id="37" name="Freeform 523"/>
            <p:cNvSpPr/>
            <p:nvPr/>
          </p:nvSpPr>
          <p:spPr>
            <a:xfrm>
              <a:off x="4722495" y="2277618"/>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38" name="Picture 52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647435" y="2233677"/>
              <a:ext cx="510032" cy="433832"/>
            </a:xfrm>
            <a:prstGeom prst="rect">
              <a:avLst/>
            </a:prstGeom>
            <a:noFill/>
            <a:extLst/>
          </p:spPr>
        </p:pic>
        <p:pic>
          <p:nvPicPr>
            <p:cNvPr id="39" name="Picture 5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687061" y="2233679"/>
              <a:ext cx="436879" cy="382015"/>
            </a:xfrm>
            <a:prstGeom prst="rect">
              <a:avLst/>
            </a:prstGeom>
            <a:noFill/>
            <a:extLst/>
          </p:spPr>
        </p:pic>
        <p:pic>
          <p:nvPicPr>
            <p:cNvPr id="40" name="Picture 526"/>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5700395" y="2264918"/>
              <a:ext cx="406400" cy="330200"/>
            </a:xfrm>
            <a:prstGeom prst="rect">
              <a:avLst/>
            </a:prstGeom>
            <a:noFill/>
            <a:extLst/>
          </p:spPr>
        </p:pic>
        <p:sp>
          <p:nvSpPr>
            <p:cNvPr id="41" name="Freeform 527"/>
            <p:cNvSpPr/>
            <p:nvPr/>
          </p:nvSpPr>
          <p:spPr>
            <a:xfrm>
              <a:off x="5713095" y="2277618"/>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2" name="Picture 5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4656835" y="2995677"/>
              <a:ext cx="510032" cy="433832"/>
            </a:xfrm>
            <a:prstGeom prst="rect">
              <a:avLst/>
            </a:prstGeom>
            <a:noFill/>
            <a:extLst/>
          </p:spPr>
        </p:pic>
        <p:pic>
          <p:nvPicPr>
            <p:cNvPr id="43" name="Picture 5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690366" y="2995679"/>
              <a:ext cx="449071" cy="382015"/>
            </a:xfrm>
            <a:prstGeom prst="rect">
              <a:avLst/>
            </a:prstGeom>
            <a:noFill/>
            <a:extLst/>
          </p:spPr>
        </p:pic>
        <p:pic>
          <p:nvPicPr>
            <p:cNvPr id="44" name="Picture 53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4709795" y="3026918"/>
              <a:ext cx="406400" cy="330200"/>
            </a:xfrm>
            <a:prstGeom prst="rect">
              <a:avLst/>
            </a:prstGeom>
            <a:noFill/>
            <a:extLst/>
          </p:spPr>
        </p:pic>
        <p:sp>
          <p:nvSpPr>
            <p:cNvPr id="45" name="Freeform 531"/>
            <p:cNvSpPr/>
            <p:nvPr/>
          </p:nvSpPr>
          <p:spPr>
            <a:xfrm>
              <a:off x="4722495" y="3039618"/>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6" name="Picture 532"/>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647435" y="2995677"/>
              <a:ext cx="510032" cy="433832"/>
            </a:xfrm>
            <a:prstGeom prst="rect">
              <a:avLst/>
            </a:prstGeom>
            <a:noFill/>
            <a:extLst/>
          </p:spPr>
        </p:pic>
        <p:pic>
          <p:nvPicPr>
            <p:cNvPr id="47" name="Picture 53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5705349" y="2925572"/>
              <a:ext cx="400303" cy="528320"/>
            </a:xfrm>
            <a:prstGeom prst="rect">
              <a:avLst/>
            </a:prstGeom>
            <a:noFill/>
            <a:extLst/>
          </p:spPr>
        </p:pic>
        <p:pic>
          <p:nvPicPr>
            <p:cNvPr id="48" name="Picture 53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5700395" y="3026918"/>
              <a:ext cx="406400" cy="330200"/>
            </a:xfrm>
            <a:prstGeom prst="rect">
              <a:avLst/>
            </a:prstGeom>
            <a:noFill/>
            <a:extLst/>
          </p:spPr>
        </p:pic>
        <p:sp>
          <p:nvSpPr>
            <p:cNvPr id="49" name="Freeform 535"/>
            <p:cNvSpPr/>
            <p:nvPr/>
          </p:nvSpPr>
          <p:spPr>
            <a:xfrm>
              <a:off x="5713095" y="3039618"/>
              <a:ext cx="381000" cy="304800"/>
            </a:xfrm>
            <a:custGeom>
              <a:avLst/>
              <a:gdLst/>
              <a:ahLst/>
              <a:cxnLst/>
              <a:rect l="0" t="0" r="0" b="0"/>
              <a:pathLst>
                <a:path w="381000" h="304800">
                  <a:moveTo>
                    <a:pt x="0" y="304800"/>
                  </a:moveTo>
                  <a:lnTo>
                    <a:pt x="381000" y="304800"/>
                  </a:lnTo>
                  <a:lnTo>
                    <a:pt x="381000" y="0"/>
                  </a:lnTo>
                  <a:lnTo>
                    <a:pt x="0" y="0"/>
                  </a:lnTo>
                  <a:lnTo>
                    <a:pt x="0" y="304800"/>
                  </a:lnTo>
                  <a:close/>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0" name="Picture 53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132832" y="2292099"/>
              <a:ext cx="661416" cy="316991"/>
            </a:xfrm>
            <a:prstGeom prst="rect">
              <a:avLst/>
            </a:prstGeom>
            <a:noFill/>
            <a:extLst/>
          </p:spPr>
        </p:pic>
        <p:pic>
          <p:nvPicPr>
            <p:cNvPr id="51" name="Picture 53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5166869" y="2361435"/>
              <a:ext cx="482727" cy="139677"/>
            </a:xfrm>
            <a:prstGeom prst="rect">
              <a:avLst/>
            </a:prstGeom>
            <a:noFill/>
            <a:extLst/>
          </p:spPr>
        </p:pic>
        <p:pic>
          <p:nvPicPr>
            <p:cNvPr id="52" name="Picture 53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5126737" y="2468881"/>
              <a:ext cx="819911" cy="673608"/>
            </a:xfrm>
            <a:prstGeom prst="rect">
              <a:avLst/>
            </a:prstGeom>
            <a:noFill/>
            <a:extLst/>
          </p:spPr>
        </p:pic>
        <p:pic>
          <p:nvPicPr>
            <p:cNvPr id="53" name="Picture 539"/>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5159375" y="2483361"/>
              <a:ext cx="642620" cy="492759"/>
            </a:xfrm>
            <a:prstGeom prst="rect">
              <a:avLst/>
            </a:prstGeom>
            <a:noFill/>
            <a:extLst/>
          </p:spPr>
        </p:pic>
        <p:pic>
          <p:nvPicPr>
            <p:cNvPr id="54" name="Picture 53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132832" y="3054099"/>
              <a:ext cx="661416" cy="316991"/>
            </a:xfrm>
            <a:prstGeom prst="rect">
              <a:avLst/>
            </a:prstGeom>
            <a:noFill/>
            <a:extLst/>
          </p:spPr>
        </p:pic>
        <p:pic>
          <p:nvPicPr>
            <p:cNvPr id="55" name="Picture 54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5166869" y="3123435"/>
              <a:ext cx="482727" cy="139677"/>
            </a:xfrm>
            <a:prstGeom prst="rect">
              <a:avLst/>
            </a:prstGeom>
            <a:noFill/>
            <a:extLst/>
          </p:spPr>
        </p:pic>
        <p:pic>
          <p:nvPicPr>
            <p:cNvPr id="56" name="Picture 54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5126737" y="2520698"/>
              <a:ext cx="819911" cy="670559"/>
            </a:xfrm>
            <a:prstGeom prst="rect">
              <a:avLst/>
            </a:prstGeom>
            <a:noFill/>
            <a:extLst/>
          </p:spPr>
        </p:pic>
        <p:pic>
          <p:nvPicPr>
            <p:cNvPr id="57" name="Picture 54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5159375" y="2645918"/>
              <a:ext cx="642620" cy="492760"/>
            </a:xfrm>
            <a:prstGeom prst="rect">
              <a:avLst/>
            </a:prstGeom>
            <a:noFill/>
            <a:extLst/>
          </p:spPr>
        </p:pic>
        <p:sp>
          <p:nvSpPr>
            <p:cNvPr id="58" name="Rectangle 544"/>
            <p:cNvSpPr/>
            <p:nvPr/>
          </p:nvSpPr>
          <p:spPr>
            <a:xfrm>
              <a:off x="2606931" y="1526048"/>
              <a:ext cx="1788813" cy="1683052"/>
            </a:xfrm>
            <a:prstGeom prst="rect">
              <a:avLst/>
            </a:prstGeom>
          </p:spPr>
          <p:txBody>
            <a:bodyPr wrap="none" lIns="0" tIns="0" rIns="0" bIns="0">
              <a:spAutoFit/>
            </a:bodyPr>
            <a:lstStyle/>
            <a:p>
              <a:r>
                <a:rPr lang="en-US" sz="1802" dirty="0">
                  <a:latin typeface="Microsoft Sans Serif"/>
                </a:rPr>
                <a:t>J,K,</a:t>
              </a:r>
              <a:r>
                <a:rPr lang="en-US" sz="1802" spc="-41" dirty="0">
                  <a:latin typeface="Microsoft Sans Serif"/>
                </a:rPr>
                <a:t> </a:t>
              </a:r>
              <a:r>
                <a:rPr lang="en-US" sz="1802" dirty="0">
                  <a:latin typeface="Microsoft Sans Serif"/>
                </a:rPr>
                <a:t>da</a:t>
              </a:r>
              <a:r>
                <a:rPr lang="en-US" sz="1802" spc="464" dirty="0">
                  <a:latin typeface="Microsoft Sans Serif"/>
                </a:rPr>
                <a:t>n</a:t>
              </a:r>
              <a:r>
                <a:rPr lang="en-US" sz="1802" dirty="0">
                  <a:latin typeface="Microsoft Sans Serif"/>
                </a:rPr>
                <a:t>L</a:t>
              </a:r>
              <a:r>
                <a:rPr lang="en-US" sz="1802" spc="-23" dirty="0">
                  <a:latin typeface="Microsoft Sans Serif"/>
                </a:rPr>
                <a:t> </a:t>
              </a:r>
              <a:r>
                <a:rPr lang="en-US" sz="1802" dirty="0">
                  <a:latin typeface="Microsoft Sans Serif"/>
                </a:rPr>
                <a:t>dapat</a:t>
              </a:r>
            </a:p>
            <a:p>
              <a:pPr>
                <a:lnSpc>
                  <a:spcPts val="2159"/>
                </a:lnSpc>
              </a:pPr>
              <a:r>
                <a:rPr lang="en-US" dirty="0">
                  <a:latin typeface="Microsoft Sans Serif"/>
                </a:rPr>
                <a:t>di</a:t>
              </a:r>
              <a:r>
                <a:rPr lang="en-US" spc="-14" dirty="0">
                  <a:latin typeface="Microsoft Sans Serif"/>
                </a:rPr>
                <a:t>m</a:t>
              </a:r>
              <a:r>
                <a:rPr lang="en-US" dirty="0">
                  <a:latin typeface="Microsoft Sans Serif"/>
                </a:rPr>
                <a:t>ulai</a:t>
              </a:r>
            </a:p>
            <a:p>
              <a:pPr>
                <a:lnSpc>
                  <a:spcPts val="2162"/>
                </a:lnSpc>
              </a:pPr>
              <a:r>
                <a:rPr lang="en-US" sz="1802" dirty="0">
                  <a:latin typeface="Microsoft Sans Serif"/>
                </a:rPr>
                <a:t>bersa</a:t>
              </a:r>
              <a:r>
                <a:rPr lang="en-US" sz="1802" spc="-12" dirty="0">
                  <a:latin typeface="Microsoft Sans Serif"/>
                </a:rPr>
                <a:t>m</a:t>
              </a:r>
              <a:r>
                <a:rPr lang="en-US" sz="1802" dirty="0">
                  <a:latin typeface="Microsoft Sans Serif"/>
                </a:rPr>
                <a:t>aa</a:t>
              </a:r>
              <a:r>
                <a:rPr lang="en-US" sz="1802" spc="428" dirty="0">
                  <a:latin typeface="Microsoft Sans Serif"/>
                </a:rPr>
                <a:t>n</a:t>
              </a:r>
              <a:r>
                <a:rPr lang="en-US" sz="1802" dirty="0">
                  <a:latin typeface="Microsoft Sans Serif"/>
                </a:rPr>
                <a:t>(pada</a:t>
              </a:r>
            </a:p>
            <a:p>
              <a:pPr>
                <a:lnSpc>
                  <a:spcPts val="2159"/>
                </a:lnSpc>
              </a:pPr>
              <a:r>
                <a:rPr lang="en-US" dirty="0">
                  <a:latin typeface="Microsoft Sans Serif"/>
                </a:rPr>
                <a:t>dasarnya</a:t>
              </a:r>
            </a:p>
            <a:p>
              <a:pPr>
                <a:lnSpc>
                  <a:spcPts val="2160"/>
                </a:lnSpc>
              </a:pPr>
              <a:r>
                <a:rPr lang="en-US" spc="-10" dirty="0">
                  <a:latin typeface="Microsoft Sans Serif"/>
                </a:rPr>
                <a:t>m</a:t>
              </a:r>
              <a:r>
                <a:rPr lang="en-US" dirty="0">
                  <a:latin typeface="Microsoft Sans Serif"/>
                </a:rPr>
                <a:t>erupakan</a:t>
              </a:r>
            </a:p>
            <a:p>
              <a:pPr>
                <a:lnSpc>
                  <a:spcPts val="2162"/>
                </a:lnSpc>
              </a:pPr>
              <a:r>
                <a:rPr lang="en-US" sz="1802" dirty="0">
                  <a:latin typeface="Microsoft Sans Serif"/>
                </a:rPr>
                <a:t>aktivita</a:t>
              </a:r>
              <a:r>
                <a:rPr lang="en-US" sz="1802" spc="429" dirty="0">
                  <a:latin typeface="Microsoft Sans Serif"/>
                </a:rPr>
                <a:t>s</a:t>
              </a:r>
              <a:r>
                <a:rPr lang="en-US" sz="1802" dirty="0">
                  <a:latin typeface="Microsoft Sans Serif"/>
                </a:rPr>
                <a:t>paralel)</a:t>
              </a:r>
            </a:p>
          </p:txBody>
        </p:sp>
        <p:sp>
          <p:nvSpPr>
            <p:cNvPr id="59" name="Rectangle 545"/>
            <p:cNvSpPr/>
            <p:nvPr/>
          </p:nvSpPr>
          <p:spPr>
            <a:xfrm>
              <a:off x="2606931" y="3447148"/>
              <a:ext cx="565861" cy="276999"/>
            </a:xfrm>
            <a:prstGeom prst="rect">
              <a:avLst/>
            </a:prstGeom>
          </p:spPr>
          <p:txBody>
            <a:bodyPr wrap="none" lIns="0" tIns="0" rIns="0" bIns="0">
              <a:spAutoFit/>
            </a:bodyPr>
            <a:lstStyle/>
            <a:p>
              <a:r>
                <a:rPr lang="en-US" dirty="0">
                  <a:latin typeface="Microsoft Sans Serif"/>
                </a:rPr>
                <a:t>tetapi</a:t>
              </a:r>
            </a:p>
          </p:txBody>
        </p:sp>
        <p:sp>
          <p:nvSpPr>
            <p:cNvPr id="60" name="Rectangle 546"/>
            <p:cNvSpPr/>
            <p:nvPr/>
          </p:nvSpPr>
          <p:spPr>
            <a:xfrm>
              <a:off x="2606931" y="3996167"/>
              <a:ext cx="1653159" cy="859424"/>
            </a:xfrm>
            <a:prstGeom prst="rect">
              <a:avLst/>
            </a:prstGeom>
          </p:spPr>
          <p:txBody>
            <a:bodyPr wrap="none" lIns="0" tIns="0" rIns="0" bIns="0">
              <a:spAutoFit/>
            </a:bodyPr>
            <a:lstStyle/>
            <a:p>
              <a:r>
                <a:rPr lang="en-US" dirty="0">
                  <a:latin typeface="Microsoft Sans Serif"/>
                </a:rPr>
                <a:t>J,K,</a:t>
              </a:r>
              <a:r>
                <a:rPr lang="en-US" spc="-44" dirty="0">
                  <a:latin typeface="Microsoft Sans Serif"/>
                </a:rPr>
                <a:t> </a:t>
              </a:r>
              <a:r>
                <a:rPr lang="en-US" dirty="0">
                  <a:latin typeface="Microsoft Sans Serif"/>
                </a:rPr>
                <a:t>da</a:t>
              </a:r>
              <a:r>
                <a:rPr lang="en-US" spc="466" dirty="0">
                  <a:latin typeface="Microsoft Sans Serif"/>
                </a:rPr>
                <a:t>n</a:t>
              </a:r>
              <a:r>
                <a:rPr lang="en-US" dirty="0">
                  <a:latin typeface="Microsoft Sans Serif"/>
                </a:rPr>
                <a:t>L</a:t>
              </a:r>
              <a:r>
                <a:rPr lang="en-US" spc="-22" dirty="0">
                  <a:latin typeface="Microsoft Sans Serif"/>
                </a:rPr>
                <a:t> </a:t>
              </a:r>
              <a:r>
                <a:rPr lang="en-US" dirty="0">
                  <a:latin typeface="Microsoft Sans Serif"/>
                </a:rPr>
                <a:t>harus</a:t>
              </a:r>
            </a:p>
            <a:p>
              <a:pPr>
                <a:lnSpc>
                  <a:spcPts val="2162"/>
                </a:lnSpc>
              </a:pPr>
              <a:r>
                <a:rPr lang="en-US" sz="1802" dirty="0">
                  <a:latin typeface="Microsoft Sans Serif"/>
                </a:rPr>
                <a:t>selesa</a:t>
              </a:r>
              <a:r>
                <a:rPr lang="en-US" sz="1802" spc="415" dirty="0">
                  <a:latin typeface="Microsoft Sans Serif"/>
                </a:rPr>
                <a:t>i</a:t>
              </a:r>
              <a:r>
                <a:rPr lang="en-US" sz="1802" dirty="0">
                  <a:latin typeface="Microsoft Sans Serif"/>
                </a:rPr>
                <a:t>sebelum</a:t>
              </a:r>
            </a:p>
            <a:p>
              <a:pPr>
                <a:lnSpc>
                  <a:spcPts val="2159"/>
                </a:lnSpc>
              </a:pPr>
              <a:r>
                <a:rPr lang="en-US" spc="-11" dirty="0">
                  <a:latin typeface="Microsoft Sans Serif"/>
                </a:rPr>
                <a:t>M</a:t>
              </a:r>
              <a:r>
                <a:rPr lang="en-US" spc="-22" dirty="0">
                  <a:latin typeface="Microsoft Sans Serif"/>
                </a:rPr>
                <a:t> </a:t>
              </a:r>
              <a:r>
                <a:rPr lang="en-US" dirty="0">
                  <a:latin typeface="Microsoft Sans Serif"/>
                </a:rPr>
                <a:t>di</a:t>
              </a:r>
              <a:r>
                <a:rPr lang="en-US" spc="-14" dirty="0">
                  <a:latin typeface="Microsoft Sans Serif"/>
                </a:rPr>
                <a:t>m</a:t>
              </a:r>
              <a:r>
                <a:rPr lang="en-US" dirty="0">
                  <a:latin typeface="Microsoft Sans Serif"/>
                </a:rPr>
                <a:t>ulai.</a:t>
              </a:r>
            </a:p>
          </p:txBody>
        </p:sp>
        <p:sp>
          <p:nvSpPr>
            <p:cNvPr id="61" name="Rectangle 547"/>
            <p:cNvSpPr/>
            <p:nvPr/>
          </p:nvSpPr>
          <p:spPr>
            <a:xfrm>
              <a:off x="1137818" y="2435026"/>
              <a:ext cx="89768" cy="214226"/>
            </a:xfrm>
            <a:prstGeom prst="rect">
              <a:avLst/>
            </a:prstGeom>
          </p:spPr>
          <p:txBody>
            <a:bodyPr wrap="none" lIns="0" tIns="0" rIns="0" bIns="0">
              <a:spAutoFit/>
            </a:bodyPr>
            <a:lstStyle/>
            <a:p>
              <a:r>
                <a:rPr lang="en-US" sz="1392" dirty="0">
                  <a:solidFill>
                    <a:srgbClr val="4D4D4D"/>
                  </a:solidFill>
                  <a:latin typeface="Microsoft Sans Serif"/>
                </a:rPr>
                <a:t>J</a:t>
              </a:r>
            </a:p>
          </p:txBody>
        </p:sp>
        <p:sp>
          <p:nvSpPr>
            <p:cNvPr id="62" name="Rectangle 548"/>
            <p:cNvSpPr/>
            <p:nvPr/>
          </p:nvSpPr>
          <p:spPr>
            <a:xfrm>
              <a:off x="1122578" y="2968330"/>
              <a:ext cx="118622" cy="214546"/>
            </a:xfrm>
            <a:prstGeom prst="rect">
              <a:avLst/>
            </a:prstGeom>
          </p:spPr>
          <p:txBody>
            <a:bodyPr wrap="none" lIns="0" tIns="0" rIns="0" bIns="0">
              <a:spAutoFit/>
            </a:bodyPr>
            <a:lstStyle/>
            <a:p>
              <a:r>
                <a:rPr lang="en-US" sz="1394" dirty="0">
                  <a:solidFill>
                    <a:srgbClr val="4D4D4D"/>
                  </a:solidFill>
                  <a:latin typeface="Microsoft Sans Serif"/>
                </a:rPr>
                <a:t>K</a:t>
              </a:r>
            </a:p>
          </p:txBody>
        </p:sp>
        <p:sp>
          <p:nvSpPr>
            <p:cNvPr id="63" name="Rectangle 549"/>
            <p:cNvSpPr/>
            <p:nvPr/>
          </p:nvSpPr>
          <p:spPr>
            <a:xfrm>
              <a:off x="1131722" y="3502080"/>
              <a:ext cx="99386" cy="214226"/>
            </a:xfrm>
            <a:prstGeom prst="rect">
              <a:avLst/>
            </a:prstGeom>
          </p:spPr>
          <p:txBody>
            <a:bodyPr wrap="none" lIns="0" tIns="0" rIns="0" bIns="0">
              <a:spAutoFit/>
            </a:bodyPr>
            <a:lstStyle/>
            <a:p>
              <a:r>
                <a:rPr lang="en-US" sz="1392" dirty="0">
                  <a:solidFill>
                    <a:srgbClr val="4D4D4D"/>
                  </a:solidFill>
                  <a:latin typeface="Microsoft Sans Serif"/>
                </a:rPr>
                <a:t>L</a:t>
              </a:r>
            </a:p>
          </p:txBody>
        </p:sp>
        <p:sp>
          <p:nvSpPr>
            <p:cNvPr id="64" name="Rectangle 550"/>
            <p:cNvSpPr/>
            <p:nvPr/>
          </p:nvSpPr>
          <p:spPr>
            <a:xfrm>
              <a:off x="2022094" y="2968330"/>
              <a:ext cx="149080" cy="214546"/>
            </a:xfrm>
            <a:prstGeom prst="rect">
              <a:avLst/>
            </a:prstGeom>
          </p:spPr>
          <p:txBody>
            <a:bodyPr wrap="none" lIns="0" tIns="0" rIns="0" bIns="0">
              <a:spAutoFit/>
            </a:bodyPr>
            <a:lstStyle/>
            <a:p>
              <a:r>
                <a:rPr lang="en-US" sz="1394" dirty="0">
                  <a:solidFill>
                    <a:srgbClr val="4D4D4D"/>
                  </a:solidFill>
                  <a:latin typeface="Microsoft Sans Serif"/>
                </a:rPr>
                <a:t>M</a:t>
              </a:r>
            </a:p>
          </p:txBody>
        </p:sp>
        <p:sp>
          <p:nvSpPr>
            <p:cNvPr id="65" name="Rectangle 551"/>
            <p:cNvSpPr/>
            <p:nvPr/>
          </p:nvSpPr>
          <p:spPr>
            <a:xfrm>
              <a:off x="2432559" y="5083572"/>
              <a:ext cx="282129" cy="277320"/>
            </a:xfrm>
            <a:prstGeom prst="rect">
              <a:avLst/>
            </a:prstGeom>
          </p:spPr>
          <p:txBody>
            <a:bodyPr wrap="none" lIns="0" tIns="0" rIns="0" bIns="0">
              <a:spAutoFit/>
            </a:bodyPr>
            <a:lstStyle/>
            <a:p>
              <a:r>
                <a:rPr lang="en-US" sz="1802" dirty="0">
                  <a:solidFill>
                    <a:srgbClr val="4D4D4D"/>
                  </a:solidFill>
                  <a:latin typeface="Microsoft Sans Serif"/>
                </a:rPr>
                <a:t>(3)</a:t>
              </a:r>
            </a:p>
          </p:txBody>
        </p:sp>
        <p:sp>
          <p:nvSpPr>
            <p:cNvPr id="66" name="Rectangle 552"/>
            <p:cNvSpPr/>
            <p:nvPr/>
          </p:nvSpPr>
          <p:spPr>
            <a:xfrm>
              <a:off x="6416296" y="1753984"/>
              <a:ext cx="1896801" cy="559127"/>
            </a:xfrm>
            <a:prstGeom prst="rect">
              <a:avLst/>
            </a:prstGeom>
          </p:spPr>
          <p:txBody>
            <a:bodyPr wrap="none" lIns="0" tIns="0" rIns="0" bIns="0">
              <a:spAutoFit/>
            </a:bodyPr>
            <a:lstStyle/>
            <a:p>
              <a:r>
                <a:rPr lang="en-US" dirty="0">
                  <a:latin typeface="Microsoft Sans Serif"/>
                </a:rPr>
                <a:t>Z</a:t>
              </a:r>
              <a:r>
                <a:rPr lang="en-US" spc="-22" dirty="0">
                  <a:latin typeface="Microsoft Sans Serif"/>
                </a:rPr>
                <a:t> </a:t>
              </a:r>
              <a:r>
                <a:rPr lang="en-US" dirty="0">
                  <a:latin typeface="Microsoft Sans Serif"/>
                </a:rPr>
                <a:t>didahulu</a:t>
              </a:r>
              <a:r>
                <a:rPr lang="en-US" spc="444" dirty="0">
                  <a:latin typeface="Microsoft Sans Serif"/>
                </a:rPr>
                <a:t>i</a:t>
              </a:r>
              <a:r>
                <a:rPr lang="en-US" dirty="0">
                  <a:latin typeface="Microsoft Sans Serif"/>
                </a:rPr>
                <a:t>ole</a:t>
              </a:r>
              <a:r>
                <a:rPr lang="en-US" spc="469" dirty="0">
                  <a:latin typeface="Microsoft Sans Serif"/>
                </a:rPr>
                <a:t>h</a:t>
              </a:r>
              <a:r>
                <a:rPr lang="en-US" dirty="0">
                  <a:latin typeface="Microsoft Sans Serif"/>
                </a:rPr>
                <a:t>X </a:t>
              </a:r>
            </a:p>
            <a:p>
              <a:pPr>
                <a:lnSpc>
                  <a:spcPts val="2163"/>
                </a:lnSpc>
              </a:pPr>
              <a:r>
                <a:rPr lang="en-US" sz="1802" dirty="0">
                  <a:latin typeface="Microsoft Sans Serif"/>
                </a:rPr>
                <a:t>da</a:t>
              </a:r>
              <a:r>
                <a:rPr lang="en-US" sz="1802" spc="437" dirty="0">
                  <a:latin typeface="Microsoft Sans Serif"/>
                </a:rPr>
                <a:t>n</a:t>
              </a:r>
              <a:r>
                <a:rPr lang="en-US" sz="1802" dirty="0">
                  <a:latin typeface="Microsoft Sans Serif"/>
                </a:rPr>
                <a:t>Y.</a:t>
              </a:r>
            </a:p>
          </p:txBody>
        </p:sp>
        <p:sp>
          <p:nvSpPr>
            <p:cNvPr id="67" name="Rectangle 553"/>
            <p:cNvSpPr/>
            <p:nvPr/>
          </p:nvSpPr>
          <p:spPr>
            <a:xfrm>
              <a:off x="6416296" y="3126219"/>
              <a:ext cx="2063385" cy="559127"/>
            </a:xfrm>
            <a:prstGeom prst="rect">
              <a:avLst/>
            </a:prstGeom>
          </p:spPr>
          <p:txBody>
            <a:bodyPr wrap="none" lIns="0" tIns="0" rIns="0" bIns="0">
              <a:spAutoFit/>
            </a:bodyPr>
            <a:lstStyle/>
            <a:p>
              <a:r>
                <a:rPr lang="en-US" dirty="0">
                  <a:latin typeface="Microsoft Sans Serif"/>
                </a:rPr>
                <a:t>AA</a:t>
              </a:r>
              <a:r>
                <a:rPr lang="en-US" spc="-22" dirty="0">
                  <a:latin typeface="Microsoft Sans Serif"/>
                </a:rPr>
                <a:t> </a:t>
              </a:r>
              <a:r>
                <a:rPr lang="en-US" dirty="0">
                  <a:latin typeface="Microsoft Sans Serif"/>
                </a:rPr>
                <a:t>didahulu</a:t>
              </a:r>
              <a:r>
                <a:rPr lang="en-US" spc="443" dirty="0">
                  <a:latin typeface="Microsoft Sans Serif"/>
                </a:rPr>
                <a:t>i</a:t>
              </a:r>
              <a:r>
                <a:rPr lang="en-US" dirty="0">
                  <a:latin typeface="Microsoft Sans Serif"/>
                </a:rPr>
                <a:t>ole</a:t>
              </a:r>
              <a:r>
                <a:rPr lang="en-US" spc="469" dirty="0">
                  <a:latin typeface="Microsoft Sans Serif"/>
                </a:rPr>
                <a:t>h</a:t>
              </a:r>
              <a:r>
                <a:rPr lang="en-US" dirty="0">
                  <a:latin typeface="Microsoft Sans Serif"/>
                </a:rPr>
                <a:t>X </a:t>
              </a:r>
            </a:p>
            <a:p>
              <a:pPr>
                <a:lnSpc>
                  <a:spcPts val="2163"/>
                </a:lnSpc>
              </a:pPr>
              <a:r>
                <a:rPr lang="en-US" sz="1802" dirty="0">
                  <a:latin typeface="Microsoft Sans Serif"/>
                </a:rPr>
                <a:t>da</a:t>
              </a:r>
              <a:r>
                <a:rPr lang="en-US" sz="1802" spc="437" dirty="0">
                  <a:latin typeface="Microsoft Sans Serif"/>
                </a:rPr>
                <a:t>n</a:t>
              </a:r>
              <a:r>
                <a:rPr lang="en-US" sz="1802" dirty="0">
                  <a:latin typeface="Microsoft Sans Serif"/>
                </a:rPr>
                <a:t>Y.</a:t>
              </a:r>
            </a:p>
          </p:txBody>
        </p:sp>
        <p:sp>
          <p:nvSpPr>
            <p:cNvPr id="68" name="Rectangle 554"/>
            <p:cNvSpPr/>
            <p:nvPr/>
          </p:nvSpPr>
          <p:spPr>
            <a:xfrm>
              <a:off x="4855717" y="2295072"/>
              <a:ext cx="1115690" cy="214226"/>
            </a:xfrm>
            <a:prstGeom prst="rect">
              <a:avLst/>
            </a:prstGeom>
          </p:spPr>
          <p:txBody>
            <a:bodyPr wrap="none" lIns="0" tIns="0" rIns="0" bIns="0">
              <a:spAutoFit/>
            </a:bodyPr>
            <a:lstStyle/>
            <a:p>
              <a:pPr>
                <a:tabLst>
                  <a:tab pos="997077" algn="l"/>
                </a:tabLst>
              </a:pPr>
              <a:r>
                <a:rPr lang="en-US" sz="1392" dirty="0">
                  <a:solidFill>
                    <a:srgbClr val="4D4D4D"/>
                  </a:solidFill>
                  <a:latin typeface="Microsoft Sans Serif"/>
                </a:rPr>
                <a:t>X	Z</a:t>
              </a:r>
            </a:p>
          </p:txBody>
        </p:sp>
        <p:sp>
          <p:nvSpPr>
            <p:cNvPr id="69" name="Rectangle 555"/>
            <p:cNvSpPr/>
            <p:nvPr/>
          </p:nvSpPr>
          <p:spPr>
            <a:xfrm>
              <a:off x="4855719" y="3057453"/>
              <a:ext cx="1149867" cy="214226"/>
            </a:xfrm>
            <a:prstGeom prst="rect">
              <a:avLst/>
            </a:prstGeom>
          </p:spPr>
          <p:txBody>
            <a:bodyPr wrap="none" lIns="0" tIns="0" rIns="0" bIns="0">
              <a:spAutoFit/>
            </a:bodyPr>
            <a:lstStyle/>
            <a:p>
              <a:pPr>
                <a:tabLst>
                  <a:tab pos="1000125" algn="l"/>
                </a:tabLst>
              </a:pPr>
              <a:r>
                <a:rPr lang="en-US" sz="1392" dirty="0">
                  <a:solidFill>
                    <a:srgbClr val="4D4D4D"/>
                  </a:solidFill>
                  <a:latin typeface="Microsoft Sans Serif"/>
                </a:rPr>
                <a:t>Y	</a:t>
              </a:r>
              <a:r>
                <a:rPr lang="en-US" sz="1818" spc="-800" baseline="-53999" dirty="0">
                  <a:solidFill>
                    <a:srgbClr val="4D4D4D"/>
                  </a:solidFill>
                  <a:latin typeface="Microsoft Sans Serif"/>
                </a:rPr>
                <a:t>A</a:t>
              </a:r>
              <a:r>
                <a:rPr lang="en-US" sz="1818" baseline="46533" dirty="0">
                  <a:solidFill>
                    <a:srgbClr val="4D4D4D"/>
                  </a:solidFill>
                  <a:latin typeface="Microsoft Sans Serif"/>
                </a:rPr>
                <a:t>A</a:t>
              </a:r>
            </a:p>
          </p:txBody>
        </p:sp>
        <p:sp>
          <p:nvSpPr>
            <p:cNvPr id="70" name="Rectangle 556"/>
            <p:cNvSpPr/>
            <p:nvPr/>
          </p:nvSpPr>
          <p:spPr>
            <a:xfrm>
              <a:off x="6432171" y="4996548"/>
              <a:ext cx="282129" cy="276999"/>
            </a:xfrm>
            <a:prstGeom prst="rect">
              <a:avLst/>
            </a:prstGeom>
          </p:spPr>
          <p:txBody>
            <a:bodyPr wrap="none" lIns="0" tIns="0" rIns="0" bIns="0">
              <a:spAutoFit/>
            </a:bodyPr>
            <a:lstStyle/>
            <a:p>
              <a:r>
                <a:rPr lang="en-US" dirty="0">
                  <a:solidFill>
                    <a:srgbClr val="4D4D4D"/>
                  </a:solidFill>
                  <a:latin typeface="Microsoft Sans Serif"/>
                </a:rPr>
                <a:t>(4)</a:t>
              </a:r>
            </a:p>
          </p:txBody>
        </p:sp>
      </p:grpSp>
    </p:spTree>
    <p:extLst>
      <p:ext uri="{BB962C8B-B14F-4D97-AF65-F5344CB8AC3E}">
        <p14:creationId xmlns:p14="http://schemas.microsoft.com/office/powerpoint/2010/main" val="276745699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PDM</a:t>
            </a:r>
          </a:p>
        </p:txBody>
      </p:sp>
      <p:sp>
        <p:nvSpPr>
          <p:cNvPr id="3" name="Content Placeholder 2"/>
          <p:cNvSpPr>
            <a:spLocks noGrp="1"/>
          </p:cNvSpPr>
          <p:nvPr>
            <p:ph idx="1"/>
          </p:nvPr>
        </p:nvSpPr>
        <p:spPr>
          <a:xfrm>
            <a:off x="476252" y="1257429"/>
            <a:ext cx="8319406" cy="4859675"/>
          </a:xfrm>
        </p:spPr>
        <p:txBody>
          <a:bodyPr/>
          <a:lstStyle/>
          <a:p>
            <a:r>
              <a:rPr lang="id-ID" dirty="0"/>
              <a:t>Kegiatan digambarkan dengan kotak</a:t>
            </a:r>
            <a:r>
              <a:rPr lang="id-ID" dirty="0" smtClean="0"/>
              <a:t>,</a:t>
            </a:r>
          </a:p>
          <a:p>
            <a:r>
              <a:rPr lang="id-ID" dirty="0"/>
              <a:t>Panah antar kotak mewakili ketergantungan </a:t>
            </a:r>
          </a:p>
        </p:txBody>
      </p:sp>
      <p:grpSp>
        <p:nvGrpSpPr>
          <p:cNvPr id="4" name="Group 3"/>
          <p:cNvGrpSpPr/>
          <p:nvPr/>
        </p:nvGrpSpPr>
        <p:grpSpPr>
          <a:xfrm>
            <a:off x="655469" y="2383093"/>
            <a:ext cx="7960970" cy="4314047"/>
            <a:chOff x="656234" y="1491214"/>
            <a:chExt cx="7960970" cy="4314047"/>
          </a:xfrm>
        </p:grpSpPr>
        <p:sp>
          <p:nvSpPr>
            <p:cNvPr id="5" name="Freeform 559"/>
            <p:cNvSpPr/>
            <p:nvPr/>
          </p:nvSpPr>
          <p:spPr>
            <a:xfrm>
              <a:off x="5404103" y="1844805"/>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560"/>
            <p:cNvSpPr/>
            <p:nvPr/>
          </p:nvSpPr>
          <p:spPr>
            <a:xfrm>
              <a:off x="5404103" y="1844805"/>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7" name="Freeform 561"/>
            <p:cNvSpPr/>
            <p:nvPr/>
          </p:nvSpPr>
          <p:spPr>
            <a:xfrm>
              <a:off x="7309104" y="1844805"/>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562"/>
            <p:cNvSpPr/>
            <p:nvPr/>
          </p:nvSpPr>
          <p:spPr>
            <a:xfrm>
              <a:off x="7309104" y="1844805"/>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pic>
          <p:nvPicPr>
            <p:cNvPr id="9" name="Picture 56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29603" y="1941706"/>
              <a:ext cx="1092200" cy="111125"/>
            </a:xfrm>
            <a:prstGeom prst="rect">
              <a:avLst/>
            </a:prstGeom>
            <a:noFill/>
            <a:extLst/>
          </p:spPr>
        </p:pic>
        <p:sp>
          <p:nvSpPr>
            <p:cNvPr id="10" name="Freeform 564"/>
            <p:cNvSpPr/>
            <p:nvPr/>
          </p:nvSpPr>
          <p:spPr>
            <a:xfrm>
              <a:off x="5404103" y="2870330"/>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65"/>
            <p:cNvSpPr/>
            <p:nvPr/>
          </p:nvSpPr>
          <p:spPr>
            <a:xfrm>
              <a:off x="5404103" y="2870330"/>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2" name="Freeform 566"/>
            <p:cNvSpPr/>
            <p:nvPr/>
          </p:nvSpPr>
          <p:spPr>
            <a:xfrm>
              <a:off x="7309104" y="2870330"/>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67"/>
            <p:cNvSpPr/>
            <p:nvPr/>
          </p:nvSpPr>
          <p:spPr>
            <a:xfrm>
              <a:off x="7309104" y="2870330"/>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27000"/>
            </a:ln>
          </p:spPr>
          <p:style>
            <a:lnRef idx="2">
              <a:schemeClr val="accent1">
                <a:shade val="50000"/>
              </a:schemeClr>
            </a:lnRef>
            <a:fillRef idx="1">
              <a:schemeClr val="accent1"/>
            </a:fillRef>
            <a:effectRef idx="0">
              <a:schemeClr val="accent1"/>
            </a:effectRef>
            <a:fontRef idx="minor">
              <a:schemeClr val="lt1"/>
            </a:fontRef>
          </p:style>
        </p:sp>
        <p:sp>
          <p:nvSpPr>
            <p:cNvPr id="14" name="Freeform 568"/>
            <p:cNvSpPr/>
            <p:nvPr/>
          </p:nvSpPr>
          <p:spPr>
            <a:xfrm>
              <a:off x="6242305" y="3022728"/>
              <a:ext cx="533401" cy="0"/>
            </a:xfrm>
            <a:custGeom>
              <a:avLst/>
              <a:gdLst/>
              <a:ahLst/>
              <a:cxnLst/>
              <a:rect l="0" t="0" r="0" b="0"/>
              <a:pathLst>
                <a:path w="533401">
                  <a:moveTo>
                    <a:pt x="0" y="0"/>
                  </a:moveTo>
                  <a:lnTo>
                    <a:pt x="533401"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569"/>
            <p:cNvSpPr/>
            <p:nvPr/>
          </p:nvSpPr>
          <p:spPr>
            <a:xfrm>
              <a:off x="6775704" y="2717928"/>
              <a:ext cx="0" cy="304800"/>
            </a:xfrm>
            <a:custGeom>
              <a:avLst/>
              <a:gdLst/>
              <a:ahLst/>
              <a:cxnLst/>
              <a:rect l="0" t="0" r="0" b="0"/>
              <a:pathLst>
                <a:path h="304800">
                  <a:moveTo>
                    <a:pt x="0" y="304800"/>
                  </a:moveTo>
                  <a:lnTo>
                    <a:pt x="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570"/>
            <p:cNvSpPr/>
            <p:nvPr/>
          </p:nvSpPr>
          <p:spPr>
            <a:xfrm>
              <a:off x="6775704" y="2717928"/>
              <a:ext cx="1676400" cy="0"/>
            </a:xfrm>
            <a:custGeom>
              <a:avLst/>
              <a:gdLst/>
              <a:ahLst/>
              <a:cxnLst/>
              <a:rect l="0" t="0" r="0" b="0"/>
              <a:pathLst>
                <a:path w="1676400">
                  <a:moveTo>
                    <a:pt x="0" y="0"/>
                  </a:moveTo>
                  <a:lnTo>
                    <a:pt x="167640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571"/>
            <p:cNvSpPr/>
            <p:nvPr/>
          </p:nvSpPr>
          <p:spPr>
            <a:xfrm>
              <a:off x="8452104" y="2717928"/>
              <a:ext cx="0" cy="304800"/>
            </a:xfrm>
            <a:custGeom>
              <a:avLst/>
              <a:gdLst/>
              <a:ahLst/>
              <a:cxnLst/>
              <a:rect l="0" t="0" r="0" b="0"/>
              <a:pathLst>
                <a:path h="304800">
                  <a:moveTo>
                    <a:pt x="0" y="304800"/>
                  </a:moveTo>
                  <a:lnTo>
                    <a:pt x="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8" name="Picture 57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34604" y="2967231"/>
              <a:ext cx="330200" cy="111125"/>
            </a:xfrm>
            <a:prstGeom prst="rect">
              <a:avLst/>
            </a:prstGeom>
            <a:noFill/>
            <a:extLst/>
          </p:spPr>
        </p:pic>
        <p:sp>
          <p:nvSpPr>
            <p:cNvPr id="19" name="Freeform 573"/>
            <p:cNvSpPr/>
            <p:nvPr/>
          </p:nvSpPr>
          <p:spPr>
            <a:xfrm>
              <a:off x="5404103" y="4252598"/>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28575">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74"/>
            <p:cNvSpPr/>
            <p:nvPr/>
          </p:nvSpPr>
          <p:spPr>
            <a:xfrm>
              <a:off x="5404103" y="4252598"/>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21" name="Freeform 575"/>
            <p:cNvSpPr/>
            <p:nvPr/>
          </p:nvSpPr>
          <p:spPr>
            <a:xfrm>
              <a:off x="7309104" y="4252598"/>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76"/>
            <p:cNvSpPr/>
            <p:nvPr/>
          </p:nvSpPr>
          <p:spPr>
            <a:xfrm>
              <a:off x="7309104" y="4252598"/>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23" name="Picture 57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915404" y="4349372"/>
              <a:ext cx="406400" cy="111125"/>
            </a:xfrm>
            <a:prstGeom prst="rect">
              <a:avLst/>
            </a:prstGeom>
            <a:noFill/>
            <a:extLst/>
          </p:spPr>
        </p:pic>
        <p:sp>
          <p:nvSpPr>
            <p:cNvPr id="24" name="Freeform 578"/>
            <p:cNvSpPr/>
            <p:nvPr/>
          </p:nvSpPr>
          <p:spPr>
            <a:xfrm>
              <a:off x="6928104" y="4065273"/>
              <a:ext cx="0" cy="339725"/>
            </a:xfrm>
            <a:custGeom>
              <a:avLst/>
              <a:gdLst/>
              <a:ahLst/>
              <a:cxnLst/>
              <a:rect l="0" t="0" r="0" b="0"/>
              <a:pathLst>
                <a:path h="339725">
                  <a:moveTo>
                    <a:pt x="0" y="0"/>
                  </a:moveTo>
                  <a:lnTo>
                    <a:pt x="0" y="339725"/>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Freeform 579"/>
            <p:cNvSpPr/>
            <p:nvPr/>
          </p:nvSpPr>
          <p:spPr>
            <a:xfrm>
              <a:off x="5023105" y="4065271"/>
              <a:ext cx="1905001" cy="0"/>
            </a:xfrm>
            <a:custGeom>
              <a:avLst/>
              <a:gdLst/>
              <a:ahLst/>
              <a:cxnLst/>
              <a:rect l="0" t="0" r="0" b="0"/>
              <a:pathLst>
                <a:path w="1905001">
                  <a:moveTo>
                    <a:pt x="1905001" y="0"/>
                  </a:moveTo>
                  <a:lnTo>
                    <a:pt x="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 name="Freeform 580"/>
            <p:cNvSpPr/>
            <p:nvPr/>
          </p:nvSpPr>
          <p:spPr>
            <a:xfrm>
              <a:off x="5023103" y="4065273"/>
              <a:ext cx="0" cy="339725"/>
            </a:xfrm>
            <a:custGeom>
              <a:avLst/>
              <a:gdLst/>
              <a:ahLst/>
              <a:cxnLst/>
              <a:rect l="0" t="0" r="0" b="0"/>
              <a:pathLst>
                <a:path h="339725">
                  <a:moveTo>
                    <a:pt x="0" y="0"/>
                  </a:moveTo>
                  <a:lnTo>
                    <a:pt x="0" y="339725"/>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 name="Freeform 581"/>
            <p:cNvSpPr/>
            <p:nvPr/>
          </p:nvSpPr>
          <p:spPr>
            <a:xfrm>
              <a:off x="5023103" y="4404996"/>
              <a:ext cx="381000" cy="0"/>
            </a:xfrm>
            <a:custGeom>
              <a:avLst/>
              <a:gdLst/>
              <a:ahLst/>
              <a:cxnLst/>
              <a:rect l="0" t="0" r="0" b="0"/>
              <a:pathLst>
                <a:path w="381000">
                  <a:moveTo>
                    <a:pt x="0" y="0"/>
                  </a:moveTo>
                  <a:lnTo>
                    <a:pt x="38100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8" name="Freeform 582"/>
            <p:cNvSpPr/>
            <p:nvPr/>
          </p:nvSpPr>
          <p:spPr>
            <a:xfrm>
              <a:off x="5480303" y="5459186"/>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28575">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583"/>
            <p:cNvSpPr/>
            <p:nvPr/>
          </p:nvSpPr>
          <p:spPr>
            <a:xfrm>
              <a:off x="5480303" y="5459186"/>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30" name="Freeform 584"/>
            <p:cNvSpPr/>
            <p:nvPr/>
          </p:nvSpPr>
          <p:spPr>
            <a:xfrm>
              <a:off x="7385304" y="5459186"/>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85"/>
            <p:cNvSpPr/>
            <p:nvPr/>
          </p:nvSpPr>
          <p:spPr>
            <a:xfrm>
              <a:off x="7385304" y="5459186"/>
              <a:ext cx="838200" cy="346075"/>
            </a:xfrm>
            <a:custGeom>
              <a:avLst/>
              <a:gdLst/>
              <a:ahLst/>
              <a:cxnLst/>
              <a:rect l="0" t="0" r="0" b="0"/>
              <a:pathLst>
                <a:path w="838200" h="346075">
                  <a:moveTo>
                    <a:pt x="0" y="346075"/>
                  </a:moveTo>
                  <a:lnTo>
                    <a:pt x="838200" y="346075"/>
                  </a:lnTo>
                  <a:lnTo>
                    <a:pt x="838200" y="0"/>
                  </a:lnTo>
                  <a:lnTo>
                    <a:pt x="0" y="0"/>
                  </a:lnTo>
                  <a:lnTo>
                    <a:pt x="0" y="346075"/>
                  </a:lnTo>
                  <a:close/>
                </a:path>
              </a:pathLst>
            </a:custGeom>
            <a:noFill/>
            <a:ln w="12700" cap="flat" cmpd="sng">
              <a:solidFill>
                <a:srgbClr val="B3B3B3">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pic>
          <p:nvPicPr>
            <p:cNvPr id="32" name="Picture 58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210804" y="5555997"/>
              <a:ext cx="406400" cy="111150"/>
            </a:xfrm>
            <a:prstGeom prst="rect">
              <a:avLst/>
            </a:prstGeom>
            <a:noFill/>
            <a:extLst/>
          </p:spPr>
        </p:pic>
        <p:sp>
          <p:nvSpPr>
            <p:cNvPr id="33" name="Freeform 587"/>
            <p:cNvSpPr/>
            <p:nvPr/>
          </p:nvSpPr>
          <p:spPr>
            <a:xfrm>
              <a:off x="8604504" y="5271898"/>
              <a:ext cx="0" cy="339686"/>
            </a:xfrm>
            <a:custGeom>
              <a:avLst/>
              <a:gdLst/>
              <a:ahLst/>
              <a:cxnLst/>
              <a:rect l="0" t="0" r="0" b="0"/>
              <a:pathLst>
                <a:path h="339686">
                  <a:moveTo>
                    <a:pt x="0" y="0"/>
                  </a:moveTo>
                  <a:lnTo>
                    <a:pt x="0" y="339686"/>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588"/>
            <p:cNvSpPr/>
            <p:nvPr/>
          </p:nvSpPr>
          <p:spPr>
            <a:xfrm>
              <a:off x="5099305" y="5271898"/>
              <a:ext cx="3505201" cy="0"/>
            </a:xfrm>
            <a:custGeom>
              <a:avLst/>
              <a:gdLst/>
              <a:ahLst/>
              <a:cxnLst/>
              <a:rect l="0" t="0" r="0" b="0"/>
              <a:pathLst>
                <a:path w="3505201">
                  <a:moveTo>
                    <a:pt x="3505201" y="0"/>
                  </a:moveTo>
                  <a:lnTo>
                    <a:pt x="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589"/>
            <p:cNvSpPr/>
            <p:nvPr/>
          </p:nvSpPr>
          <p:spPr>
            <a:xfrm>
              <a:off x="5099303" y="5271898"/>
              <a:ext cx="0" cy="339686"/>
            </a:xfrm>
            <a:custGeom>
              <a:avLst/>
              <a:gdLst/>
              <a:ahLst/>
              <a:cxnLst/>
              <a:rect l="0" t="0" r="0" b="0"/>
              <a:pathLst>
                <a:path h="339686">
                  <a:moveTo>
                    <a:pt x="0" y="0"/>
                  </a:moveTo>
                  <a:lnTo>
                    <a:pt x="0" y="339686"/>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590"/>
            <p:cNvSpPr/>
            <p:nvPr/>
          </p:nvSpPr>
          <p:spPr>
            <a:xfrm>
              <a:off x="5099303" y="5611584"/>
              <a:ext cx="381000" cy="0"/>
            </a:xfrm>
            <a:custGeom>
              <a:avLst/>
              <a:gdLst/>
              <a:ahLst/>
              <a:cxnLst/>
              <a:rect l="0" t="0" r="0" b="0"/>
              <a:pathLst>
                <a:path w="381000">
                  <a:moveTo>
                    <a:pt x="0" y="0"/>
                  </a:moveTo>
                  <a:lnTo>
                    <a:pt x="381000" y="0"/>
                  </a:lnTo>
                </a:path>
              </a:pathLst>
            </a:custGeom>
            <a:noFill/>
            <a:ln w="28575"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Rectangle 592"/>
            <p:cNvSpPr/>
            <p:nvPr/>
          </p:nvSpPr>
          <p:spPr>
            <a:xfrm>
              <a:off x="5757036" y="1858959"/>
              <a:ext cx="2066912" cy="247760"/>
            </a:xfrm>
            <a:prstGeom prst="rect">
              <a:avLst/>
            </a:prstGeom>
          </p:spPr>
          <p:txBody>
            <a:bodyPr wrap="none" lIns="0" tIns="0" rIns="0" bIns="0">
              <a:spAutoFit/>
            </a:bodyPr>
            <a:lstStyle/>
            <a:p>
              <a:pPr>
                <a:tabLst>
                  <a:tab pos="1899539" algn="l"/>
                </a:tabLst>
              </a:pPr>
              <a:r>
                <a:rPr lang="en-US" sz="1610" b="1" dirty="0">
                  <a:latin typeface="Arial"/>
                </a:rPr>
                <a:t>A	B</a:t>
              </a:r>
            </a:p>
          </p:txBody>
        </p:sp>
        <p:sp>
          <p:nvSpPr>
            <p:cNvPr id="38" name="Rectangle 593"/>
            <p:cNvSpPr/>
            <p:nvPr/>
          </p:nvSpPr>
          <p:spPr>
            <a:xfrm>
              <a:off x="5757036" y="2884992"/>
              <a:ext cx="2066912" cy="247760"/>
            </a:xfrm>
            <a:prstGeom prst="rect">
              <a:avLst/>
            </a:prstGeom>
          </p:spPr>
          <p:txBody>
            <a:bodyPr wrap="none" lIns="0" tIns="0" rIns="0" bIns="0">
              <a:spAutoFit/>
            </a:bodyPr>
            <a:lstStyle/>
            <a:p>
              <a:pPr>
                <a:tabLst>
                  <a:tab pos="1899539" algn="l"/>
                </a:tabLst>
              </a:pPr>
              <a:r>
                <a:rPr lang="en-US" sz="1610" b="1" dirty="0">
                  <a:latin typeface="Arial"/>
                </a:rPr>
                <a:t>A	B</a:t>
              </a:r>
            </a:p>
          </p:txBody>
        </p:sp>
        <p:sp>
          <p:nvSpPr>
            <p:cNvPr id="39" name="Rectangle 594"/>
            <p:cNvSpPr/>
            <p:nvPr/>
          </p:nvSpPr>
          <p:spPr>
            <a:xfrm>
              <a:off x="5757036" y="4267858"/>
              <a:ext cx="2066912" cy="247312"/>
            </a:xfrm>
            <a:prstGeom prst="rect">
              <a:avLst/>
            </a:prstGeom>
          </p:spPr>
          <p:txBody>
            <a:bodyPr wrap="none" lIns="0" tIns="0" rIns="0" bIns="0">
              <a:spAutoFit/>
            </a:bodyPr>
            <a:lstStyle/>
            <a:p>
              <a:pPr>
                <a:tabLst>
                  <a:tab pos="1899539" algn="l"/>
                </a:tabLst>
              </a:pPr>
              <a:r>
                <a:rPr lang="en-US" sz="1607" b="1" dirty="0">
                  <a:latin typeface="Arial"/>
                </a:rPr>
                <a:t>A	B</a:t>
              </a:r>
            </a:p>
          </p:txBody>
        </p:sp>
        <p:sp>
          <p:nvSpPr>
            <p:cNvPr id="40" name="Rectangle 595"/>
            <p:cNvSpPr/>
            <p:nvPr/>
          </p:nvSpPr>
          <p:spPr>
            <a:xfrm>
              <a:off x="5833236" y="5474852"/>
              <a:ext cx="2066912" cy="247760"/>
            </a:xfrm>
            <a:prstGeom prst="rect">
              <a:avLst/>
            </a:prstGeom>
          </p:spPr>
          <p:txBody>
            <a:bodyPr wrap="none" lIns="0" tIns="0" rIns="0" bIns="0">
              <a:spAutoFit/>
            </a:bodyPr>
            <a:lstStyle/>
            <a:p>
              <a:pPr>
                <a:tabLst>
                  <a:tab pos="1899539" algn="l"/>
                </a:tabLst>
              </a:pPr>
              <a:r>
                <a:rPr lang="en-US" sz="1610" b="1" dirty="0">
                  <a:latin typeface="Arial"/>
                </a:rPr>
                <a:t>A	B</a:t>
              </a:r>
            </a:p>
          </p:txBody>
        </p:sp>
        <p:sp>
          <p:nvSpPr>
            <p:cNvPr id="41" name="Rectangle 598"/>
            <p:cNvSpPr/>
            <p:nvPr/>
          </p:nvSpPr>
          <p:spPr>
            <a:xfrm>
              <a:off x="656236" y="1491214"/>
              <a:ext cx="3666325" cy="664284"/>
            </a:xfrm>
            <a:prstGeom prst="rect">
              <a:avLst/>
            </a:prstGeom>
          </p:spPr>
          <p:txBody>
            <a:bodyPr wrap="none" lIns="0" tIns="0" rIns="0" bIns="0">
              <a:spAutoFit/>
            </a:bodyPr>
            <a:lstStyle/>
            <a:p>
              <a:r>
                <a:rPr lang="en-US" sz="2400" spc="1159" dirty="0">
                  <a:solidFill>
                    <a:srgbClr val="C00000"/>
                  </a:solidFill>
                  <a:latin typeface="Wingdings"/>
                </a:rPr>
                <a:t></a:t>
              </a:r>
              <a:r>
                <a:rPr lang="en-US" sz="2400" dirty="0">
                  <a:ln w="8708">
                    <a:solidFill>
                      <a:srgbClr val="000000"/>
                    </a:solidFill>
                    <a:prstDash val="solid"/>
                  </a:ln>
                  <a:latin typeface="Microsoft Sans Serif"/>
                </a:rPr>
                <a:t>Finish-to-start</a:t>
              </a:r>
            </a:p>
            <a:p>
              <a:pPr marL="286816">
                <a:lnSpc>
                  <a:spcPts val="2306"/>
                </a:lnSpc>
              </a:pPr>
              <a:r>
                <a:rPr lang="en-US" sz="2400" dirty="0">
                  <a:latin typeface="Microsoft Sans Serif"/>
                </a:rPr>
                <a:t>A</a:t>
              </a:r>
              <a:r>
                <a:rPr lang="en-US" sz="2400" spc="-38" dirty="0">
                  <a:latin typeface="Microsoft Sans Serif"/>
                </a:rPr>
                <a:t> </a:t>
              </a:r>
              <a:r>
                <a:rPr lang="en-US" sz="2400" dirty="0">
                  <a:latin typeface="Microsoft Sans Serif"/>
                </a:rPr>
                <a:t>selesai,</a:t>
              </a:r>
              <a:r>
                <a:rPr lang="en-US" sz="2400" spc="-38" dirty="0">
                  <a:latin typeface="Microsoft Sans Serif"/>
                </a:rPr>
                <a:t> </a:t>
              </a:r>
              <a:r>
                <a:rPr lang="en-US" sz="2400" dirty="0">
                  <a:latin typeface="Microsoft Sans Serif"/>
                </a:rPr>
                <a:t>bar</a:t>
              </a:r>
              <a:r>
                <a:rPr lang="en-US" sz="2400" spc="657" dirty="0">
                  <a:latin typeface="Microsoft Sans Serif"/>
                </a:rPr>
                <a:t>u</a:t>
              </a:r>
              <a:r>
                <a:rPr lang="en-US" sz="2400" dirty="0">
                  <a:latin typeface="Microsoft Sans Serif"/>
                </a:rPr>
                <a:t>B</a:t>
              </a:r>
              <a:r>
                <a:rPr lang="en-US" sz="2400" spc="-14" dirty="0">
                  <a:latin typeface="Microsoft Sans Serif"/>
                </a:rPr>
                <a:t> </a:t>
              </a:r>
              <a:r>
                <a:rPr lang="en-US" sz="2400" dirty="0">
                  <a:latin typeface="Microsoft Sans Serif"/>
                </a:rPr>
                <a:t>dimulai</a:t>
              </a:r>
            </a:p>
          </p:txBody>
        </p:sp>
        <p:sp>
          <p:nvSpPr>
            <p:cNvPr id="42" name="Rectangle 599"/>
            <p:cNvSpPr/>
            <p:nvPr/>
          </p:nvSpPr>
          <p:spPr>
            <a:xfrm>
              <a:off x="656234" y="2518675"/>
              <a:ext cx="4297010" cy="664606"/>
            </a:xfrm>
            <a:prstGeom prst="rect">
              <a:avLst/>
            </a:prstGeom>
          </p:spPr>
          <p:txBody>
            <a:bodyPr wrap="none" lIns="0" tIns="0" rIns="0" bIns="0">
              <a:spAutoFit/>
            </a:bodyPr>
            <a:lstStyle/>
            <a:p>
              <a:r>
                <a:rPr lang="en-US" sz="2402" spc="1158" dirty="0">
                  <a:solidFill>
                    <a:srgbClr val="C00000"/>
                  </a:solidFill>
                  <a:latin typeface="Wingdings"/>
                </a:rPr>
                <a:t></a:t>
              </a:r>
              <a:r>
                <a:rPr lang="en-US" sz="2402" dirty="0">
                  <a:ln w="8717">
                    <a:solidFill>
                      <a:srgbClr val="000000"/>
                    </a:solidFill>
                    <a:prstDash val="solid"/>
                  </a:ln>
                  <a:latin typeface="Microsoft Sans Serif"/>
                </a:rPr>
                <a:t>Finish-to-fi</a:t>
              </a:r>
              <a:r>
                <a:rPr lang="en-US" sz="2402" spc="-16" dirty="0">
                  <a:ln w="8717">
                    <a:solidFill>
                      <a:srgbClr val="000000"/>
                    </a:solidFill>
                    <a:prstDash val="solid"/>
                  </a:ln>
                  <a:latin typeface="Microsoft Sans Serif"/>
                </a:rPr>
                <a:t>n</a:t>
              </a:r>
              <a:r>
                <a:rPr lang="en-US" sz="2402" dirty="0">
                  <a:ln w="8717">
                    <a:solidFill>
                      <a:srgbClr val="000000"/>
                    </a:solidFill>
                    <a:prstDash val="solid"/>
                  </a:ln>
                  <a:latin typeface="Microsoft Sans Serif"/>
                </a:rPr>
                <a:t>ish</a:t>
              </a:r>
            </a:p>
            <a:p>
              <a:pPr marL="286816">
                <a:lnSpc>
                  <a:spcPts val="2303"/>
                </a:lnSpc>
              </a:pPr>
              <a:r>
                <a:rPr lang="en-US" sz="2400" dirty="0">
                  <a:latin typeface="Microsoft Sans Serif"/>
                </a:rPr>
                <a:t>A</a:t>
              </a:r>
              <a:r>
                <a:rPr lang="en-US" sz="2400" spc="-38" dirty="0">
                  <a:latin typeface="Microsoft Sans Serif"/>
                </a:rPr>
                <a:t> </a:t>
              </a:r>
              <a:r>
                <a:rPr lang="en-US" sz="2400" dirty="0">
                  <a:latin typeface="Microsoft Sans Serif"/>
                </a:rPr>
                <a:t>selesai,</a:t>
              </a:r>
              <a:r>
                <a:rPr lang="en-US" sz="2400" spc="-38" dirty="0">
                  <a:latin typeface="Microsoft Sans Serif"/>
                </a:rPr>
                <a:t> </a:t>
              </a:r>
              <a:r>
                <a:rPr lang="en-US" sz="2400" dirty="0">
                  <a:latin typeface="Microsoft Sans Serif"/>
                </a:rPr>
                <a:t>bar</a:t>
              </a:r>
              <a:r>
                <a:rPr lang="en-US" sz="2400" spc="657" dirty="0">
                  <a:latin typeface="Microsoft Sans Serif"/>
                </a:rPr>
                <a:t>u</a:t>
              </a:r>
              <a:r>
                <a:rPr lang="en-US" sz="2400" dirty="0">
                  <a:latin typeface="Microsoft Sans Serif"/>
                </a:rPr>
                <a:t>B</a:t>
              </a:r>
              <a:r>
                <a:rPr lang="en-US" sz="2400" spc="-14" dirty="0">
                  <a:latin typeface="Microsoft Sans Serif"/>
                </a:rPr>
                <a:t> </a:t>
              </a:r>
              <a:r>
                <a:rPr lang="en-US" sz="2400" dirty="0">
                  <a:latin typeface="Microsoft Sans Serif"/>
                </a:rPr>
                <a:t>bis</a:t>
              </a:r>
              <a:r>
                <a:rPr lang="en-US" sz="2400" spc="643" dirty="0">
                  <a:latin typeface="Microsoft Sans Serif"/>
                </a:rPr>
                <a:t>a</a:t>
              </a:r>
              <a:r>
                <a:rPr lang="en-US" sz="2400" dirty="0">
                  <a:latin typeface="Microsoft Sans Serif"/>
                </a:rPr>
                <a:t>selesai</a:t>
              </a:r>
            </a:p>
          </p:txBody>
        </p:sp>
        <p:sp>
          <p:nvSpPr>
            <p:cNvPr id="43" name="Rectangle 600"/>
            <p:cNvSpPr/>
            <p:nvPr/>
          </p:nvSpPr>
          <p:spPr>
            <a:xfrm>
              <a:off x="656236" y="3696188"/>
              <a:ext cx="4282583" cy="664284"/>
            </a:xfrm>
            <a:prstGeom prst="rect">
              <a:avLst/>
            </a:prstGeom>
          </p:spPr>
          <p:txBody>
            <a:bodyPr wrap="none" lIns="0" tIns="0" rIns="0" bIns="0">
              <a:spAutoFit/>
            </a:bodyPr>
            <a:lstStyle/>
            <a:p>
              <a:r>
                <a:rPr lang="en-US" sz="2400" spc="1159" dirty="0">
                  <a:solidFill>
                    <a:srgbClr val="C00000"/>
                  </a:solidFill>
                  <a:latin typeface="Wingdings"/>
                </a:rPr>
                <a:t></a:t>
              </a:r>
              <a:r>
                <a:rPr lang="en-US" sz="2400" dirty="0">
                  <a:ln w="8708">
                    <a:solidFill>
                      <a:srgbClr val="000000"/>
                    </a:solidFill>
                    <a:prstDash val="solid"/>
                  </a:ln>
                  <a:latin typeface="Microsoft Sans Serif"/>
                </a:rPr>
                <a:t>Start-to-start</a:t>
              </a:r>
            </a:p>
            <a:p>
              <a:pPr marL="286816">
                <a:lnSpc>
                  <a:spcPts val="2303"/>
                </a:lnSpc>
              </a:pPr>
              <a:r>
                <a:rPr lang="en-US" sz="2400" dirty="0">
                  <a:latin typeface="Microsoft Sans Serif"/>
                </a:rPr>
                <a:t>A</a:t>
              </a:r>
              <a:r>
                <a:rPr lang="en-US" sz="2400" spc="-38" dirty="0">
                  <a:latin typeface="Microsoft Sans Serif"/>
                </a:rPr>
                <a:t> </a:t>
              </a:r>
              <a:r>
                <a:rPr lang="en-US" sz="2400" dirty="0">
                  <a:latin typeface="Microsoft Sans Serif"/>
                </a:rPr>
                <a:t>mulai,</a:t>
              </a:r>
              <a:r>
                <a:rPr lang="en-US" sz="2400" spc="-14" dirty="0">
                  <a:latin typeface="Microsoft Sans Serif"/>
                </a:rPr>
                <a:t> </a:t>
              </a:r>
              <a:r>
                <a:rPr lang="en-US" sz="2400" dirty="0">
                  <a:latin typeface="Microsoft Sans Serif"/>
                </a:rPr>
                <a:t>bar</a:t>
              </a:r>
              <a:r>
                <a:rPr lang="en-US" sz="2400" spc="633" dirty="0">
                  <a:latin typeface="Microsoft Sans Serif"/>
                </a:rPr>
                <a:t>u</a:t>
              </a:r>
              <a:r>
                <a:rPr lang="en-US" sz="2400" dirty="0">
                  <a:latin typeface="Microsoft Sans Serif"/>
                </a:rPr>
                <a:t>B</a:t>
              </a:r>
              <a:r>
                <a:rPr lang="en-US" sz="2400" spc="-14" dirty="0">
                  <a:latin typeface="Microsoft Sans Serif"/>
                </a:rPr>
                <a:t> </a:t>
              </a:r>
              <a:r>
                <a:rPr lang="en-US" sz="2400" dirty="0">
                  <a:latin typeface="Microsoft Sans Serif"/>
                </a:rPr>
                <a:t>bole</a:t>
              </a:r>
              <a:r>
                <a:rPr lang="en-US" sz="2400" spc="643" dirty="0">
                  <a:latin typeface="Microsoft Sans Serif"/>
                </a:rPr>
                <a:t>h</a:t>
              </a:r>
              <a:r>
                <a:rPr lang="en-US" sz="2400" dirty="0">
                  <a:latin typeface="Microsoft Sans Serif"/>
                </a:rPr>
                <a:t>dimulai</a:t>
              </a:r>
            </a:p>
          </p:txBody>
        </p:sp>
        <p:sp>
          <p:nvSpPr>
            <p:cNvPr id="44" name="Rectangle 601"/>
            <p:cNvSpPr/>
            <p:nvPr/>
          </p:nvSpPr>
          <p:spPr>
            <a:xfrm>
              <a:off x="656234" y="4872970"/>
              <a:ext cx="4264116" cy="664284"/>
            </a:xfrm>
            <a:prstGeom prst="rect">
              <a:avLst/>
            </a:prstGeom>
          </p:spPr>
          <p:txBody>
            <a:bodyPr wrap="none" lIns="0" tIns="0" rIns="0" bIns="0">
              <a:spAutoFit/>
            </a:bodyPr>
            <a:lstStyle/>
            <a:p>
              <a:r>
                <a:rPr lang="en-US" sz="2400" spc="1159" dirty="0">
                  <a:solidFill>
                    <a:srgbClr val="C00000"/>
                  </a:solidFill>
                  <a:latin typeface="Wingdings"/>
                </a:rPr>
                <a:t></a:t>
              </a:r>
              <a:r>
                <a:rPr lang="en-US" sz="2400" dirty="0">
                  <a:ln w="8708">
                    <a:solidFill>
                      <a:srgbClr val="000000"/>
                    </a:solidFill>
                    <a:prstDash val="solid"/>
                  </a:ln>
                  <a:latin typeface="Microsoft Sans Serif"/>
                </a:rPr>
                <a:t>Start-to-f</a:t>
              </a:r>
              <a:r>
                <a:rPr lang="en-US" sz="2400" spc="-14" dirty="0">
                  <a:ln w="8708">
                    <a:solidFill>
                      <a:srgbClr val="000000"/>
                    </a:solidFill>
                    <a:prstDash val="solid"/>
                  </a:ln>
                  <a:latin typeface="Microsoft Sans Serif"/>
                </a:rPr>
                <a:t>i</a:t>
              </a:r>
              <a:r>
                <a:rPr lang="en-US" sz="2400" dirty="0">
                  <a:ln w="8708">
                    <a:solidFill>
                      <a:srgbClr val="000000"/>
                    </a:solidFill>
                    <a:prstDash val="solid"/>
                  </a:ln>
                  <a:latin typeface="Microsoft Sans Serif"/>
                </a:rPr>
                <a:t>nish</a:t>
              </a:r>
            </a:p>
            <a:p>
              <a:pPr marL="286816">
                <a:lnSpc>
                  <a:spcPts val="2307"/>
                </a:lnSpc>
              </a:pPr>
              <a:r>
                <a:rPr lang="en-US" sz="2402" dirty="0">
                  <a:latin typeface="Microsoft Sans Serif"/>
                </a:rPr>
                <a:t>A</a:t>
              </a:r>
              <a:r>
                <a:rPr lang="en-US" sz="2402" spc="-39" dirty="0">
                  <a:latin typeface="Microsoft Sans Serif"/>
                </a:rPr>
                <a:t> </a:t>
              </a:r>
              <a:r>
                <a:rPr lang="en-US" sz="2402" dirty="0">
                  <a:latin typeface="Microsoft Sans Serif"/>
                </a:rPr>
                <a:t>mulai,</a:t>
              </a:r>
              <a:r>
                <a:rPr lang="en-US" sz="2402" spc="-15" dirty="0">
                  <a:latin typeface="Microsoft Sans Serif"/>
                </a:rPr>
                <a:t> </a:t>
              </a:r>
              <a:r>
                <a:rPr lang="en-US" sz="2402" dirty="0">
                  <a:latin typeface="Microsoft Sans Serif"/>
                </a:rPr>
                <a:t>bar</a:t>
              </a:r>
              <a:r>
                <a:rPr lang="en-US" sz="2402" spc="640" dirty="0">
                  <a:latin typeface="Microsoft Sans Serif"/>
                </a:rPr>
                <a:t>u</a:t>
              </a:r>
              <a:r>
                <a:rPr lang="en-US" sz="2402" dirty="0">
                  <a:latin typeface="Microsoft Sans Serif"/>
                </a:rPr>
                <a:t>B</a:t>
              </a:r>
              <a:r>
                <a:rPr lang="en-US" sz="2402" spc="-15" dirty="0">
                  <a:latin typeface="Microsoft Sans Serif"/>
                </a:rPr>
                <a:t> </a:t>
              </a:r>
              <a:r>
                <a:rPr lang="en-US" sz="2402" dirty="0">
                  <a:latin typeface="Microsoft Sans Serif"/>
                </a:rPr>
                <a:t>bole</a:t>
              </a:r>
              <a:r>
                <a:rPr lang="en-US" sz="2402" spc="645" dirty="0">
                  <a:latin typeface="Microsoft Sans Serif"/>
                </a:rPr>
                <a:t>h</a:t>
              </a:r>
              <a:r>
                <a:rPr lang="en-US" sz="2402" dirty="0">
                  <a:latin typeface="Microsoft Sans Serif"/>
                </a:rPr>
                <a:t>selesai</a:t>
              </a:r>
            </a:p>
          </p:txBody>
        </p:sp>
      </p:grpSp>
    </p:spTree>
    <p:extLst>
      <p:ext uri="{BB962C8B-B14F-4D97-AF65-F5344CB8AC3E}">
        <p14:creationId xmlns:p14="http://schemas.microsoft.com/office/powerpoint/2010/main" val="4611751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p:txBody>
          <a:bodyPr>
            <a:normAutofit/>
          </a:bodyPr>
          <a:lstStyle/>
          <a:p>
            <a:pPr>
              <a:lnSpc>
                <a:spcPct val="100000"/>
              </a:lnSpc>
            </a:pPr>
            <a:r>
              <a:rPr lang="id-ID" sz="2000" dirty="0" smtClean="0"/>
              <a:t>Keterang</a:t>
            </a:r>
          </a:p>
          <a:p>
            <a:pPr>
              <a:lnSpc>
                <a:spcPct val="100000"/>
              </a:lnSpc>
            </a:pPr>
            <a:r>
              <a:rPr lang="id-ID" sz="2000" dirty="0" smtClean="0"/>
              <a:t>d </a:t>
            </a:r>
            <a:r>
              <a:rPr lang="id-ID" sz="2000" dirty="0"/>
              <a:t>= durasi kegiatan </a:t>
            </a:r>
            <a:endParaRPr lang="id-ID" sz="2000" dirty="0" smtClean="0"/>
          </a:p>
          <a:p>
            <a:pPr>
              <a:lnSpc>
                <a:spcPct val="100000"/>
              </a:lnSpc>
            </a:pPr>
            <a:r>
              <a:rPr lang="id-ID" sz="2000" dirty="0" smtClean="0"/>
              <a:t>ID </a:t>
            </a:r>
            <a:r>
              <a:rPr lang="id-ID" sz="2000" dirty="0"/>
              <a:t>= nomor urut kegiatan </a:t>
            </a:r>
            <a:endParaRPr lang="id-ID" sz="2000" dirty="0" smtClean="0"/>
          </a:p>
          <a:p>
            <a:pPr>
              <a:lnSpc>
                <a:spcPct val="100000"/>
              </a:lnSpc>
            </a:pPr>
            <a:r>
              <a:rPr lang="id-ID" sz="2000" dirty="0" smtClean="0"/>
              <a:t>ES </a:t>
            </a:r>
            <a:r>
              <a:rPr lang="id-ID" sz="2000" dirty="0"/>
              <a:t>= earliest start time = waktu terawal kegiatan dapat dimulai </a:t>
            </a:r>
            <a:endParaRPr lang="id-ID" sz="2000" dirty="0" smtClean="0"/>
          </a:p>
          <a:p>
            <a:pPr>
              <a:lnSpc>
                <a:spcPct val="100000"/>
              </a:lnSpc>
            </a:pPr>
            <a:r>
              <a:rPr lang="id-ID" sz="2000" dirty="0" smtClean="0"/>
              <a:t>EF </a:t>
            </a:r>
            <a:r>
              <a:rPr lang="id-ID" sz="2000" dirty="0"/>
              <a:t>= earliest finish = waktu terawal kegiatan dapat diselesaikan </a:t>
            </a:r>
            <a:endParaRPr lang="id-ID" sz="2000" dirty="0" smtClean="0"/>
          </a:p>
          <a:p>
            <a:pPr>
              <a:lnSpc>
                <a:spcPct val="100000"/>
              </a:lnSpc>
            </a:pPr>
            <a:r>
              <a:rPr lang="id-ID" sz="2000" dirty="0" smtClean="0"/>
              <a:t>SL </a:t>
            </a:r>
            <a:r>
              <a:rPr lang="id-ID" sz="2000" dirty="0"/>
              <a:t>= slack = waktu delay suatu kegiatan </a:t>
            </a:r>
            <a:endParaRPr lang="id-ID" sz="2000" dirty="0" smtClean="0"/>
          </a:p>
          <a:p>
            <a:pPr>
              <a:lnSpc>
                <a:spcPct val="100000"/>
              </a:lnSpc>
            </a:pPr>
            <a:r>
              <a:rPr lang="id-ID" sz="2000" dirty="0" smtClean="0"/>
              <a:t>LS </a:t>
            </a:r>
            <a:r>
              <a:rPr lang="id-ID" sz="2000" dirty="0"/>
              <a:t>= latest start = batas waktu paling lambat kegiatan dimulai tanpa berakibat terlambatnya proyek selesai </a:t>
            </a:r>
            <a:endParaRPr lang="id-ID" sz="2000" dirty="0" smtClean="0"/>
          </a:p>
          <a:p>
            <a:pPr>
              <a:lnSpc>
                <a:spcPct val="100000"/>
              </a:lnSpc>
            </a:pPr>
            <a:r>
              <a:rPr lang="id-ID" sz="2000" dirty="0" smtClean="0"/>
              <a:t>LF </a:t>
            </a:r>
            <a:r>
              <a:rPr lang="id-ID" sz="2000" dirty="0"/>
              <a:t>= latest finish = batas waktu paling lambat kegiatan selesai tanpa berakibat terlambatnya proyek selesai</a:t>
            </a:r>
          </a:p>
        </p:txBody>
      </p:sp>
      <p:pic>
        <p:nvPicPr>
          <p:cNvPr id="24" name="Picture 23"/>
          <p:cNvPicPr>
            <a:picLocks noChangeAspect="1"/>
          </p:cNvPicPr>
          <p:nvPr/>
        </p:nvPicPr>
        <p:blipFill>
          <a:blip r:embed="rId2"/>
          <a:stretch>
            <a:fillRect/>
          </a:stretch>
        </p:blipFill>
        <p:spPr>
          <a:xfrm>
            <a:off x="6354015" y="116943"/>
            <a:ext cx="2664935" cy="2263186"/>
          </a:xfrm>
          <a:prstGeom prst="rect">
            <a:avLst/>
          </a:prstGeom>
        </p:spPr>
      </p:pic>
    </p:spTree>
    <p:extLst>
      <p:ext uri="{BB962C8B-B14F-4D97-AF65-F5344CB8AC3E}">
        <p14:creationId xmlns:p14="http://schemas.microsoft.com/office/powerpoint/2010/main" val="59272412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Latihan</a:t>
            </a:r>
          </a:p>
        </p:txBody>
      </p:sp>
      <p:grpSp>
        <p:nvGrpSpPr>
          <p:cNvPr id="4" name="Group 3"/>
          <p:cNvGrpSpPr/>
          <p:nvPr/>
        </p:nvGrpSpPr>
        <p:grpSpPr>
          <a:xfrm>
            <a:off x="635447" y="1442506"/>
            <a:ext cx="7175500" cy="4789488"/>
            <a:chOff x="1060450" y="1289050"/>
            <a:chExt cx="7175500" cy="4789488"/>
          </a:xfrm>
        </p:grpSpPr>
        <p:sp>
          <p:nvSpPr>
            <p:cNvPr id="5" name="Freeform 627"/>
            <p:cNvSpPr/>
            <p:nvPr/>
          </p:nvSpPr>
          <p:spPr>
            <a:xfrm>
              <a:off x="1066802" y="1295401"/>
              <a:ext cx="537209" cy="548640"/>
            </a:xfrm>
            <a:custGeom>
              <a:avLst/>
              <a:gdLst/>
              <a:ahLst/>
              <a:cxnLst/>
              <a:rect l="0" t="0" r="0" b="0"/>
              <a:pathLst>
                <a:path w="537209" h="548640">
                  <a:moveTo>
                    <a:pt x="0" y="548640"/>
                  </a:moveTo>
                  <a:lnTo>
                    <a:pt x="537209" y="548640"/>
                  </a:lnTo>
                  <a:lnTo>
                    <a:pt x="537209" y="0"/>
                  </a:lnTo>
                  <a:lnTo>
                    <a:pt x="0" y="0"/>
                  </a:lnTo>
                  <a:lnTo>
                    <a:pt x="0" y="54864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628"/>
            <p:cNvSpPr/>
            <p:nvPr/>
          </p:nvSpPr>
          <p:spPr>
            <a:xfrm>
              <a:off x="1604010" y="1295401"/>
              <a:ext cx="4237990" cy="548640"/>
            </a:xfrm>
            <a:custGeom>
              <a:avLst/>
              <a:gdLst/>
              <a:ahLst/>
              <a:cxnLst/>
              <a:rect l="0" t="0" r="0" b="0"/>
              <a:pathLst>
                <a:path w="4237990" h="548640">
                  <a:moveTo>
                    <a:pt x="0" y="548640"/>
                  </a:moveTo>
                  <a:lnTo>
                    <a:pt x="4237990" y="548640"/>
                  </a:lnTo>
                  <a:lnTo>
                    <a:pt x="4237990" y="0"/>
                  </a:lnTo>
                  <a:lnTo>
                    <a:pt x="0" y="0"/>
                  </a:lnTo>
                  <a:lnTo>
                    <a:pt x="0" y="54864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629"/>
            <p:cNvSpPr/>
            <p:nvPr/>
          </p:nvSpPr>
          <p:spPr>
            <a:xfrm>
              <a:off x="5842000" y="1295401"/>
              <a:ext cx="2387600" cy="548640"/>
            </a:xfrm>
            <a:custGeom>
              <a:avLst/>
              <a:gdLst/>
              <a:ahLst/>
              <a:cxnLst/>
              <a:rect l="0" t="0" r="0" b="0"/>
              <a:pathLst>
                <a:path w="2387600" h="548640">
                  <a:moveTo>
                    <a:pt x="0" y="548640"/>
                  </a:moveTo>
                  <a:lnTo>
                    <a:pt x="2387600" y="548640"/>
                  </a:lnTo>
                  <a:lnTo>
                    <a:pt x="2387600" y="0"/>
                  </a:lnTo>
                  <a:lnTo>
                    <a:pt x="0" y="0"/>
                  </a:lnTo>
                  <a:lnTo>
                    <a:pt x="0" y="54864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630"/>
            <p:cNvSpPr/>
            <p:nvPr/>
          </p:nvSpPr>
          <p:spPr>
            <a:xfrm>
              <a:off x="1066802" y="1844040"/>
              <a:ext cx="537209" cy="548640"/>
            </a:xfrm>
            <a:custGeom>
              <a:avLst/>
              <a:gdLst/>
              <a:ahLst/>
              <a:cxnLst/>
              <a:rect l="0" t="0" r="0" b="0"/>
              <a:pathLst>
                <a:path w="537209" h="548640">
                  <a:moveTo>
                    <a:pt x="0" y="548640"/>
                  </a:moveTo>
                  <a:lnTo>
                    <a:pt x="537209" y="548640"/>
                  </a:lnTo>
                  <a:lnTo>
                    <a:pt x="537209"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631"/>
            <p:cNvSpPr/>
            <p:nvPr/>
          </p:nvSpPr>
          <p:spPr>
            <a:xfrm>
              <a:off x="1604010" y="1844040"/>
              <a:ext cx="4237990" cy="548640"/>
            </a:xfrm>
            <a:custGeom>
              <a:avLst/>
              <a:gdLst/>
              <a:ahLst/>
              <a:cxnLst/>
              <a:rect l="0" t="0" r="0" b="0"/>
              <a:pathLst>
                <a:path w="4237990" h="548640">
                  <a:moveTo>
                    <a:pt x="0" y="548640"/>
                  </a:moveTo>
                  <a:lnTo>
                    <a:pt x="4237990" y="548640"/>
                  </a:lnTo>
                  <a:lnTo>
                    <a:pt x="423799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632"/>
            <p:cNvSpPr/>
            <p:nvPr/>
          </p:nvSpPr>
          <p:spPr>
            <a:xfrm>
              <a:off x="5842000" y="1844040"/>
              <a:ext cx="2387600" cy="548640"/>
            </a:xfrm>
            <a:custGeom>
              <a:avLst/>
              <a:gdLst/>
              <a:ahLst/>
              <a:cxnLst/>
              <a:rect l="0" t="0" r="0" b="0"/>
              <a:pathLst>
                <a:path w="2387600" h="548640">
                  <a:moveTo>
                    <a:pt x="0" y="548640"/>
                  </a:moveTo>
                  <a:lnTo>
                    <a:pt x="2387600" y="548640"/>
                  </a:lnTo>
                  <a:lnTo>
                    <a:pt x="238760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633"/>
            <p:cNvSpPr/>
            <p:nvPr/>
          </p:nvSpPr>
          <p:spPr>
            <a:xfrm>
              <a:off x="1066802" y="2392683"/>
              <a:ext cx="537209" cy="464819"/>
            </a:xfrm>
            <a:custGeom>
              <a:avLst/>
              <a:gdLst/>
              <a:ahLst/>
              <a:cxnLst/>
              <a:rect l="0" t="0" r="0" b="0"/>
              <a:pathLst>
                <a:path w="537209" h="464819">
                  <a:moveTo>
                    <a:pt x="0" y="464819"/>
                  </a:moveTo>
                  <a:lnTo>
                    <a:pt x="537209" y="464819"/>
                  </a:lnTo>
                  <a:lnTo>
                    <a:pt x="537209" y="0"/>
                  </a:lnTo>
                  <a:lnTo>
                    <a:pt x="0" y="0"/>
                  </a:lnTo>
                  <a:lnTo>
                    <a:pt x="0" y="464819"/>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634"/>
            <p:cNvSpPr/>
            <p:nvPr/>
          </p:nvSpPr>
          <p:spPr>
            <a:xfrm>
              <a:off x="1604010" y="2392683"/>
              <a:ext cx="4237990" cy="464819"/>
            </a:xfrm>
            <a:custGeom>
              <a:avLst/>
              <a:gdLst/>
              <a:ahLst/>
              <a:cxnLst/>
              <a:rect l="0" t="0" r="0" b="0"/>
              <a:pathLst>
                <a:path w="4237990" h="464819">
                  <a:moveTo>
                    <a:pt x="0" y="464819"/>
                  </a:moveTo>
                  <a:lnTo>
                    <a:pt x="4237990" y="464819"/>
                  </a:lnTo>
                  <a:lnTo>
                    <a:pt x="4237990" y="0"/>
                  </a:lnTo>
                  <a:lnTo>
                    <a:pt x="0" y="0"/>
                  </a:lnTo>
                  <a:lnTo>
                    <a:pt x="0" y="464819"/>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635"/>
            <p:cNvSpPr/>
            <p:nvPr/>
          </p:nvSpPr>
          <p:spPr>
            <a:xfrm>
              <a:off x="5842000" y="2392683"/>
              <a:ext cx="2387600" cy="464819"/>
            </a:xfrm>
            <a:custGeom>
              <a:avLst/>
              <a:gdLst/>
              <a:ahLst/>
              <a:cxnLst/>
              <a:rect l="0" t="0" r="0" b="0"/>
              <a:pathLst>
                <a:path w="2387600" h="464819">
                  <a:moveTo>
                    <a:pt x="0" y="464819"/>
                  </a:moveTo>
                  <a:lnTo>
                    <a:pt x="2387600" y="464819"/>
                  </a:lnTo>
                  <a:lnTo>
                    <a:pt x="2387600" y="0"/>
                  </a:lnTo>
                  <a:lnTo>
                    <a:pt x="0" y="0"/>
                  </a:lnTo>
                  <a:lnTo>
                    <a:pt x="0" y="464819"/>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636"/>
            <p:cNvSpPr/>
            <p:nvPr/>
          </p:nvSpPr>
          <p:spPr>
            <a:xfrm>
              <a:off x="1066802" y="2857502"/>
              <a:ext cx="537209" cy="428625"/>
            </a:xfrm>
            <a:custGeom>
              <a:avLst/>
              <a:gdLst/>
              <a:ahLst/>
              <a:cxnLst/>
              <a:rect l="0" t="0" r="0" b="0"/>
              <a:pathLst>
                <a:path w="537209" h="428625">
                  <a:moveTo>
                    <a:pt x="0" y="428625"/>
                  </a:moveTo>
                  <a:lnTo>
                    <a:pt x="537209" y="428625"/>
                  </a:lnTo>
                  <a:lnTo>
                    <a:pt x="537209" y="0"/>
                  </a:lnTo>
                  <a:lnTo>
                    <a:pt x="0" y="0"/>
                  </a:lnTo>
                  <a:lnTo>
                    <a:pt x="0" y="428625"/>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37"/>
            <p:cNvSpPr/>
            <p:nvPr/>
          </p:nvSpPr>
          <p:spPr>
            <a:xfrm>
              <a:off x="1604010" y="2857502"/>
              <a:ext cx="4237990" cy="428625"/>
            </a:xfrm>
            <a:custGeom>
              <a:avLst/>
              <a:gdLst/>
              <a:ahLst/>
              <a:cxnLst/>
              <a:rect l="0" t="0" r="0" b="0"/>
              <a:pathLst>
                <a:path w="4237990" h="428625">
                  <a:moveTo>
                    <a:pt x="0" y="428625"/>
                  </a:moveTo>
                  <a:lnTo>
                    <a:pt x="4237990" y="428625"/>
                  </a:lnTo>
                  <a:lnTo>
                    <a:pt x="4237990" y="0"/>
                  </a:lnTo>
                  <a:lnTo>
                    <a:pt x="0" y="0"/>
                  </a:lnTo>
                  <a:lnTo>
                    <a:pt x="0" y="428625"/>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638"/>
            <p:cNvSpPr/>
            <p:nvPr/>
          </p:nvSpPr>
          <p:spPr>
            <a:xfrm>
              <a:off x="5842000" y="2857502"/>
              <a:ext cx="2387600" cy="428625"/>
            </a:xfrm>
            <a:custGeom>
              <a:avLst/>
              <a:gdLst/>
              <a:ahLst/>
              <a:cxnLst/>
              <a:rect l="0" t="0" r="0" b="0"/>
              <a:pathLst>
                <a:path w="2387600" h="428625">
                  <a:moveTo>
                    <a:pt x="0" y="428625"/>
                  </a:moveTo>
                  <a:lnTo>
                    <a:pt x="2387600" y="428625"/>
                  </a:lnTo>
                  <a:lnTo>
                    <a:pt x="2387600" y="0"/>
                  </a:lnTo>
                  <a:lnTo>
                    <a:pt x="0" y="0"/>
                  </a:lnTo>
                  <a:lnTo>
                    <a:pt x="0" y="428625"/>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639"/>
            <p:cNvSpPr/>
            <p:nvPr/>
          </p:nvSpPr>
          <p:spPr>
            <a:xfrm>
              <a:off x="1066802" y="3286191"/>
              <a:ext cx="537209" cy="500063"/>
            </a:xfrm>
            <a:custGeom>
              <a:avLst/>
              <a:gdLst/>
              <a:ahLst/>
              <a:cxnLst/>
              <a:rect l="0" t="0" r="0" b="0"/>
              <a:pathLst>
                <a:path w="537209" h="500063">
                  <a:moveTo>
                    <a:pt x="0" y="500063"/>
                  </a:moveTo>
                  <a:lnTo>
                    <a:pt x="537209" y="500063"/>
                  </a:lnTo>
                  <a:lnTo>
                    <a:pt x="537209" y="0"/>
                  </a:lnTo>
                  <a:lnTo>
                    <a:pt x="0" y="0"/>
                  </a:lnTo>
                  <a:lnTo>
                    <a:pt x="0" y="5000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640"/>
            <p:cNvSpPr/>
            <p:nvPr/>
          </p:nvSpPr>
          <p:spPr>
            <a:xfrm>
              <a:off x="1604010" y="3286191"/>
              <a:ext cx="4237990" cy="500063"/>
            </a:xfrm>
            <a:custGeom>
              <a:avLst/>
              <a:gdLst/>
              <a:ahLst/>
              <a:cxnLst/>
              <a:rect l="0" t="0" r="0" b="0"/>
              <a:pathLst>
                <a:path w="4237990" h="500063">
                  <a:moveTo>
                    <a:pt x="0" y="500063"/>
                  </a:moveTo>
                  <a:lnTo>
                    <a:pt x="4237990" y="500063"/>
                  </a:lnTo>
                  <a:lnTo>
                    <a:pt x="4237990" y="0"/>
                  </a:lnTo>
                  <a:lnTo>
                    <a:pt x="0" y="0"/>
                  </a:lnTo>
                  <a:lnTo>
                    <a:pt x="0" y="5000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641"/>
            <p:cNvSpPr/>
            <p:nvPr/>
          </p:nvSpPr>
          <p:spPr>
            <a:xfrm>
              <a:off x="5842000" y="3286191"/>
              <a:ext cx="2387600" cy="500063"/>
            </a:xfrm>
            <a:custGeom>
              <a:avLst/>
              <a:gdLst/>
              <a:ahLst/>
              <a:cxnLst/>
              <a:rect l="0" t="0" r="0" b="0"/>
              <a:pathLst>
                <a:path w="2387600" h="500063">
                  <a:moveTo>
                    <a:pt x="0" y="500063"/>
                  </a:moveTo>
                  <a:lnTo>
                    <a:pt x="2387600" y="500063"/>
                  </a:lnTo>
                  <a:lnTo>
                    <a:pt x="2387600" y="0"/>
                  </a:lnTo>
                  <a:lnTo>
                    <a:pt x="0" y="0"/>
                  </a:lnTo>
                  <a:lnTo>
                    <a:pt x="0" y="5000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642"/>
            <p:cNvSpPr/>
            <p:nvPr/>
          </p:nvSpPr>
          <p:spPr>
            <a:xfrm>
              <a:off x="1066802" y="3786251"/>
              <a:ext cx="537209" cy="640080"/>
            </a:xfrm>
            <a:custGeom>
              <a:avLst/>
              <a:gdLst/>
              <a:ahLst/>
              <a:cxnLst/>
              <a:rect l="0" t="0" r="0" b="0"/>
              <a:pathLst>
                <a:path w="537209" h="640080">
                  <a:moveTo>
                    <a:pt x="0" y="640080"/>
                  </a:moveTo>
                  <a:lnTo>
                    <a:pt x="537209" y="640080"/>
                  </a:lnTo>
                  <a:lnTo>
                    <a:pt x="537209"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643"/>
            <p:cNvSpPr/>
            <p:nvPr/>
          </p:nvSpPr>
          <p:spPr>
            <a:xfrm>
              <a:off x="1604010" y="3786251"/>
              <a:ext cx="4237990" cy="640080"/>
            </a:xfrm>
            <a:custGeom>
              <a:avLst/>
              <a:gdLst/>
              <a:ahLst/>
              <a:cxnLst/>
              <a:rect l="0" t="0" r="0" b="0"/>
              <a:pathLst>
                <a:path w="4237990" h="640080">
                  <a:moveTo>
                    <a:pt x="0" y="640080"/>
                  </a:moveTo>
                  <a:lnTo>
                    <a:pt x="4237990" y="640080"/>
                  </a:lnTo>
                  <a:lnTo>
                    <a:pt x="423799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644"/>
            <p:cNvSpPr/>
            <p:nvPr/>
          </p:nvSpPr>
          <p:spPr>
            <a:xfrm>
              <a:off x="5842000" y="3786251"/>
              <a:ext cx="2387600" cy="640080"/>
            </a:xfrm>
            <a:custGeom>
              <a:avLst/>
              <a:gdLst/>
              <a:ahLst/>
              <a:cxnLst/>
              <a:rect l="0" t="0" r="0" b="0"/>
              <a:pathLst>
                <a:path w="2387600" h="640080">
                  <a:moveTo>
                    <a:pt x="0" y="640080"/>
                  </a:moveTo>
                  <a:lnTo>
                    <a:pt x="2387600" y="640080"/>
                  </a:lnTo>
                  <a:lnTo>
                    <a:pt x="23876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645"/>
            <p:cNvSpPr/>
            <p:nvPr/>
          </p:nvSpPr>
          <p:spPr>
            <a:xfrm>
              <a:off x="1066802" y="4426331"/>
              <a:ext cx="537209" cy="548640"/>
            </a:xfrm>
            <a:custGeom>
              <a:avLst/>
              <a:gdLst/>
              <a:ahLst/>
              <a:cxnLst/>
              <a:rect l="0" t="0" r="0" b="0"/>
              <a:pathLst>
                <a:path w="537209" h="548640">
                  <a:moveTo>
                    <a:pt x="0" y="548640"/>
                  </a:moveTo>
                  <a:lnTo>
                    <a:pt x="537209" y="548640"/>
                  </a:lnTo>
                  <a:lnTo>
                    <a:pt x="537209"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646"/>
            <p:cNvSpPr/>
            <p:nvPr/>
          </p:nvSpPr>
          <p:spPr>
            <a:xfrm>
              <a:off x="1604010" y="4426331"/>
              <a:ext cx="4237990" cy="548640"/>
            </a:xfrm>
            <a:custGeom>
              <a:avLst/>
              <a:gdLst/>
              <a:ahLst/>
              <a:cxnLst/>
              <a:rect l="0" t="0" r="0" b="0"/>
              <a:pathLst>
                <a:path w="4237990" h="548640">
                  <a:moveTo>
                    <a:pt x="0" y="548640"/>
                  </a:moveTo>
                  <a:lnTo>
                    <a:pt x="4237990" y="548640"/>
                  </a:lnTo>
                  <a:lnTo>
                    <a:pt x="423799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647"/>
            <p:cNvSpPr/>
            <p:nvPr/>
          </p:nvSpPr>
          <p:spPr>
            <a:xfrm>
              <a:off x="5842000" y="4426331"/>
              <a:ext cx="2387600" cy="548640"/>
            </a:xfrm>
            <a:custGeom>
              <a:avLst/>
              <a:gdLst/>
              <a:ahLst/>
              <a:cxnLst/>
              <a:rect l="0" t="0" r="0" b="0"/>
              <a:pathLst>
                <a:path w="2387600" h="548640">
                  <a:moveTo>
                    <a:pt x="0" y="548640"/>
                  </a:moveTo>
                  <a:lnTo>
                    <a:pt x="2387600" y="548640"/>
                  </a:lnTo>
                  <a:lnTo>
                    <a:pt x="23876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648"/>
            <p:cNvSpPr/>
            <p:nvPr/>
          </p:nvSpPr>
          <p:spPr>
            <a:xfrm>
              <a:off x="1066802" y="4974973"/>
              <a:ext cx="537209" cy="548641"/>
            </a:xfrm>
            <a:custGeom>
              <a:avLst/>
              <a:gdLst/>
              <a:ahLst/>
              <a:cxnLst/>
              <a:rect l="0" t="0" r="0" b="0"/>
              <a:pathLst>
                <a:path w="537209" h="548641">
                  <a:moveTo>
                    <a:pt x="0" y="548641"/>
                  </a:moveTo>
                  <a:lnTo>
                    <a:pt x="537209" y="548641"/>
                  </a:lnTo>
                  <a:lnTo>
                    <a:pt x="537209" y="0"/>
                  </a:lnTo>
                  <a:lnTo>
                    <a:pt x="0" y="0"/>
                  </a:lnTo>
                  <a:lnTo>
                    <a:pt x="0" y="548641"/>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649"/>
            <p:cNvSpPr/>
            <p:nvPr/>
          </p:nvSpPr>
          <p:spPr>
            <a:xfrm>
              <a:off x="1604010" y="4974973"/>
              <a:ext cx="4237990" cy="548641"/>
            </a:xfrm>
            <a:custGeom>
              <a:avLst/>
              <a:gdLst/>
              <a:ahLst/>
              <a:cxnLst/>
              <a:rect l="0" t="0" r="0" b="0"/>
              <a:pathLst>
                <a:path w="4237990" h="548641">
                  <a:moveTo>
                    <a:pt x="0" y="548641"/>
                  </a:moveTo>
                  <a:lnTo>
                    <a:pt x="4237990" y="548641"/>
                  </a:lnTo>
                  <a:lnTo>
                    <a:pt x="4237990" y="0"/>
                  </a:lnTo>
                  <a:lnTo>
                    <a:pt x="0" y="0"/>
                  </a:lnTo>
                  <a:lnTo>
                    <a:pt x="0" y="548641"/>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650"/>
            <p:cNvSpPr/>
            <p:nvPr/>
          </p:nvSpPr>
          <p:spPr>
            <a:xfrm>
              <a:off x="5842000" y="4974973"/>
              <a:ext cx="2387600" cy="548641"/>
            </a:xfrm>
            <a:custGeom>
              <a:avLst/>
              <a:gdLst/>
              <a:ahLst/>
              <a:cxnLst/>
              <a:rect l="0" t="0" r="0" b="0"/>
              <a:pathLst>
                <a:path w="2387600" h="548641">
                  <a:moveTo>
                    <a:pt x="0" y="548641"/>
                  </a:moveTo>
                  <a:lnTo>
                    <a:pt x="2387600" y="548641"/>
                  </a:lnTo>
                  <a:lnTo>
                    <a:pt x="2387600" y="0"/>
                  </a:lnTo>
                  <a:lnTo>
                    <a:pt x="0" y="0"/>
                  </a:lnTo>
                  <a:lnTo>
                    <a:pt x="0" y="548641"/>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651"/>
            <p:cNvSpPr/>
            <p:nvPr/>
          </p:nvSpPr>
          <p:spPr>
            <a:xfrm>
              <a:off x="1066802" y="5523548"/>
              <a:ext cx="537209" cy="548640"/>
            </a:xfrm>
            <a:custGeom>
              <a:avLst/>
              <a:gdLst/>
              <a:ahLst/>
              <a:cxnLst/>
              <a:rect l="0" t="0" r="0" b="0"/>
              <a:pathLst>
                <a:path w="537209" h="548640">
                  <a:moveTo>
                    <a:pt x="0" y="548640"/>
                  </a:moveTo>
                  <a:lnTo>
                    <a:pt x="537209" y="548640"/>
                  </a:lnTo>
                  <a:lnTo>
                    <a:pt x="537209"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652"/>
            <p:cNvSpPr/>
            <p:nvPr/>
          </p:nvSpPr>
          <p:spPr>
            <a:xfrm>
              <a:off x="1604010" y="5523548"/>
              <a:ext cx="4237990" cy="548640"/>
            </a:xfrm>
            <a:custGeom>
              <a:avLst/>
              <a:gdLst/>
              <a:ahLst/>
              <a:cxnLst/>
              <a:rect l="0" t="0" r="0" b="0"/>
              <a:pathLst>
                <a:path w="4237990" h="548640">
                  <a:moveTo>
                    <a:pt x="0" y="548640"/>
                  </a:moveTo>
                  <a:lnTo>
                    <a:pt x="4237990" y="548640"/>
                  </a:lnTo>
                  <a:lnTo>
                    <a:pt x="423799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653"/>
            <p:cNvSpPr/>
            <p:nvPr/>
          </p:nvSpPr>
          <p:spPr>
            <a:xfrm>
              <a:off x="5842000" y="5523548"/>
              <a:ext cx="2387600" cy="548640"/>
            </a:xfrm>
            <a:custGeom>
              <a:avLst/>
              <a:gdLst/>
              <a:ahLst/>
              <a:cxnLst/>
              <a:rect l="0" t="0" r="0" b="0"/>
              <a:pathLst>
                <a:path w="2387600" h="548640">
                  <a:moveTo>
                    <a:pt x="0" y="548640"/>
                  </a:moveTo>
                  <a:lnTo>
                    <a:pt x="2387600" y="548640"/>
                  </a:lnTo>
                  <a:lnTo>
                    <a:pt x="23876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654"/>
            <p:cNvSpPr/>
            <p:nvPr/>
          </p:nvSpPr>
          <p:spPr>
            <a:xfrm>
              <a:off x="1604010" y="1289050"/>
              <a:ext cx="0" cy="4789488"/>
            </a:xfrm>
            <a:custGeom>
              <a:avLst/>
              <a:gdLst/>
              <a:ahLst/>
              <a:cxnLst/>
              <a:rect l="0" t="0" r="0" b="0"/>
              <a:pathLst>
                <a:path h="4789488">
                  <a:moveTo>
                    <a:pt x="0" y="0"/>
                  </a:moveTo>
                  <a:lnTo>
                    <a:pt x="0" y="478948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655"/>
            <p:cNvSpPr/>
            <p:nvPr/>
          </p:nvSpPr>
          <p:spPr>
            <a:xfrm>
              <a:off x="5842000" y="1289050"/>
              <a:ext cx="0" cy="4789488"/>
            </a:xfrm>
            <a:custGeom>
              <a:avLst/>
              <a:gdLst/>
              <a:ahLst/>
              <a:cxnLst/>
              <a:rect l="0" t="0" r="0" b="0"/>
              <a:pathLst>
                <a:path h="4789488">
                  <a:moveTo>
                    <a:pt x="0" y="0"/>
                  </a:moveTo>
                  <a:lnTo>
                    <a:pt x="0" y="478948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656"/>
            <p:cNvSpPr/>
            <p:nvPr/>
          </p:nvSpPr>
          <p:spPr>
            <a:xfrm>
              <a:off x="1060450" y="1844041"/>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657"/>
            <p:cNvSpPr/>
            <p:nvPr/>
          </p:nvSpPr>
          <p:spPr>
            <a:xfrm>
              <a:off x="1060450" y="2392680"/>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658"/>
            <p:cNvSpPr/>
            <p:nvPr/>
          </p:nvSpPr>
          <p:spPr>
            <a:xfrm>
              <a:off x="1060450" y="2857500"/>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659"/>
            <p:cNvSpPr/>
            <p:nvPr/>
          </p:nvSpPr>
          <p:spPr>
            <a:xfrm>
              <a:off x="1060450" y="3286125"/>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8" name="Freeform 660"/>
            <p:cNvSpPr/>
            <p:nvPr/>
          </p:nvSpPr>
          <p:spPr>
            <a:xfrm>
              <a:off x="1060450" y="3786252"/>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661"/>
            <p:cNvSpPr/>
            <p:nvPr/>
          </p:nvSpPr>
          <p:spPr>
            <a:xfrm>
              <a:off x="1060450" y="4426331"/>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0" name="Freeform 662"/>
            <p:cNvSpPr/>
            <p:nvPr/>
          </p:nvSpPr>
          <p:spPr>
            <a:xfrm>
              <a:off x="1060450" y="4974971"/>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1" name="Freeform 663"/>
            <p:cNvSpPr/>
            <p:nvPr/>
          </p:nvSpPr>
          <p:spPr>
            <a:xfrm>
              <a:off x="1060450" y="5523612"/>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664"/>
            <p:cNvSpPr/>
            <p:nvPr/>
          </p:nvSpPr>
          <p:spPr>
            <a:xfrm>
              <a:off x="1066800" y="1289050"/>
              <a:ext cx="0" cy="4789488"/>
            </a:xfrm>
            <a:custGeom>
              <a:avLst/>
              <a:gdLst/>
              <a:ahLst/>
              <a:cxnLst/>
              <a:rect l="0" t="0" r="0" b="0"/>
              <a:pathLst>
                <a:path h="4789488">
                  <a:moveTo>
                    <a:pt x="0" y="0"/>
                  </a:moveTo>
                  <a:lnTo>
                    <a:pt x="0" y="478948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 name="Freeform 665"/>
            <p:cNvSpPr/>
            <p:nvPr/>
          </p:nvSpPr>
          <p:spPr>
            <a:xfrm>
              <a:off x="8229600" y="1289050"/>
              <a:ext cx="0" cy="4789488"/>
            </a:xfrm>
            <a:custGeom>
              <a:avLst/>
              <a:gdLst/>
              <a:ahLst/>
              <a:cxnLst/>
              <a:rect l="0" t="0" r="0" b="0"/>
              <a:pathLst>
                <a:path h="4789488">
                  <a:moveTo>
                    <a:pt x="0" y="0"/>
                  </a:moveTo>
                  <a:lnTo>
                    <a:pt x="0" y="478948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4" name="Freeform 666"/>
            <p:cNvSpPr/>
            <p:nvPr/>
          </p:nvSpPr>
          <p:spPr>
            <a:xfrm>
              <a:off x="1060450" y="1295400"/>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667"/>
            <p:cNvSpPr/>
            <p:nvPr/>
          </p:nvSpPr>
          <p:spPr>
            <a:xfrm>
              <a:off x="1060450" y="6072188"/>
              <a:ext cx="7175500" cy="0"/>
            </a:xfrm>
            <a:custGeom>
              <a:avLst/>
              <a:gdLst/>
              <a:ahLst/>
              <a:cxnLst/>
              <a:rect l="0" t="0" r="0" b="0"/>
              <a:pathLst>
                <a:path w="7175500">
                  <a:moveTo>
                    <a:pt x="0" y="0"/>
                  </a:moveTo>
                  <a:lnTo>
                    <a:pt x="7175500"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Rectangle 669"/>
            <p:cNvSpPr/>
            <p:nvPr/>
          </p:nvSpPr>
          <p:spPr>
            <a:xfrm>
              <a:off x="1216458" y="1301737"/>
              <a:ext cx="6585585" cy="276999"/>
            </a:xfrm>
            <a:prstGeom prst="rect">
              <a:avLst/>
            </a:prstGeom>
          </p:spPr>
          <p:txBody>
            <a:bodyPr wrap="none" lIns="0" tIns="0" rIns="0" bIns="0">
              <a:spAutoFit/>
            </a:bodyPr>
            <a:lstStyle/>
            <a:p>
              <a:pPr>
                <a:tabLst>
                  <a:tab pos="4718888" algn="l"/>
                </a:tabLst>
              </a:pPr>
              <a:r>
                <a:rPr lang="en-US" dirty="0">
                  <a:ln w="6531">
                    <a:solidFill>
                      <a:srgbClr val="000000"/>
                    </a:solidFill>
                    <a:prstDash val="solid"/>
                  </a:ln>
                  <a:latin typeface="Microsoft Sans Serif"/>
                </a:rPr>
                <a:t>I</a:t>
              </a:r>
              <a:r>
                <a:rPr lang="en-US" spc="1947" dirty="0">
                  <a:ln w="6531">
                    <a:solidFill>
                      <a:srgbClr val="000000"/>
                    </a:solidFill>
                    <a:prstDash val="solid"/>
                  </a:ln>
                  <a:latin typeface="Microsoft Sans Serif"/>
                </a:rPr>
                <a:t>D</a:t>
              </a:r>
              <a:r>
                <a:rPr lang="en-US" dirty="0">
                  <a:ln w="6531">
                    <a:solidFill>
                      <a:srgbClr val="000000"/>
                    </a:solidFill>
                    <a:prstDash val="solid"/>
                  </a:ln>
                  <a:latin typeface="Microsoft Sans Serif"/>
                </a:rPr>
                <a:t>Descripti</a:t>
              </a:r>
              <a:r>
                <a:rPr lang="en-US" spc="-16" dirty="0">
                  <a:ln w="6531">
                    <a:solidFill>
                      <a:srgbClr val="000000"/>
                    </a:solidFill>
                    <a:prstDash val="solid"/>
                  </a:ln>
                  <a:latin typeface="Microsoft Sans Serif"/>
                </a:rPr>
                <a:t>o</a:t>
              </a:r>
              <a:r>
                <a:rPr lang="en-US" dirty="0">
                  <a:ln w="6531">
                    <a:solidFill>
                      <a:srgbClr val="000000"/>
                    </a:solidFill>
                    <a:prstDash val="solid"/>
                  </a:ln>
                  <a:latin typeface="Microsoft Sans Serif"/>
                </a:rPr>
                <a:t>n	Precedi</a:t>
              </a:r>
              <a:r>
                <a:rPr lang="en-US" spc="-19" dirty="0">
                  <a:ln w="6531">
                    <a:solidFill>
                      <a:srgbClr val="000000"/>
                    </a:solidFill>
                    <a:prstDash val="solid"/>
                  </a:ln>
                  <a:latin typeface="Microsoft Sans Serif"/>
                </a:rPr>
                <a:t>n</a:t>
              </a:r>
              <a:r>
                <a:rPr lang="en-US" dirty="0">
                  <a:ln w="6531">
                    <a:solidFill>
                      <a:srgbClr val="000000"/>
                    </a:solidFill>
                    <a:prstDash val="solid"/>
                  </a:ln>
                  <a:latin typeface="Microsoft Sans Serif"/>
                </a:rPr>
                <a:t>g</a:t>
              </a:r>
              <a:r>
                <a:rPr lang="en-US" spc="-95" dirty="0">
                  <a:ln w="6531">
                    <a:solidFill>
                      <a:srgbClr val="000000"/>
                    </a:solidFill>
                    <a:prstDash val="solid"/>
                  </a:ln>
                  <a:latin typeface="Microsoft Sans Serif"/>
                </a:rPr>
                <a:t> </a:t>
              </a:r>
              <a:r>
                <a:rPr lang="en-US" dirty="0">
                  <a:ln w="6531">
                    <a:solidFill>
                      <a:srgbClr val="000000"/>
                    </a:solidFill>
                    <a:prstDash val="solid"/>
                  </a:ln>
                  <a:latin typeface="Microsoft Sans Serif"/>
                </a:rPr>
                <a:t>Activity</a:t>
              </a:r>
            </a:p>
          </p:txBody>
        </p:sp>
        <p:sp>
          <p:nvSpPr>
            <p:cNvPr id="47" name="Rectangle 670"/>
            <p:cNvSpPr/>
            <p:nvPr/>
          </p:nvSpPr>
          <p:spPr>
            <a:xfrm>
              <a:off x="1259128" y="1850631"/>
              <a:ext cx="5273238" cy="276999"/>
            </a:xfrm>
            <a:prstGeom prst="rect">
              <a:avLst/>
            </a:prstGeom>
          </p:spPr>
          <p:txBody>
            <a:bodyPr wrap="none" lIns="0" tIns="0" rIns="0" bIns="0">
              <a:spAutoFit/>
            </a:bodyPr>
            <a:lstStyle/>
            <a:p>
              <a:pPr>
                <a:tabLst>
                  <a:tab pos="4676216" algn="l"/>
                </a:tabLst>
              </a:pPr>
              <a:r>
                <a:rPr lang="en-US" spc="2238" dirty="0">
                  <a:latin typeface="Microsoft Sans Serif"/>
                </a:rPr>
                <a:t>A</a:t>
              </a:r>
              <a:r>
                <a:rPr lang="en-US" dirty="0">
                  <a:latin typeface="Microsoft Sans Serif"/>
                </a:rPr>
                <a:t>Analisi</a:t>
              </a:r>
              <a:r>
                <a:rPr lang="en-US" spc="448" dirty="0">
                  <a:latin typeface="Microsoft Sans Serif"/>
                </a:rPr>
                <a:t>s</a:t>
              </a:r>
              <a:r>
                <a:rPr lang="en-US" dirty="0">
                  <a:latin typeface="Microsoft Sans Serif"/>
                </a:rPr>
                <a:t>Proses</a:t>
              </a:r>
              <a:r>
                <a:rPr lang="en-US" spc="-46" dirty="0">
                  <a:latin typeface="Microsoft Sans Serif"/>
                </a:rPr>
                <a:t> </a:t>
              </a:r>
              <a:r>
                <a:rPr lang="en-US" dirty="0">
                  <a:latin typeface="Microsoft Sans Serif"/>
                </a:rPr>
                <a:t>Bisnis	None</a:t>
              </a:r>
            </a:p>
          </p:txBody>
        </p:sp>
        <p:sp>
          <p:nvSpPr>
            <p:cNvPr id="48" name="Rectangle 671"/>
            <p:cNvSpPr/>
            <p:nvPr/>
          </p:nvSpPr>
          <p:spPr>
            <a:xfrm>
              <a:off x="1253032" y="2399302"/>
              <a:ext cx="4834990" cy="1705023"/>
            </a:xfrm>
            <a:prstGeom prst="rect">
              <a:avLst/>
            </a:prstGeom>
          </p:spPr>
          <p:txBody>
            <a:bodyPr wrap="none" lIns="0" tIns="0" rIns="0" bIns="0">
              <a:spAutoFit/>
            </a:bodyPr>
            <a:lstStyle/>
            <a:p>
              <a:pPr marL="6095">
                <a:tabLst>
                  <a:tab pos="4682311" algn="l"/>
                </a:tabLst>
              </a:pPr>
              <a:r>
                <a:rPr lang="en-US" sz="1802" spc="2237" dirty="0">
                  <a:latin typeface="Microsoft Sans Serif"/>
                </a:rPr>
                <a:t>B</a:t>
              </a:r>
              <a:r>
                <a:rPr lang="en-US" sz="1802" spc="-10" dirty="0">
                  <a:latin typeface="Microsoft Sans Serif"/>
                </a:rPr>
                <a:t>M</a:t>
              </a:r>
              <a:r>
                <a:rPr lang="en-US" sz="1802" dirty="0">
                  <a:latin typeface="Microsoft Sans Serif"/>
                </a:rPr>
                <a:t>e</a:t>
              </a:r>
              <a:r>
                <a:rPr lang="en-US" sz="1802" spc="-10" dirty="0">
                  <a:latin typeface="Microsoft Sans Serif"/>
                </a:rPr>
                <a:t>m</a:t>
              </a:r>
              <a:r>
                <a:rPr lang="en-US" sz="1802" dirty="0">
                  <a:latin typeface="Microsoft Sans Serif"/>
                </a:rPr>
                <a:t>bua</a:t>
              </a:r>
              <a:r>
                <a:rPr lang="en-US" sz="1802" spc="440" dirty="0">
                  <a:latin typeface="Microsoft Sans Serif"/>
                </a:rPr>
                <a:t>t</a:t>
              </a:r>
              <a:r>
                <a:rPr lang="en-US" sz="1802" dirty="0">
                  <a:latin typeface="Microsoft Sans Serif"/>
                </a:rPr>
                <a:t>ERD	A</a:t>
              </a:r>
            </a:p>
            <a:p>
              <a:pPr>
                <a:lnSpc>
                  <a:spcPts val="3659"/>
                </a:lnSpc>
                <a:tabLst>
                  <a:tab pos="4682312" algn="l"/>
                </a:tabLst>
              </a:pPr>
              <a:r>
                <a:rPr lang="en-US" spc="2187" dirty="0">
                  <a:latin typeface="Microsoft Sans Serif"/>
                </a:rPr>
                <a:t>C</a:t>
              </a:r>
              <a:r>
                <a:rPr lang="en-US" dirty="0">
                  <a:latin typeface="Microsoft Sans Serif"/>
                </a:rPr>
                <a:t>Analisi</a:t>
              </a:r>
              <a:r>
                <a:rPr lang="en-US" spc="448" dirty="0">
                  <a:latin typeface="Microsoft Sans Serif"/>
                </a:rPr>
                <a:t>s</a:t>
              </a:r>
              <a:r>
                <a:rPr lang="en-US" dirty="0">
                  <a:latin typeface="Microsoft Sans Serif"/>
                </a:rPr>
                <a:t>kebutuhan</a:t>
              </a:r>
              <a:r>
                <a:rPr lang="en-US" spc="-95" dirty="0">
                  <a:latin typeface="Microsoft Sans Serif"/>
                </a:rPr>
                <a:t> </a:t>
              </a:r>
              <a:r>
                <a:rPr lang="en-US" dirty="0">
                  <a:latin typeface="Microsoft Sans Serif"/>
                </a:rPr>
                <a:t>fungsional	A</a:t>
              </a:r>
            </a:p>
            <a:p>
              <a:pPr>
                <a:lnSpc>
                  <a:spcPts val="3376"/>
                </a:lnSpc>
                <a:tabLst>
                  <a:tab pos="4682312" algn="l"/>
                </a:tabLst>
              </a:pPr>
              <a:r>
                <a:rPr lang="en-US" spc="2187" dirty="0">
                  <a:latin typeface="Microsoft Sans Serif"/>
                </a:rPr>
                <a:t>D</a:t>
              </a:r>
              <a:r>
                <a:rPr lang="en-US" dirty="0">
                  <a:latin typeface="Microsoft Sans Serif"/>
                </a:rPr>
                <a:t>Analisi</a:t>
              </a:r>
              <a:r>
                <a:rPr lang="en-US" spc="448" dirty="0">
                  <a:latin typeface="Microsoft Sans Serif"/>
                </a:rPr>
                <a:t>s</a:t>
              </a:r>
              <a:r>
                <a:rPr lang="en-US" dirty="0">
                  <a:latin typeface="Microsoft Sans Serif"/>
                </a:rPr>
                <a:t>kebutuhan</a:t>
              </a:r>
              <a:r>
                <a:rPr lang="en-US" spc="-95" dirty="0">
                  <a:latin typeface="Microsoft Sans Serif"/>
                </a:rPr>
                <a:t> </a:t>
              </a:r>
              <a:r>
                <a:rPr lang="en-US" dirty="0">
                  <a:latin typeface="Microsoft Sans Serif"/>
                </a:rPr>
                <a:t>non-fungsional	A</a:t>
              </a:r>
            </a:p>
            <a:p>
              <a:pPr marL="6095">
                <a:lnSpc>
                  <a:spcPts val="3941"/>
                </a:lnSpc>
              </a:pPr>
              <a:r>
                <a:rPr lang="en-US" sz="1802" spc="2237" dirty="0">
                  <a:latin typeface="Microsoft Sans Serif"/>
                </a:rPr>
                <a:t>E</a:t>
              </a:r>
              <a:r>
                <a:rPr lang="en-US" sz="1802" spc="-10" dirty="0">
                  <a:latin typeface="Microsoft Sans Serif"/>
                </a:rPr>
                <a:t>M</a:t>
              </a:r>
              <a:r>
                <a:rPr lang="en-US" sz="1802" dirty="0">
                  <a:latin typeface="Microsoft Sans Serif"/>
                </a:rPr>
                <a:t>e</a:t>
              </a:r>
              <a:r>
                <a:rPr lang="en-US" sz="1802" spc="-10" dirty="0">
                  <a:latin typeface="Microsoft Sans Serif"/>
                </a:rPr>
                <a:t>m</a:t>
              </a:r>
              <a:r>
                <a:rPr lang="en-US" sz="1802" dirty="0">
                  <a:latin typeface="Microsoft Sans Serif"/>
                </a:rPr>
                <a:t>bua</a:t>
              </a:r>
              <a:r>
                <a:rPr lang="en-US" sz="1802" spc="440" dirty="0">
                  <a:latin typeface="Microsoft Sans Serif"/>
                </a:rPr>
                <a:t>t</a:t>
              </a:r>
              <a:r>
                <a:rPr lang="en-US" sz="1802" dirty="0">
                  <a:latin typeface="Microsoft Sans Serif"/>
                </a:rPr>
                <a:t>doku</a:t>
              </a:r>
              <a:r>
                <a:rPr lang="en-US" sz="1802" spc="-10" dirty="0">
                  <a:latin typeface="Microsoft Sans Serif"/>
                </a:rPr>
                <a:t>m</a:t>
              </a:r>
              <a:r>
                <a:rPr lang="en-US" sz="1802" dirty="0">
                  <a:latin typeface="Microsoft Sans Serif"/>
                </a:rPr>
                <a:t>entasi</a:t>
              </a:r>
              <a:r>
                <a:rPr lang="en-US" sz="1802" spc="-50" dirty="0">
                  <a:latin typeface="Microsoft Sans Serif"/>
                </a:rPr>
                <a:t> </a:t>
              </a:r>
              <a:r>
                <a:rPr lang="en-US" sz="1802" dirty="0">
                  <a:latin typeface="Microsoft Sans Serif"/>
                </a:rPr>
                <a:t>laporan</a:t>
              </a:r>
              <a:r>
                <a:rPr lang="en-US" sz="1802" spc="-18" dirty="0">
                  <a:latin typeface="Microsoft Sans Serif"/>
                </a:rPr>
                <a:t> </a:t>
              </a:r>
              <a:r>
                <a:rPr lang="en-US" sz="1802" dirty="0">
                  <a:latin typeface="Microsoft Sans Serif"/>
                </a:rPr>
                <a:t>awal </a:t>
              </a:r>
            </a:p>
          </p:txBody>
        </p:sp>
        <p:sp>
          <p:nvSpPr>
            <p:cNvPr id="49" name="Rectangle 672"/>
            <p:cNvSpPr/>
            <p:nvPr/>
          </p:nvSpPr>
          <p:spPr>
            <a:xfrm>
              <a:off x="1695959" y="4068051"/>
              <a:ext cx="743793" cy="276999"/>
            </a:xfrm>
            <a:prstGeom prst="rect">
              <a:avLst/>
            </a:prstGeom>
          </p:spPr>
          <p:txBody>
            <a:bodyPr wrap="none" lIns="0" tIns="0" rIns="0" bIns="0">
              <a:spAutoFit/>
            </a:bodyPr>
            <a:lstStyle/>
            <a:p>
              <a:r>
                <a:rPr lang="en-US" dirty="0">
                  <a:latin typeface="Microsoft Sans Serif"/>
                </a:rPr>
                <a:t>(SKPL)</a:t>
              </a:r>
            </a:p>
          </p:txBody>
        </p:sp>
        <p:sp>
          <p:nvSpPr>
            <p:cNvPr id="50" name="Rectangle 673"/>
            <p:cNvSpPr/>
            <p:nvPr/>
          </p:nvSpPr>
          <p:spPr>
            <a:xfrm>
              <a:off x="5935347" y="3793379"/>
              <a:ext cx="442685" cy="277320"/>
            </a:xfrm>
            <a:prstGeom prst="rect">
              <a:avLst/>
            </a:prstGeom>
          </p:spPr>
          <p:txBody>
            <a:bodyPr wrap="none" lIns="0" tIns="0" rIns="0" bIns="0">
              <a:spAutoFit/>
            </a:bodyPr>
            <a:lstStyle/>
            <a:p>
              <a:r>
                <a:rPr lang="en-US" sz="1802" dirty="0">
                  <a:latin typeface="Microsoft Sans Serif"/>
                </a:rPr>
                <a:t>B,</a:t>
              </a:r>
              <a:r>
                <a:rPr lang="en-US" sz="1802" spc="-23" dirty="0">
                  <a:latin typeface="Microsoft Sans Serif"/>
                </a:rPr>
                <a:t> </a:t>
              </a:r>
              <a:r>
                <a:rPr lang="en-US" sz="1802" dirty="0">
                  <a:latin typeface="Microsoft Sans Serif"/>
                </a:rPr>
                <a:t>C</a:t>
              </a:r>
            </a:p>
          </p:txBody>
        </p:sp>
        <p:sp>
          <p:nvSpPr>
            <p:cNvPr id="51" name="Rectangle 674"/>
            <p:cNvSpPr/>
            <p:nvPr/>
          </p:nvSpPr>
          <p:spPr>
            <a:xfrm>
              <a:off x="1265224" y="4433840"/>
              <a:ext cx="5331588" cy="277320"/>
            </a:xfrm>
            <a:prstGeom prst="rect">
              <a:avLst/>
            </a:prstGeom>
          </p:spPr>
          <p:txBody>
            <a:bodyPr wrap="none" lIns="0" tIns="0" rIns="0" bIns="0">
              <a:spAutoFit/>
            </a:bodyPr>
            <a:lstStyle/>
            <a:p>
              <a:pPr>
                <a:tabLst>
                  <a:tab pos="4670120" algn="l"/>
                </a:tabLst>
              </a:pPr>
              <a:r>
                <a:rPr lang="en-US" sz="1802" spc="2290" dirty="0">
                  <a:latin typeface="Microsoft Sans Serif"/>
                </a:rPr>
                <a:t>F</a:t>
              </a:r>
              <a:r>
                <a:rPr lang="en-US" sz="1802" dirty="0">
                  <a:latin typeface="Microsoft Sans Serif"/>
                </a:rPr>
                <a:t>Prototyping	B,C,D</a:t>
              </a:r>
            </a:p>
          </p:txBody>
        </p:sp>
        <p:sp>
          <p:nvSpPr>
            <p:cNvPr id="52" name="Rectangle 675"/>
            <p:cNvSpPr/>
            <p:nvPr/>
          </p:nvSpPr>
          <p:spPr>
            <a:xfrm>
              <a:off x="1246938" y="4982832"/>
              <a:ext cx="4875053" cy="276999"/>
            </a:xfrm>
            <a:prstGeom prst="rect">
              <a:avLst/>
            </a:prstGeom>
          </p:spPr>
          <p:txBody>
            <a:bodyPr wrap="none" lIns="0" tIns="0" rIns="0" bIns="0">
              <a:spAutoFit/>
            </a:bodyPr>
            <a:lstStyle/>
            <a:p>
              <a:pPr>
                <a:tabLst>
                  <a:tab pos="4688408" algn="l"/>
                </a:tabLst>
              </a:pPr>
              <a:r>
                <a:rPr lang="en-US" spc="2135" dirty="0">
                  <a:latin typeface="Microsoft Sans Serif"/>
                </a:rPr>
                <a:t>G</a:t>
              </a:r>
              <a:r>
                <a:rPr lang="en-US" dirty="0">
                  <a:latin typeface="Microsoft Sans Serif"/>
                </a:rPr>
                <a:t>Development	F</a:t>
              </a:r>
            </a:p>
          </p:txBody>
        </p:sp>
        <p:sp>
          <p:nvSpPr>
            <p:cNvPr id="53" name="Rectangle 676"/>
            <p:cNvSpPr/>
            <p:nvPr/>
          </p:nvSpPr>
          <p:spPr>
            <a:xfrm>
              <a:off x="1253032" y="5531726"/>
              <a:ext cx="5184624" cy="276999"/>
            </a:xfrm>
            <a:prstGeom prst="rect">
              <a:avLst/>
            </a:prstGeom>
          </p:spPr>
          <p:txBody>
            <a:bodyPr wrap="none" lIns="0" tIns="0" rIns="0" bIns="0">
              <a:spAutoFit/>
            </a:bodyPr>
            <a:lstStyle/>
            <a:p>
              <a:pPr>
                <a:tabLst>
                  <a:tab pos="4682312" algn="l"/>
                </a:tabLst>
              </a:pPr>
              <a:r>
                <a:rPr lang="en-US" spc="2187" dirty="0">
                  <a:latin typeface="Microsoft Sans Serif"/>
                </a:rPr>
                <a:t>H</a:t>
              </a:r>
              <a:r>
                <a:rPr lang="en-US" dirty="0">
                  <a:latin typeface="Microsoft Sans Serif"/>
                </a:rPr>
                <a:t>Testing	E</a:t>
              </a:r>
              <a:r>
                <a:rPr lang="en-US" spc="459" dirty="0">
                  <a:latin typeface="Microsoft Sans Serif"/>
                </a:rPr>
                <a:t>,</a:t>
              </a:r>
              <a:r>
                <a:rPr lang="en-US" dirty="0">
                  <a:latin typeface="Microsoft Sans Serif"/>
                </a:rPr>
                <a:t>G</a:t>
              </a:r>
            </a:p>
          </p:txBody>
        </p:sp>
      </p:grpSp>
    </p:spTree>
    <p:extLst>
      <p:ext uri="{BB962C8B-B14F-4D97-AF65-F5344CB8AC3E}">
        <p14:creationId xmlns:p14="http://schemas.microsoft.com/office/powerpoint/2010/main" val="2354170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Network </a:t>
            </a:r>
          </a:p>
        </p:txBody>
      </p:sp>
      <p:grpSp>
        <p:nvGrpSpPr>
          <p:cNvPr id="4" name="Group 3"/>
          <p:cNvGrpSpPr/>
          <p:nvPr/>
        </p:nvGrpSpPr>
        <p:grpSpPr>
          <a:xfrm>
            <a:off x="243399" y="1552721"/>
            <a:ext cx="8656320" cy="5099303"/>
            <a:chOff x="262129" y="1642873"/>
            <a:chExt cx="8656320" cy="5099303"/>
          </a:xfrm>
        </p:grpSpPr>
        <p:pic>
          <p:nvPicPr>
            <p:cNvPr id="5" name="Picture 67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90929" y="1642873"/>
              <a:ext cx="1264919" cy="944880"/>
            </a:xfrm>
            <a:prstGeom prst="rect">
              <a:avLst/>
            </a:prstGeom>
            <a:noFill/>
            <a:extLst/>
          </p:spPr>
        </p:pic>
        <p:sp>
          <p:nvSpPr>
            <p:cNvPr id="6" name="Freeform 679"/>
            <p:cNvSpPr/>
            <p:nvPr/>
          </p:nvSpPr>
          <p:spPr>
            <a:xfrm>
              <a:off x="2152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680"/>
            <p:cNvSpPr/>
            <p:nvPr/>
          </p:nvSpPr>
          <p:spPr>
            <a:xfrm>
              <a:off x="2533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681"/>
            <p:cNvSpPr/>
            <p:nvPr/>
          </p:nvSpPr>
          <p:spPr>
            <a:xfrm>
              <a:off x="2914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682"/>
            <p:cNvSpPr/>
            <p:nvPr/>
          </p:nvSpPr>
          <p:spPr>
            <a:xfrm>
              <a:off x="2152269" y="193890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683"/>
            <p:cNvSpPr/>
            <p:nvPr/>
          </p:nvSpPr>
          <p:spPr>
            <a:xfrm>
              <a:off x="2533269" y="1938909"/>
              <a:ext cx="762000" cy="274320"/>
            </a:xfrm>
            <a:custGeom>
              <a:avLst/>
              <a:gdLst/>
              <a:ahLst/>
              <a:cxnLst/>
              <a:rect l="0" t="0" r="0" b="0"/>
              <a:pathLst>
                <a:path w="762000" h="274320">
                  <a:moveTo>
                    <a:pt x="0" y="274320"/>
                  </a:moveTo>
                  <a:lnTo>
                    <a:pt x="762000" y="274320"/>
                  </a:lnTo>
                  <a:lnTo>
                    <a:pt x="762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684"/>
            <p:cNvSpPr/>
            <p:nvPr/>
          </p:nvSpPr>
          <p:spPr>
            <a:xfrm>
              <a:off x="2152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685"/>
            <p:cNvSpPr/>
            <p:nvPr/>
          </p:nvSpPr>
          <p:spPr>
            <a:xfrm>
              <a:off x="2533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686"/>
            <p:cNvSpPr/>
            <p:nvPr/>
          </p:nvSpPr>
          <p:spPr>
            <a:xfrm>
              <a:off x="2914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687"/>
            <p:cNvSpPr/>
            <p:nvPr/>
          </p:nvSpPr>
          <p:spPr>
            <a:xfrm>
              <a:off x="2533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688"/>
            <p:cNvSpPr/>
            <p:nvPr/>
          </p:nvSpPr>
          <p:spPr>
            <a:xfrm>
              <a:off x="2914269" y="1658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689"/>
            <p:cNvSpPr/>
            <p:nvPr/>
          </p:nvSpPr>
          <p:spPr>
            <a:xfrm>
              <a:off x="2914269" y="220687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690"/>
            <p:cNvSpPr/>
            <p:nvPr/>
          </p:nvSpPr>
          <p:spPr>
            <a:xfrm>
              <a:off x="2145919" y="193891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691"/>
            <p:cNvSpPr/>
            <p:nvPr/>
          </p:nvSpPr>
          <p:spPr>
            <a:xfrm>
              <a:off x="2145919" y="221322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692"/>
            <p:cNvSpPr/>
            <p:nvPr/>
          </p:nvSpPr>
          <p:spPr>
            <a:xfrm>
              <a:off x="2152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693"/>
            <p:cNvSpPr/>
            <p:nvPr/>
          </p:nvSpPr>
          <p:spPr>
            <a:xfrm>
              <a:off x="3295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694"/>
            <p:cNvSpPr/>
            <p:nvPr/>
          </p:nvSpPr>
          <p:spPr>
            <a:xfrm>
              <a:off x="2145919" y="16645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695"/>
            <p:cNvSpPr/>
            <p:nvPr/>
          </p:nvSpPr>
          <p:spPr>
            <a:xfrm>
              <a:off x="2145919" y="248754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3" name="Picture 69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72328" y="1642873"/>
              <a:ext cx="1722120" cy="944880"/>
            </a:xfrm>
            <a:prstGeom prst="rect">
              <a:avLst/>
            </a:prstGeom>
            <a:noFill/>
            <a:extLst/>
          </p:spPr>
        </p:pic>
        <p:sp>
          <p:nvSpPr>
            <p:cNvPr id="24" name="Freeform 697"/>
            <p:cNvSpPr/>
            <p:nvPr/>
          </p:nvSpPr>
          <p:spPr>
            <a:xfrm>
              <a:off x="5733669" y="1664590"/>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698"/>
            <p:cNvSpPr/>
            <p:nvPr/>
          </p:nvSpPr>
          <p:spPr>
            <a:xfrm>
              <a:off x="6190869" y="1664590"/>
              <a:ext cx="609600" cy="274320"/>
            </a:xfrm>
            <a:custGeom>
              <a:avLst/>
              <a:gdLst/>
              <a:ahLst/>
              <a:cxnLst/>
              <a:rect l="0" t="0" r="0" b="0"/>
              <a:pathLst>
                <a:path w="609600" h="274320">
                  <a:moveTo>
                    <a:pt x="0" y="274320"/>
                  </a:moveTo>
                  <a:lnTo>
                    <a:pt x="609600" y="274320"/>
                  </a:lnTo>
                  <a:lnTo>
                    <a:pt x="609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699"/>
            <p:cNvSpPr/>
            <p:nvPr/>
          </p:nvSpPr>
          <p:spPr>
            <a:xfrm>
              <a:off x="6800468" y="1664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700"/>
            <p:cNvSpPr/>
            <p:nvPr/>
          </p:nvSpPr>
          <p:spPr>
            <a:xfrm>
              <a:off x="5733669" y="1938909"/>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701"/>
            <p:cNvSpPr/>
            <p:nvPr/>
          </p:nvSpPr>
          <p:spPr>
            <a:xfrm>
              <a:off x="6190869" y="1938909"/>
              <a:ext cx="1143000" cy="274320"/>
            </a:xfrm>
            <a:custGeom>
              <a:avLst/>
              <a:gdLst/>
              <a:ahLst/>
              <a:cxnLst/>
              <a:rect l="0" t="0" r="0" b="0"/>
              <a:pathLst>
                <a:path w="1143000" h="274320">
                  <a:moveTo>
                    <a:pt x="0" y="274320"/>
                  </a:moveTo>
                  <a:lnTo>
                    <a:pt x="1143000" y="274320"/>
                  </a:lnTo>
                  <a:lnTo>
                    <a:pt x="1143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702"/>
            <p:cNvSpPr/>
            <p:nvPr/>
          </p:nvSpPr>
          <p:spPr>
            <a:xfrm>
              <a:off x="5733669" y="2213229"/>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703"/>
            <p:cNvSpPr/>
            <p:nvPr/>
          </p:nvSpPr>
          <p:spPr>
            <a:xfrm>
              <a:off x="6190869" y="2213229"/>
              <a:ext cx="609600" cy="274320"/>
            </a:xfrm>
            <a:custGeom>
              <a:avLst/>
              <a:gdLst/>
              <a:ahLst/>
              <a:cxnLst/>
              <a:rect l="0" t="0" r="0" b="0"/>
              <a:pathLst>
                <a:path w="609600" h="274320">
                  <a:moveTo>
                    <a:pt x="0" y="274320"/>
                  </a:moveTo>
                  <a:lnTo>
                    <a:pt x="609600" y="274320"/>
                  </a:lnTo>
                  <a:lnTo>
                    <a:pt x="609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704"/>
            <p:cNvSpPr/>
            <p:nvPr/>
          </p:nvSpPr>
          <p:spPr>
            <a:xfrm>
              <a:off x="6800468" y="2213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705"/>
            <p:cNvSpPr/>
            <p:nvPr/>
          </p:nvSpPr>
          <p:spPr>
            <a:xfrm>
              <a:off x="61908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706"/>
            <p:cNvSpPr/>
            <p:nvPr/>
          </p:nvSpPr>
          <p:spPr>
            <a:xfrm>
              <a:off x="6800468" y="1658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707"/>
            <p:cNvSpPr/>
            <p:nvPr/>
          </p:nvSpPr>
          <p:spPr>
            <a:xfrm>
              <a:off x="6800468" y="220687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708"/>
            <p:cNvSpPr/>
            <p:nvPr/>
          </p:nvSpPr>
          <p:spPr>
            <a:xfrm>
              <a:off x="5727321" y="1938910"/>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709"/>
            <p:cNvSpPr/>
            <p:nvPr/>
          </p:nvSpPr>
          <p:spPr>
            <a:xfrm>
              <a:off x="5727321" y="2213229"/>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710"/>
            <p:cNvSpPr/>
            <p:nvPr/>
          </p:nvSpPr>
          <p:spPr>
            <a:xfrm>
              <a:off x="57336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8" name="Freeform 711"/>
            <p:cNvSpPr/>
            <p:nvPr/>
          </p:nvSpPr>
          <p:spPr>
            <a:xfrm>
              <a:off x="7333868"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712"/>
            <p:cNvSpPr/>
            <p:nvPr/>
          </p:nvSpPr>
          <p:spPr>
            <a:xfrm>
              <a:off x="5727321" y="1664590"/>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0" name="Freeform 713"/>
            <p:cNvSpPr/>
            <p:nvPr/>
          </p:nvSpPr>
          <p:spPr>
            <a:xfrm>
              <a:off x="5727321" y="2487549"/>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1" name="Picture 7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62129" y="3166873"/>
              <a:ext cx="1264919" cy="1127760"/>
            </a:xfrm>
            <a:prstGeom prst="rect">
              <a:avLst/>
            </a:prstGeom>
            <a:noFill/>
            <a:extLst/>
          </p:spPr>
        </p:pic>
        <p:sp>
          <p:nvSpPr>
            <p:cNvPr id="42" name="Freeform 715"/>
            <p:cNvSpPr/>
            <p:nvPr/>
          </p:nvSpPr>
          <p:spPr>
            <a:xfrm>
              <a:off x="323532" y="3188590"/>
              <a:ext cx="228600" cy="274320"/>
            </a:xfrm>
            <a:custGeom>
              <a:avLst/>
              <a:gdLst/>
              <a:ahLst/>
              <a:cxnLst/>
              <a:rect l="0" t="0" r="0" b="0"/>
              <a:pathLst>
                <a:path w="228600" h="274320">
                  <a:moveTo>
                    <a:pt x="0" y="274320"/>
                  </a:moveTo>
                  <a:lnTo>
                    <a:pt x="228600" y="274320"/>
                  </a:lnTo>
                  <a:lnTo>
                    <a:pt x="228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716"/>
            <p:cNvSpPr/>
            <p:nvPr/>
          </p:nvSpPr>
          <p:spPr>
            <a:xfrm>
              <a:off x="552132"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717"/>
            <p:cNvSpPr/>
            <p:nvPr/>
          </p:nvSpPr>
          <p:spPr>
            <a:xfrm>
              <a:off x="1085532"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5" name="Freeform 718"/>
            <p:cNvSpPr/>
            <p:nvPr/>
          </p:nvSpPr>
          <p:spPr>
            <a:xfrm>
              <a:off x="323532" y="3462909"/>
              <a:ext cx="228600" cy="457200"/>
            </a:xfrm>
            <a:custGeom>
              <a:avLst/>
              <a:gdLst/>
              <a:ahLst/>
              <a:cxnLst/>
              <a:rect l="0" t="0" r="0" b="0"/>
              <a:pathLst>
                <a:path w="228600" h="457200">
                  <a:moveTo>
                    <a:pt x="0" y="457200"/>
                  </a:moveTo>
                  <a:lnTo>
                    <a:pt x="228600" y="457200"/>
                  </a:lnTo>
                  <a:lnTo>
                    <a:pt x="228600" y="0"/>
                  </a:lnTo>
                  <a:lnTo>
                    <a:pt x="0" y="0"/>
                  </a:lnTo>
                  <a:lnTo>
                    <a:pt x="0" y="45720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6" name="Freeform 719"/>
            <p:cNvSpPr/>
            <p:nvPr/>
          </p:nvSpPr>
          <p:spPr>
            <a:xfrm>
              <a:off x="552132" y="3462909"/>
              <a:ext cx="914400" cy="457200"/>
            </a:xfrm>
            <a:custGeom>
              <a:avLst/>
              <a:gdLst/>
              <a:ahLst/>
              <a:cxnLst/>
              <a:rect l="0" t="0" r="0" b="0"/>
              <a:pathLst>
                <a:path w="914400" h="457200">
                  <a:moveTo>
                    <a:pt x="0" y="457200"/>
                  </a:moveTo>
                  <a:lnTo>
                    <a:pt x="914400" y="457200"/>
                  </a:lnTo>
                  <a:lnTo>
                    <a:pt x="914400" y="0"/>
                  </a:lnTo>
                  <a:lnTo>
                    <a:pt x="0" y="0"/>
                  </a:lnTo>
                  <a:lnTo>
                    <a:pt x="0" y="45720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720"/>
            <p:cNvSpPr/>
            <p:nvPr/>
          </p:nvSpPr>
          <p:spPr>
            <a:xfrm>
              <a:off x="323532" y="3920110"/>
              <a:ext cx="228600" cy="274320"/>
            </a:xfrm>
            <a:custGeom>
              <a:avLst/>
              <a:gdLst/>
              <a:ahLst/>
              <a:cxnLst/>
              <a:rect l="0" t="0" r="0" b="0"/>
              <a:pathLst>
                <a:path w="228600" h="274320">
                  <a:moveTo>
                    <a:pt x="0" y="274320"/>
                  </a:moveTo>
                  <a:lnTo>
                    <a:pt x="228600" y="274320"/>
                  </a:lnTo>
                  <a:lnTo>
                    <a:pt x="228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721"/>
            <p:cNvSpPr/>
            <p:nvPr/>
          </p:nvSpPr>
          <p:spPr>
            <a:xfrm>
              <a:off x="552132" y="392011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722"/>
            <p:cNvSpPr/>
            <p:nvPr/>
          </p:nvSpPr>
          <p:spPr>
            <a:xfrm>
              <a:off x="1085532" y="39201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0" name="Freeform 723"/>
            <p:cNvSpPr/>
            <p:nvPr/>
          </p:nvSpPr>
          <p:spPr>
            <a:xfrm>
              <a:off x="552132"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1" name="Freeform 724"/>
            <p:cNvSpPr/>
            <p:nvPr/>
          </p:nvSpPr>
          <p:spPr>
            <a:xfrm>
              <a:off x="1085532"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 name="Freeform 725"/>
            <p:cNvSpPr/>
            <p:nvPr/>
          </p:nvSpPr>
          <p:spPr>
            <a:xfrm>
              <a:off x="1085532" y="3913761"/>
              <a:ext cx="0" cy="287021"/>
            </a:xfrm>
            <a:custGeom>
              <a:avLst/>
              <a:gdLst/>
              <a:ahLst/>
              <a:cxnLst/>
              <a:rect l="0" t="0" r="0" b="0"/>
              <a:pathLst>
                <a:path h="287021">
                  <a:moveTo>
                    <a:pt x="0" y="0"/>
                  </a:moveTo>
                  <a:lnTo>
                    <a:pt x="0" y="28702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 name="Freeform 726"/>
            <p:cNvSpPr/>
            <p:nvPr/>
          </p:nvSpPr>
          <p:spPr>
            <a:xfrm>
              <a:off x="317184" y="346291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 name="Freeform 727"/>
            <p:cNvSpPr/>
            <p:nvPr/>
          </p:nvSpPr>
          <p:spPr>
            <a:xfrm>
              <a:off x="317184" y="3920109"/>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 name="Freeform 728"/>
            <p:cNvSpPr/>
            <p:nvPr/>
          </p:nvSpPr>
          <p:spPr>
            <a:xfrm>
              <a:off x="323532"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 name="Freeform 729"/>
            <p:cNvSpPr/>
            <p:nvPr/>
          </p:nvSpPr>
          <p:spPr>
            <a:xfrm>
              <a:off x="1466469"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7" name="Freeform 730"/>
            <p:cNvSpPr/>
            <p:nvPr/>
          </p:nvSpPr>
          <p:spPr>
            <a:xfrm>
              <a:off x="317184" y="318859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8" name="Freeform 731"/>
            <p:cNvSpPr/>
            <p:nvPr/>
          </p:nvSpPr>
          <p:spPr>
            <a:xfrm>
              <a:off x="317184" y="419443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9" name="Picture 7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090929" y="3166875"/>
              <a:ext cx="1264919" cy="1310639"/>
            </a:xfrm>
            <a:prstGeom prst="rect">
              <a:avLst/>
            </a:prstGeom>
            <a:noFill/>
            <a:extLst/>
          </p:spPr>
        </p:pic>
        <p:sp>
          <p:nvSpPr>
            <p:cNvPr id="60" name="Freeform 733"/>
            <p:cNvSpPr/>
            <p:nvPr/>
          </p:nvSpPr>
          <p:spPr>
            <a:xfrm>
              <a:off x="2152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1" name="Freeform 734"/>
            <p:cNvSpPr/>
            <p:nvPr/>
          </p:nvSpPr>
          <p:spPr>
            <a:xfrm>
              <a:off x="2533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735"/>
            <p:cNvSpPr/>
            <p:nvPr/>
          </p:nvSpPr>
          <p:spPr>
            <a:xfrm>
              <a:off x="2914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3" name="Freeform 736"/>
            <p:cNvSpPr/>
            <p:nvPr/>
          </p:nvSpPr>
          <p:spPr>
            <a:xfrm>
              <a:off x="2152269" y="3462910"/>
              <a:ext cx="381000" cy="640080"/>
            </a:xfrm>
            <a:custGeom>
              <a:avLst/>
              <a:gdLst/>
              <a:ahLst/>
              <a:cxnLst/>
              <a:rect l="0" t="0" r="0" b="0"/>
              <a:pathLst>
                <a:path w="381000" h="640080">
                  <a:moveTo>
                    <a:pt x="0" y="640080"/>
                  </a:moveTo>
                  <a:lnTo>
                    <a:pt x="381000" y="640080"/>
                  </a:lnTo>
                  <a:lnTo>
                    <a:pt x="3810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4" name="Freeform 737"/>
            <p:cNvSpPr/>
            <p:nvPr/>
          </p:nvSpPr>
          <p:spPr>
            <a:xfrm>
              <a:off x="2533269" y="3462910"/>
              <a:ext cx="762000" cy="640080"/>
            </a:xfrm>
            <a:custGeom>
              <a:avLst/>
              <a:gdLst/>
              <a:ahLst/>
              <a:cxnLst/>
              <a:rect l="0" t="0" r="0" b="0"/>
              <a:pathLst>
                <a:path w="762000" h="640080">
                  <a:moveTo>
                    <a:pt x="0" y="640080"/>
                  </a:moveTo>
                  <a:lnTo>
                    <a:pt x="762000" y="640080"/>
                  </a:lnTo>
                  <a:lnTo>
                    <a:pt x="7620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5" name="Freeform 738"/>
            <p:cNvSpPr/>
            <p:nvPr/>
          </p:nvSpPr>
          <p:spPr>
            <a:xfrm>
              <a:off x="2152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6" name="Freeform 739"/>
            <p:cNvSpPr/>
            <p:nvPr/>
          </p:nvSpPr>
          <p:spPr>
            <a:xfrm>
              <a:off x="2533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7" name="Freeform 740"/>
            <p:cNvSpPr/>
            <p:nvPr/>
          </p:nvSpPr>
          <p:spPr>
            <a:xfrm>
              <a:off x="2914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8" name="Freeform 741"/>
            <p:cNvSpPr/>
            <p:nvPr/>
          </p:nvSpPr>
          <p:spPr>
            <a:xfrm>
              <a:off x="2533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9" name="Freeform 742"/>
            <p:cNvSpPr/>
            <p:nvPr/>
          </p:nvSpPr>
          <p:spPr>
            <a:xfrm>
              <a:off x="29142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0" name="Freeform 743"/>
            <p:cNvSpPr/>
            <p:nvPr/>
          </p:nvSpPr>
          <p:spPr>
            <a:xfrm>
              <a:off x="2914269" y="409664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1" name="Freeform 744"/>
            <p:cNvSpPr/>
            <p:nvPr/>
          </p:nvSpPr>
          <p:spPr>
            <a:xfrm>
              <a:off x="2145919" y="346291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2" name="Freeform 745"/>
            <p:cNvSpPr/>
            <p:nvPr/>
          </p:nvSpPr>
          <p:spPr>
            <a:xfrm>
              <a:off x="2145919" y="41029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3" name="Freeform 746"/>
            <p:cNvSpPr/>
            <p:nvPr/>
          </p:nvSpPr>
          <p:spPr>
            <a:xfrm>
              <a:off x="2152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4" name="Freeform 747"/>
            <p:cNvSpPr/>
            <p:nvPr/>
          </p:nvSpPr>
          <p:spPr>
            <a:xfrm>
              <a:off x="3295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5" name="Freeform 748"/>
            <p:cNvSpPr/>
            <p:nvPr/>
          </p:nvSpPr>
          <p:spPr>
            <a:xfrm>
              <a:off x="2145919" y="31885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6" name="Freeform 749"/>
            <p:cNvSpPr/>
            <p:nvPr/>
          </p:nvSpPr>
          <p:spPr>
            <a:xfrm>
              <a:off x="2145919" y="437730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7" name="Picture 75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767330" y="3166872"/>
              <a:ext cx="1417319" cy="944880"/>
            </a:xfrm>
            <a:prstGeom prst="rect">
              <a:avLst/>
            </a:prstGeom>
            <a:noFill/>
            <a:extLst/>
          </p:spPr>
        </p:pic>
        <p:sp>
          <p:nvSpPr>
            <p:cNvPr id="78" name="Freeform 751"/>
            <p:cNvSpPr/>
            <p:nvPr/>
          </p:nvSpPr>
          <p:spPr>
            <a:xfrm>
              <a:off x="38286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9" name="Freeform 752"/>
            <p:cNvSpPr/>
            <p:nvPr/>
          </p:nvSpPr>
          <p:spPr>
            <a:xfrm>
              <a:off x="4209669"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0" name="Freeform 753"/>
            <p:cNvSpPr/>
            <p:nvPr/>
          </p:nvSpPr>
          <p:spPr>
            <a:xfrm>
              <a:off x="47430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1" name="Freeform 754"/>
            <p:cNvSpPr/>
            <p:nvPr/>
          </p:nvSpPr>
          <p:spPr>
            <a:xfrm>
              <a:off x="3828669" y="34629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2" name="Freeform 755"/>
            <p:cNvSpPr/>
            <p:nvPr/>
          </p:nvSpPr>
          <p:spPr>
            <a:xfrm>
              <a:off x="4209669" y="3462910"/>
              <a:ext cx="914400" cy="274320"/>
            </a:xfrm>
            <a:custGeom>
              <a:avLst/>
              <a:gdLst/>
              <a:ahLst/>
              <a:cxnLst/>
              <a:rect l="0" t="0" r="0" b="0"/>
              <a:pathLst>
                <a:path w="914400" h="274320">
                  <a:moveTo>
                    <a:pt x="0" y="274320"/>
                  </a:moveTo>
                  <a:lnTo>
                    <a:pt x="914400" y="274320"/>
                  </a:lnTo>
                  <a:lnTo>
                    <a:pt x="9144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3" name="Freeform 756"/>
            <p:cNvSpPr/>
            <p:nvPr/>
          </p:nvSpPr>
          <p:spPr>
            <a:xfrm>
              <a:off x="38286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 name="Freeform 757"/>
            <p:cNvSpPr/>
            <p:nvPr/>
          </p:nvSpPr>
          <p:spPr>
            <a:xfrm>
              <a:off x="4209669" y="3737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5" name="Freeform 758"/>
            <p:cNvSpPr/>
            <p:nvPr/>
          </p:nvSpPr>
          <p:spPr>
            <a:xfrm>
              <a:off x="47430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6" name="Freeform 759"/>
            <p:cNvSpPr/>
            <p:nvPr/>
          </p:nvSpPr>
          <p:spPr>
            <a:xfrm>
              <a:off x="42096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 name="Freeform 760"/>
            <p:cNvSpPr/>
            <p:nvPr/>
          </p:nvSpPr>
          <p:spPr>
            <a:xfrm>
              <a:off x="47430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8" name="Freeform 761"/>
            <p:cNvSpPr/>
            <p:nvPr/>
          </p:nvSpPr>
          <p:spPr>
            <a:xfrm>
              <a:off x="4743069" y="373088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9" name="Freeform 762"/>
            <p:cNvSpPr/>
            <p:nvPr/>
          </p:nvSpPr>
          <p:spPr>
            <a:xfrm>
              <a:off x="3822319" y="346291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0" name="Freeform 763"/>
            <p:cNvSpPr/>
            <p:nvPr/>
          </p:nvSpPr>
          <p:spPr>
            <a:xfrm>
              <a:off x="3822319" y="373723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1" name="Freeform 764"/>
            <p:cNvSpPr/>
            <p:nvPr/>
          </p:nvSpPr>
          <p:spPr>
            <a:xfrm>
              <a:off x="38286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2" name="Freeform 765"/>
            <p:cNvSpPr/>
            <p:nvPr/>
          </p:nvSpPr>
          <p:spPr>
            <a:xfrm>
              <a:off x="51240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 name="Freeform 766"/>
            <p:cNvSpPr/>
            <p:nvPr/>
          </p:nvSpPr>
          <p:spPr>
            <a:xfrm>
              <a:off x="3822319" y="318859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4" name="Freeform 767"/>
            <p:cNvSpPr/>
            <p:nvPr/>
          </p:nvSpPr>
          <p:spPr>
            <a:xfrm>
              <a:off x="3822319" y="4011549"/>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5" name="Picture 76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519930" y="3166872"/>
              <a:ext cx="1459991" cy="944880"/>
            </a:xfrm>
            <a:prstGeom prst="rect">
              <a:avLst/>
            </a:prstGeom>
            <a:noFill/>
            <a:extLst/>
          </p:spPr>
        </p:pic>
        <p:sp>
          <p:nvSpPr>
            <p:cNvPr id="96" name="Freeform 769"/>
            <p:cNvSpPr/>
            <p:nvPr/>
          </p:nvSpPr>
          <p:spPr>
            <a:xfrm>
              <a:off x="5581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7" name="Freeform 770"/>
            <p:cNvSpPr/>
            <p:nvPr/>
          </p:nvSpPr>
          <p:spPr>
            <a:xfrm>
              <a:off x="5962269"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8" name="Freeform 771"/>
            <p:cNvSpPr/>
            <p:nvPr/>
          </p:nvSpPr>
          <p:spPr>
            <a:xfrm>
              <a:off x="6495669" y="3188590"/>
              <a:ext cx="421640" cy="274320"/>
            </a:xfrm>
            <a:custGeom>
              <a:avLst/>
              <a:gdLst/>
              <a:ahLst/>
              <a:cxnLst/>
              <a:rect l="0" t="0" r="0" b="0"/>
              <a:pathLst>
                <a:path w="421640" h="274320">
                  <a:moveTo>
                    <a:pt x="0" y="274320"/>
                  </a:moveTo>
                  <a:lnTo>
                    <a:pt x="421640" y="274320"/>
                  </a:lnTo>
                  <a:lnTo>
                    <a:pt x="42164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9" name="Freeform 772"/>
            <p:cNvSpPr/>
            <p:nvPr/>
          </p:nvSpPr>
          <p:spPr>
            <a:xfrm>
              <a:off x="5581269" y="34629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0" name="Freeform 773"/>
            <p:cNvSpPr/>
            <p:nvPr/>
          </p:nvSpPr>
          <p:spPr>
            <a:xfrm>
              <a:off x="5962271" y="3462910"/>
              <a:ext cx="955039" cy="274320"/>
            </a:xfrm>
            <a:custGeom>
              <a:avLst/>
              <a:gdLst/>
              <a:ahLst/>
              <a:cxnLst/>
              <a:rect l="0" t="0" r="0" b="0"/>
              <a:pathLst>
                <a:path w="955039" h="274320">
                  <a:moveTo>
                    <a:pt x="0" y="274320"/>
                  </a:moveTo>
                  <a:lnTo>
                    <a:pt x="955039" y="274320"/>
                  </a:lnTo>
                  <a:lnTo>
                    <a:pt x="955039"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1" name="Freeform 774"/>
            <p:cNvSpPr/>
            <p:nvPr/>
          </p:nvSpPr>
          <p:spPr>
            <a:xfrm>
              <a:off x="55812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2" name="Freeform 775"/>
            <p:cNvSpPr/>
            <p:nvPr/>
          </p:nvSpPr>
          <p:spPr>
            <a:xfrm>
              <a:off x="5962269" y="3737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3" name="Freeform 776"/>
            <p:cNvSpPr/>
            <p:nvPr/>
          </p:nvSpPr>
          <p:spPr>
            <a:xfrm>
              <a:off x="6495669" y="3737229"/>
              <a:ext cx="421640" cy="274320"/>
            </a:xfrm>
            <a:custGeom>
              <a:avLst/>
              <a:gdLst/>
              <a:ahLst/>
              <a:cxnLst/>
              <a:rect l="0" t="0" r="0" b="0"/>
              <a:pathLst>
                <a:path w="421640" h="274320">
                  <a:moveTo>
                    <a:pt x="0" y="274320"/>
                  </a:moveTo>
                  <a:lnTo>
                    <a:pt x="421640" y="274320"/>
                  </a:lnTo>
                  <a:lnTo>
                    <a:pt x="42164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4" name="Freeform 777"/>
            <p:cNvSpPr/>
            <p:nvPr/>
          </p:nvSpPr>
          <p:spPr>
            <a:xfrm>
              <a:off x="59622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5" name="Freeform 778"/>
            <p:cNvSpPr/>
            <p:nvPr/>
          </p:nvSpPr>
          <p:spPr>
            <a:xfrm>
              <a:off x="64956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6" name="Freeform 779"/>
            <p:cNvSpPr/>
            <p:nvPr/>
          </p:nvSpPr>
          <p:spPr>
            <a:xfrm>
              <a:off x="6495669" y="373088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7" name="Freeform 780"/>
            <p:cNvSpPr/>
            <p:nvPr/>
          </p:nvSpPr>
          <p:spPr>
            <a:xfrm>
              <a:off x="5574921" y="346291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8" name="Freeform 781"/>
            <p:cNvSpPr/>
            <p:nvPr/>
          </p:nvSpPr>
          <p:spPr>
            <a:xfrm>
              <a:off x="5574921" y="373723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9" name="Freeform 782"/>
            <p:cNvSpPr/>
            <p:nvPr/>
          </p:nvSpPr>
          <p:spPr>
            <a:xfrm>
              <a:off x="55812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0" name="Freeform 783"/>
            <p:cNvSpPr/>
            <p:nvPr/>
          </p:nvSpPr>
          <p:spPr>
            <a:xfrm>
              <a:off x="6917308"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1" name="Freeform 784"/>
            <p:cNvSpPr/>
            <p:nvPr/>
          </p:nvSpPr>
          <p:spPr>
            <a:xfrm>
              <a:off x="5574921" y="318859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2" name="Freeform 785"/>
            <p:cNvSpPr/>
            <p:nvPr/>
          </p:nvSpPr>
          <p:spPr>
            <a:xfrm>
              <a:off x="5574921" y="4011549"/>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13" name="Picture 78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7501130" y="2450592"/>
              <a:ext cx="1417319" cy="1066800"/>
            </a:xfrm>
            <a:prstGeom prst="rect">
              <a:avLst/>
            </a:prstGeom>
            <a:noFill/>
            <a:extLst/>
          </p:spPr>
        </p:pic>
        <p:sp>
          <p:nvSpPr>
            <p:cNvPr id="114" name="Freeform 787"/>
            <p:cNvSpPr/>
            <p:nvPr/>
          </p:nvSpPr>
          <p:spPr>
            <a:xfrm>
              <a:off x="75624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5" name="Freeform 788"/>
            <p:cNvSpPr/>
            <p:nvPr/>
          </p:nvSpPr>
          <p:spPr>
            <a:xfrm>
              <a:off x="79942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6" name="Freeform 789"/>
            <p:cNvSpPr/>
            <p:nvPr/>
          </p:nvSpPr>
          <p:spPr>
            <a:xfrm>
              <a:off x="84260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7" name="Freeform 790"/>
            <p:cNvSpPr/>
            <p:nvPr/>
          </p:nvSpPr>
          <p:spPr>
            <a:xfrm>
              <a:off x="7562468" y="2787269"/>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8" name="Freeform 791"/>
            <p:cNvSpPr/>
            <p:nvPr/>
          </p:nvSpPr>
          <p:spPr>
            <a:xfrm>
              <a:off x="7994268" y="2787269"/>
              <a:ext cx="863600" cy="314960"/>
            </a:xfrm>
            <a:custGeom>
              <a:avLst/>
              <a:gdLst/>
              <a:ahLst/>
              <a:cxnLst/>
              <a:rect l="0" t="0" r="0" b="0"/>
              <a:pathLst>
                <a:path w="863600" h="314960">
                  <a:moveTo>
                    <a:pt x="0" y="314960"/>
                  </a:moveTo>
                  <a:lnTo>
                    <a:pt x="863600" y="314960"/>
                  </a:lnTo>
                  <a:lnTo>
                    <a:pt x="863600" y="0"/>
                  </a:lnTo>
                  <a:lnTo>
                    <a:pt x="0" y="0"/>
                  </a:lnTo>
                  <a:lnTo>
                    <a:pt x="0" y="31496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9" name="Freeform 792"/>
            <p:cNvSpPr/>
            <p:nvPr/>
          </p:nvSpPr>
          <p:spPr>
            <a:xfrm>
              <a:off x="75624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0" name="Freeform 793"/>
            <p:cNvSpPr/>
            <p:nvPr/>
          </p:nvSpPr>
          <p:spPr>
            <a:xfrm>
              <a:off x="79942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1" name="Freeform 794"/>
            <p:cNvSpPr/>
            <p:nvPr/>
          </p:nvSpPr>
          <p:spPr>
            <a:xfrm>
              <a:off x="84260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2" name="Freeform 795"/>
            <p:cNvSpPr/>
            <p:nvPr/>
          </p:nvSpPr>
          <p:spPr>
            <a:xfrm>
              <a:off x="79942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3" name="Freeform 796"/>
            <p:cNvSpPr/>
            <p:nvPr/>
          </p:nvSpPr>
          <p:spPr>
            <a:xfrm>
              <a:off x="8426068" y="2465960"/>
              <a:ext cx="0" cy="327660"/>
            </a:xfrm>
            <a:custGeom>
              <a:avLst/>
              <a:gdLst/>
              <a:ahLst/>
              <a:cxnLst/>
              <a:rect l="0" t="0" r="0" b="0"/>
              <a:pathLst>
                <a:path h="327660">
                  <a:moveTo>
                    <a:pt x="0" y="0"/>
                  </a:moveTo>
                  <a:lnTo>
                    <a:pt x="0" y="32766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4" name="Freeform 797"/>
            <p:cNvSpPr/>
            <p:nvPr/>
          </p:nvSpPr>
          <p:spPr>
            <a:xfrm>
              <a:off x="8426068" y="3095881"/>
              <a:ext cx="0" cy="327661"/>
            </a:xfrm>
            <a:custGeom>
              <a:avLst/>
              <a:gdLst/>
              <a:ahLst/>
              <a:cxnLst/>
              <a:rect l="0" t="0" r="0" b="0"/>
              <a:pathLst>
                <a:path h="327661">
                  <a:moveTo>
                    <a:pt x="0" y="0"/>
                  </a:moveTo>
                  <a:lnTo>
                    <a:pt x="0" y="32766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5" name="Freeform 798"/>
            <p:cNvSpPr/>
            <p:nvPr/>
          </p:nvSpPr>
          <p:spPr>
            <a:xfrm>
              <a:off x="7556118" y="278727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6" name="Freeform 799"/>
            <p:cNvSpPr/>
            <p:nvPr/>
          </p:nvSpPr>
          <p:spPr>
            <a:xfrm>
              <a:off x="7556118" y="3102229"/>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7" name="Freeform 800"/>
            <p:cNvSpPr/>
            <p:nvPr/>
          </p:nvSpPr>
          <p:spPr>
            <a:xfrm>
              <a:off x="75624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8" name="Freeform 801"/>
            <p:cNvSpPr/>
            <p:nvPr/>
          </p:nvSpPr>
          <p:spPr>
            <a:xfrm>
              <a:off x="88578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9" name="Freeform 802"/>
            <p:cNvSpPr/>
            <p:nvPr/>
          </p:nvSpPr>
          <p:spPr>
            <a:xfrm>
              <a:off x="7556118" y="247231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0" name="Freeform 803"/>
            <p:cNvSpPr/>
            <p:nvPr/>
          </p:nvSpPr>
          <p:spPr>
            <a:xfrm>
              <a:off x="7556118" y="341719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31" name="Picture 80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090929" y="4660395"/>
              <a:ext cx="1472183" cy="1310639"/>
            </a:xfrm>
            <a:prstGeom prst="rect">
              <a:avLst/>
            </a:prstGeom>
            <a:noFill/>
            <a:extLst/>
          </p:spPr>
        </p:pic>
        <p:sp>
          <p:nvSpPr>
            <p:cNvPr id="132" name="Freeform 805"/>
            <p:cNvSpPr/>
            <p:nvPr/>
          </p:nvSpPr>
          <p:spPr>
            <a:xfrm>
              <a:off x="2152269"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3" name="Freeform 806"/>
            <p:cNvSpPr/>
            <p:nvPr/>
          </p:nvSpPr>
          <p:spPr>
            <a:xfrm>
              <a:off x="2601722"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4" name="Freeform 807"/>
            <p:cNvSpPr/>
            <p:nvPr/>
          </p:nvSpPr>
          <p:spPr>
            <a:xfrm>
              <a:off x="3051048"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5" name="Freeform 808"/>
            <p:cNvSpPr/>
            <p:nvPr/>
          </p:nvSpPr>
          <p:spPr>
            <a:xfrm>
              <a:off x="2152269" y="4956379"/>
              <a:ext cx="449364" cy="640080"/>
            </a:xfrm>
            <a:custGeom>
              <a:avLst/>
              <a:gdLst/>
              <a:ahLst/>
              <a:cxnLst/>
              <a:rect l="0" t="0" r="0" b="0"/>
              <a:pathLst>
                <a:path w="449364" h="640080">
                  <a:moveTo>
                    <a:pt x="0" y="640080"/>
                  </a:moveTo>
                  <a:lnTo>
                    <a:pt x="449364" y="640080"/>
                  </a:lnTo>
                  <a:lnTo>
                    <a:pt x="449364"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6" name="Freeform 809"/>
            <p:cNvSpPr/>
            <p:nvPr/>
          </p:nvSpPr>
          <p:spPr>
            <a:xfrm>
              <a:off x="2601722" y="4956379"/>
              <a:ext cx="898728" cy="640080"/>
            </a:xfrm>
            <a:custGeom>
              <a:avLst/>
              <a:gdLst/>
              <a:ahLst/>
              <a:cxnLst/>
              <a:rect l="0" t="0" r="0" b="0"/>
              <a:pathLst>
                <a:path w="898728" h="640080">
                  <a:moveTo>
                    <a:pt x="0" y="640080"/>
                  </a:moveTo>
                  <a:lnTo>
                    <a:pt x="898728" y="640080"/>
                  </a:lnTo>
                  <a:lnTo>
                    <a:pt x="898728"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7" name="Freeform 810"/>
            <p:cNvSpPr/>
            <p:nvPr/>
          </p:nvSpPr>
          <p:spPr>
            <a:xfrm>
              <a:off x="2152269"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8" name="Freeform 811"/>
            <p:cNvSpPr/>
            <p:nvPr/>
          </p:nvSpPr>
          <p:spPr>
            <a:xfrm>
              <a:off x="2601722"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9" name="Freeform 812"/>
            <p:cNvSpPr/>
            <p:nvPr/>
          </p:nvSpPr>
          <p:spPr>
            <a:xfrm>
              <a:off x="3051048"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0" name="Freeform 813"/>
            <p:cNvSpPr/>
            <p:nvPr/>
          </p:nvSpPr>
          <p:spPr>
            <a:xfrm>
              <a:off x="2601722"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1" name="Freeform 814"/>
            <p:cNvSpPr/>
            <p:nvPr/>
          </p:nvSpPr>
          <p:spPr>
            <a:xfrm>
              <a:off x="3051048" y="4675761"/>
              <a:ext cx="0" cy="287021"/>
            </a:xfrm>
            <a:custGeom>
              <a:avLst/>
              <a:gdLst/>
              <a:ahLst/>
              <a:cxnLst/>
              <a:rect l="0" t="0" r="0" b="0"/>
              <a:pathLst>
                <a:path h="287021">
                  <a:moveTo>
                    <a:pt x="0" y="0"/>
                  </a:moveTo>
                  <a:lnTo>
                    <a:pt x="0" y="28702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2" name="Freeform 815"/>
            <p:cNvSpPr/>
            <p:nvPr/>
          </p:nvSpPr>
          <p:spPr>
            <a:xfrm>
              <a:off x="3051048" y="559010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3" name="Freeform 816"/>
            <p:cNvSpPr/>
            <p:nvPr/>
          </p:nvSpPr>
          <p:spPr>
            <a:xfrm>
              <a:off x="2145919" y="4956430"/>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4" name="Freeform 817"/>
            <p:cNvSpPr/>
            <p:nvPr/>
          </p:nvSpPr>
          <p:spPr>
            <a:xfrm>
              <a:off x="2145919" y="559645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5" name="Freeform 818"/>
            <p:cNvSpPr/>
            <p:nvPr/>
          </p:nvSpPr>
          <p:spPr>
            <a:xfrm>
              <a:off x="2152269"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6" name="Freeform 819"/>
            <p:cNvSpPr/>
            <p:nvPr/>
          </p:nvSpPr>
          <p:spPr>
            <a:xfrm>
              <a:off x="3500373"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7" name="Freeform 820"/>
            <p:cNvSpPr/>
            <p:nvPr/>
          </p:nvSpPr>
          <p:spPr>
            <a:xfrm>
              <a:off x="2145919" y="468210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8" name="Freeform 821"/>
            <p:cNvSpPr/>
            <p:nvPr/>
          </p:nvSpPr>
          <p:spPr>
            <a:xfrm>
              <a:off x="2145919" y="587077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49" name="Picture 8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272786" y="5245609"/>
              <a:ext cx="1673351" cy="1496567"/>
            </a:xfrm>
            <a:prstGeom prst="rect">
              <a:avLst/>
            </a:prstGeom>
            <a:noFill/>
            <a:extLst/>
          </p:spPr>
        </p:pic>
        <p:sp>
          <p:nvSpPr>
            <p:cNvPr id="150" name="Freeform 823"/>
            <p:cNvSpPr/>
            <p:nvPr/>
          </p:nvSpPr>
          <p:spPr>
            <a:xfrm>
              <a:off x="6334888"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1" name="Freeform 824"/>
            <p:cNvSpPr/>
            <p:nvPr/>
          </p:nvSpPr>
          <p:spPr>
            <a:xfrm>
              <a:off x="6851397"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2" name="Freeform 825"/>
            <p:cNvSpPr/>
            <p:nvPr/>
          </p:nvSpPr>
          <p:spPr>
            <a:xfrm>
              <a:off x="7367907"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3" name="Freeform 826"/>
            <p:cNvSpPr/>
            <p:nvPr/>
          </p:nvSpPr>
          <p:spPr>
            <a:xfrm>
              <a:off x="6334888" y="5826394"/>
              <a:ext cx="516509" cy="334353"/>
            </a:xfrm>
            <a:custGeom>
              <a:avLst/>
              <a:gdLst/>
              <a:ahLst/>
              <a:cxnLst/>
              <a:rect l="0" t="0" r="0" b="0"/>
              <a:pathLst>
                <a:path w="516509" h="334353">
                  <a:moveTo>
                    <a:pt x="0" y="334353"/>
                  </a:moveTo>
                  <a:lnTo>
                    <a:pt x="516509" y="334353"/>
                  </a:lnTo>
                  <a:lnTo>
                    <a:pt x="516509" y="0"/>
                  </a:lnTo>
                  <a:lnTo>
                    <a:pt x="0" y="0"/>
                  </a:lnTo>
                  <a:lnTo>
                    <a:pt x="0" y="334353"/>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4" name="Freeform 827"/>
            <p:cNvSpPr/>
            <p:nvPr/>
          </p:nvSpPr>
          <p:spPr>
            <a:xfrm>
              <a:off x="6851395" y="5826394"/>
              <a:ext cx="1033018" cy="334353"/>
            </a:xfrm>
            <a:custGeom>
              <a:avLst/>
              <a:gdLst/>
              <a:ahLst/>
              <a:cxnLst/>
              <a:rect l="0" t="0" r="0" b="0"/>
              <a:pathLst>
                <a:path w="1033018" h="334353">
                  <a:moveTo>
                    <a:pt x="0" y="334353"/>
                  </a:moveTo>
                  <a:lnTo>
                    <a:pt x="1033018" y="334353"/>
                  </a:lnTo>
                  <a:lnTo>
                    <a:pt x="1033018" y="0"/>
                  </a:lnTo>
                  <a:lnTo>
                    <a:pt x="0" y="0"/>
                  </a:lnTo>
                  <a:lnTo>
                    <a:pt x="0" y="334353"/>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5" name="Freeform 828"/>
            <p:cNvSpPr/>
            <p:nvPr/>
          </p:nvSpPr>
          <p:spPr>
            <a:xfrm>
              <a:off x="6334888"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6" name="Freeform 829"/>
            <p:cNvSpPr/>
            <p:nvPr/>
          </p:nvSpPr>
          <p:spPr>
            <a:xfrm>
              <a:off x="6851397"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7" name="Freeform 830"/>
            <p:cNvSpPr/>
            <p:nvPr/>
          </p:nvSpPr>
          <p:spPr>
            <a:xfrm>
              <a:off x="7367907"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8" name="Freeform 831"/>
            <p:cNvSpPr/>
            <p:nvPr/>
          </p:nvSpPr>
          <p:spPr>
            <a:xfrm>
              <a:off x="6851395"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9" name="Freeform 832"/>
            <p:cNvSpPr/>
            <p:nvPr/>
          </p:nvSpPr>
          <p:spPr>
            <a:xfrm>
              <a:off x="7367905" y="5262755"/>
              <a:ext cx="0" cy="569989"/>
            </a:xfrm>
            <a:custGeom>
              <a:avLst/>
              <a:gdLst/>
              <a:ahLst/>
              <a:cxnLst/>
              <a:rect l="0" t="0" r="0" b="0"/>
              <a:pathLst>
                <a:path h="569989">
                  <a:moveTo>
                    <a:pt x="0" y="0"/>
                  </a:moveTo>
                  <a:lnTo>
                    <a:pt x="0" y="56998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0" name="Freeform 833"/>
            <p:cNvSpPr/>
            <p:nvPr/>
          </p:nvSpPr>
          <p:spPr>
            <a:xfrm>
              <a:off x="7367905" y="6154395"/>
              <a:ext cx="0" cy="495668"/>
            </a:xfrm>
            <a:custGeom>
              <a:avLst/>
              <a:gdLst/>
              <a:ahLst/>
              <a:cxnLst/>
              <a:rect l="0" t="0" r="0" b="0"/>
              <a:pathLst>
                <a:path h="495668">
                  <a:moveTo>
                    <a:pt x="0" y="0"/>
                  </a:moveTo>
                  <a:lnTo>
                    <a:pt x="0" y="495668"/>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1" name="Freeform 834"/>
            <p:cNvSpPr/>
            <p:nvPr/>
          </p:nvSpPr>
          <p:spPr>
            <a:xfrm>
              <a:off x="6328536" y="5826392"/>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2" name="Freeform 835"/>
            <p:cNvSpPr/>
            <p:nvPr/>
          </p:nvSpPr>
          <p:spPr>
            <a:xfrm>
              <a:off x="6328536" y="6160745"/>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3" name="Freeform 836"/>
            <p:cNvSpPr/>
            <p:nvPr/>
          </p:nvSpPr>
          <p:spPr>
            <a:xfrm>
              <a:off x="6334886"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4" name="Freeform 837"/>
            <p:cNvSpPr/>
            <p:nvPr/>
          </p:nvSpPr>
          <p:spPr>
            <a:xfrm>
              <a:off x="7884414"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5" name="Freeform 838"/>
            <p:cNvSpPr/>
            <p:nvPr/>
          </p:nvSpPr>
          <p:spPr>
            <a:xfrm>
              <a:off x="6328536" y="5269103"/>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 name="Freeform 839"/>
            <p:cNvSpPr/>
            <p:nvPr/>
          </p:nvSpPr>
          <p:spPr>
            <a:xfrm>
              <a:off x="6328536" y="6643713"/>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7" name="Picture 8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411224" y="2365251"/>
              <a:ext cx="899160" cy="1353311"/>
            </a:xfrm>
            <a:prstGeom prst="rect">
              <a:avLst/>
            </a:prstGeom>
            <a:noFill/>
            <a:extLst/>
          </p:spPr>
        </p:pic>
        <p:pic>
          <p:nvPicPr>
            <p:cNvPr id="168" name="Picture 8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442976" y="2489962"/>
              <a:ext cx="722121" cy="1175004"/>
            </a:xfrm>
            <a:prstGeom prst="rect">
              <a:avLst/>
            </a:prstGeom>
            <a:noFill/>
            <a:extLst/>
          </p:spPr>
        </p:pic>
        <p:pic>
          <p:nvPicPr>
            <p:cNvPr id="169" name="Picture 84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1420367" y="3660650"/>
              <a:ext cx="737616" cy="316991"/>
            </a:xfrm>
            <a:prstGeom prst="rect">
              <a:avLst/>
            </a:prstGeom>
            <a:noFill/>
            <a:extLst/>
          </p:spPr>
        </p:pic>
        <p:pic>
          <p:nvPicPr>
            <p:cNvPr id="170" name="Picture 843"/>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453769" y="3729604"/>
              <a:ext cx="558926" cy="139676"/>
            </a:xfrm>
            <a:prstGeom prst="rect">
              <a:avLst/>
            </a:prstGeom>
            <a:noFill/>
            <a:extLst/>
          </p:spPr>
        </p:pic>
        <p:pic>
          <p:nvPicPr>
            <p:cNvPr id="171" name="Picture 84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411224" y="4069082"/>
              <a:ext cx="822960" cy="746759"/>
            </a:xfrm>
            <a:prstGeom prst="rect">
              <a:avLst/>
            </a:prstGeom>
            <a:noFill/>
            <a:extLst/>
          </p:spPr>
        </p:pic>
        <p:pic>
          <p:nvPicPr>
            <p:cNvPr id="172" name="Picture 845"/>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1445515" y="4080637"/>
              <a:ext cx="643381" cy="568452"/>
            </a:xfrm>
            <a:prstGeom prst="rect">
              <a:avLst/>
            </a:prstGeom>
            <a:noFill/>
            <a:extLst/>
          </p:spPr>
        </p:pic>
        <p:pic>
          <p:nvPicPr>
            <p:cNvPr id="173" name="Picture 8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243074" y="2694433"/>
              <a:ext cx="819911" cy="673608"/>
            </a:xfrm>
            <a:prstGeom prst="rect">
              <a:avLst/>
            </a:prstGeom>
            <a:noFill/>
            <a:extLst/>
          </p:spPr>
        </p:pic>
        <p:pic>
          <p:nvPicPr>
            <p:cNvPr id="174" name="Picture 847"/>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3274950" y="2708529"/>
              <a:ext cx="642747" cy="492760"/>
            </a:xfrm>
            <a:prstGeom prst="rect">
              <a:avLst/>
            </a:prstGeom>
            <a:noFill/>
            <a:extLst/>
          </p:spPr>
        </p:pic>
        <p:pic>
          <p:nvPicPr>
            <p:cNvPr id="175" name="Picture 84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3249167" y="3584450"/>
              <a:ext cx="737616" cy="316991"/>
            </a:xfrm>
            <a:prstGeom prst="rect">
              <a:avLst/>
            </a:prstGeom>
            <a:noFill/>
            <a:extLst/>
          </p:spPr>
        </p:pic>
        <p:pic>
          <p:nvPicPr>
            <p:cNvPr id="176" name="Picture 8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3282571" y="3653404"/>
              <a:ext cx="558927" cy="139676"/>
            </a:xfrm>
            <a:prstGeom prst="rect">
              <a:avLst/>
            </a:prstGeom>
            <a:noFill/>
            <a:extLst/>
          </p:spPr>
        </p:pic>
        <p:pic>
          <p:nvPicPr>
            <p:cNvPr id="177" name="Picture 85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3240023" y="3965448"/>
              <a:ext cx="822960" cy="822960"/>
            </a:xfrm>
            <a:prstGeom prst="rect">
              <a:avLst/>
            </a:prstGeom>
            <a:noFill/>
            <a:extLst/>
          </p:spPr>
        </p:pic>
        <p:pic>
          <p:nvPicPr>
            <p:cNvPr id="178" name="Picture 85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3273680" y="4090164"/>
              <a:ext cx="644017" cy="644017"/>
            </a:xfrm>
            <a:prstGeom prst="rect">
              <a:avLst/>
            </a:prstGeom>
            <a:noFill/>
            <a:extLst/>
          </p:spPr>
        </p:pic>
        <p:pic>
          <p:nvPicPr>
            <p:cNvPr id="179" name="Picture 85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3249167" y="2060451"/>
              <a:ext cx="2566416" cy="316991"/>
            </a:xfrm>
            <a:prstGeom prst="rect">
              <a:avLst/>
            </a:prstGeom>
            <a:noFill/>
            <a:extLst/>
          </p:spPr>
        </p:pic>
        <p:pic>
          <p:nvPicPr>
            <p:cNvPr id="180" name="Picture 85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3282571" y="2129565"/>
              <a:ext cx="2387727" cy="139770"/>
            </a:xfrm>
            <a:prstGeom prst="rect">
              <a:avLst/>
            </a:prstGeom>
            <a:noFill/>
            <a:extLst/>
          </p:spPr>
        </p:pic>
        <p:pic>
          <p:nvPicPr>
            <p:cNvPr id="181" name="Picture 85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3246120" y="2212848"/>
              <a:ext cx="2569464" cy="1054608"/>
            </a:xfrm>
            <a:prstGeom prst="rect">
              <a:avLst/>
            </a:prstGeom>
            <a:noFill/>
            <a:extLst/>
          </p:spPr>
        </p:pic>
        <p:pic>
          <p:nvPicPr>
            <p:cNvPr id="182" name="Picture 85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3278380" y="2316906"/>
              <a:ext cx="2391917" cy="896323"/>
            </a:xfrm>
            <a:prstGeom prst="rect">
              <a:avLst/>
            </a:prstGeom>
            <a:noFill/>
            <a:extLst/>
          </p:spPr>
        </p:pic>
        <p:pic>
          <p:nvPicPr>
            <p:cNvPr id="183" name="Picture 85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5077967" y="3584450"/>
              <a:ext cx="661416" cy="316991"/>
            </a:xfrm>
            <a:prstGeom prst="rect">
              <a:avLst/>
            </a:prstGeom>
            <a:noFill/>
            <a:extLst/>
          </p:spPr>
        </p:pic>
        <p:pic>
          <p:nvPicPr>
            <p:cNvPr id="184" name="Picture 85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5111371" y="3653313"/>
              <a:ext cx="482727" cy="139737"/>
            </a:xfrm>
            <a:prstGeom prst="rect">
              <a:avLst/>
            </a:prstGeom>
            <a:noFill/>
            <a:extLst/>
          </p:spPr>
        </p:pic>
        <p:pic>
          <p:nvPicPr>
            <p:cNvPr id="185" name="Picture 85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7126225" y="2468883"/>
              <a:ext cx="518159" cy="670559"/>
            </a:xfrm>
            <a:prstGeom prst="rect">
              <a:avLst/>
            </a:prstGeom>
            <a:noFill/>
            <a:extLst/>
          </p:spPr>
        </p:pic>
        <p:pic>
          <p:nvPicPr>
            <p:cNvPr id="186" name="Picture 85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7158230" y="2482980"/>
              <a:ext cx="340867" cy="489711"/>
            </a:xfrm>
            <a:prstGeom prst="rect">
              <a:avLst/>
            </a:prstGeom>
            <a:noFill/>
            <a:extLst/>
          </p:spPr>
        </p:pic>
        <p:pic>
          <p:nvPicPr>
            <p:cNvPr id="187" name="Picture 860"/>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6897625" y="2974851"/>
              <a:ext cx="746759" cy="819911"/>
            </a:xfrm>
            <a:prstGeom prst="rect">
              <a:avLst/>
            </a:prstGeom>
            <a:noFill/>
            <a:extLst/>
          </p:spPr>
        </p:pic>
        <p:pic>
          <p:nvPicPr>
            <p:cNvPr id="188" name="Picture 86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6930643" y="3099562"/>
              <a:ext cx="568452" cy="643382"/>
            </a:xfrm>
            <a:prstGeom prst="rect">
              <a:avLst/>
            </a:prstGeom>
            <a:noFill/>
            <a:extLst/>
          </p:spPr>
        </p:pic>
        <p:sp>
          <p:nvSpPr>
            <p:cNvPr id="189" name="Rectangle 863"/>
            <p:cNvSpPr/>
            <p:nvPr/>
          </p:nvSpPr>
          <p:spPr>
            <a:xfrm>
              <a:off x="2671826" y="1685534"/>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B</a:t>
              </a:r>
            </a:p>
          </p:txBody>
        </p:sp>
        <p:sp>
          <p:nvSpPr>
            <p:cNvPr id="190" name="Rectangle 864"/>
            <p:cNvSpPr/>
            <p:nvPr/>
          </p:nvSpPr>
          <p:spPr>
            <a:xfrm>
              <a:off x="2754504" y="1959854"/>
              <a:ext cx="323807" cy="184666"/>
            </a:xfrm>
            <a:prstGeom prst="rect">
              <a:avLst/>
            </a:prstGeom>
          </p:spPr>
          <p:txBody>
            <a:bodyPr wrap="none" lIns="0" tIns="0" rIns="0" bIns="0">
              <a:spAutoFit/>
            </a:bodyPr>
            <a:lstStyle/>
            <a:p>
              <a:r>
                <a:rPr lang="en-US" sz="1200" dirty="0">
                  <a:solidFill>
                    <a:srgbClr val="4D4D4D"/>
                  </a:solidFill>
                  <a:latin typeface="Microsoft Sans Serif"/>
                </a:rPr>
                <a:t>ERD</a:t>
              </a:r>
            </a:p>
          </p:txBody>
        </p:sp>
        <p:sp>
          <p:nvSpPr>
            <p:cNvPr id="191" name="Rectangle 865"/>
            <p:cNvSpPr/>
            <p:nvPr/>
          </p:nvSpPr>
          <p:spPr>
            <a:xfrm>
              <a:off x="6446773" y="1685534"/>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E</a:t>
              </a:r>
            </a:p>
          </p:txBody>
        </p:sp>
        <p:sp>
          <p:nvSpPr>
            <p:cNvPr id="192" name="Rectangle 866"/>
            <p:cNvSpPr/>
            <p:nvPr/>
          </p:nvSpPr>
          <p:spPr>
            <a:xfrm>
              <a:off x="6284340" y="1978715"/>
              <a:ext cx="331822" cy="154979"/>
            </a:xfrm>
            <a:prstGeom prst="rect">
              <a:avLst/>
            </a:prstGeom>
          </p:spPr>
          <p:txBody>
            <a:bodyPr wrap="none" lIns="0" tIns="0" rIns="0" bIns="0">
              <a:spAutoFit/>
            </a:bodyPr>
            <a:lstStyle/>
            <a:p>
              <a:r>
                <a:rPr lang="en-US" sz="1007" dirty="0">
                  <a:solidFill>
                    <a:srgbClr val="4D4D4D"/>
                  </a:solidFill>
                  <a:latin typeface="Microsoft Sans Serif"/>
                </a:rPr>
                <a:t>SKPL</a:t>
              </a:r>
            </a:p>
          </p:txBody>
        </p:sp>
        <p:sp>
          <p:nvSpPr>
            <p:cNvPr id="193" name="Rectangle 867"/>
            <p:cNvSpPr/>
            <p:nvPr/>
          </p:nvSpPr>
          <p:spPr>
            <a:xfrm>
              <a:off x="766267" y="3210042"/>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A</a:t>
              </a:r>
            </a:p>
          </p:txBody>
        </p:sp>
        <p:sp>
          <p:nvSpPr>
            <p:cNvPr id="194" name="Rectangle 868"/>
            <p:cNvSpPr/>
            <p:nvPr/>
          </p:nvSpPr>
          <p:spPr>
            <a:xfrm>
              <a:off x="747981" y="3484362"/>
              <a:ext cx="532197" cy="364202"/>
            </a:xfrm>
            <a:prstGeom prst="rect">
              <a:avLst/>
            </a:prstGeom>
          </p:spPr>
          <p:txBody>
            <a:bodyPr wrap="none" lIns="0" tIns="0" rIns="0" bIns="0">
              <a:spAutoFit/>
            </a:bodyPr>
            <a:lstStyle/>
            <a:p>
              <a:r>
                <a:rPr lang="en-US" sz="1200" dirty="0">
                  <a:solidFill>
                    <a:srgbClr val="4D4D4D"/>
                  </a:solidFill>
                  <a:latin typeface="Microsoft Sans Serif"/>
                </a:rPr>
                <a:t>Analisis</a:t>
              </a:r>
            </a:p>
            <a:p>
              <a:pPr marL="161848">
                <a:lnSpc>
                  <a:spcPts val="1439"/>
                </a:lnSpc>
              </a:pPr>
              <a:r>
                <a:rPr lang="en-US" sz="1200" dirty="0">
                  <a:solidFill>
                    <a:srgbClr val="4D4D4D"/>
                  </a:solidFill>
                  <a:latin typeface="Microsoft Sans Serif"/>
                </a:rPr>
                <a:t>BP</a:t>
              </a:r>
            </a:p>
          </p:txBody>
        </p:sp>
        <p:sp>
          <p:nvSpPr>
            <p:cNvPr id="195" name="Rectangle 869"/>
            <p:cNvSpPr/>
            <p:nvPr/>
          </p:nvSpPr>
          <p:spPr>
            <a:xfrm>
              <a:off x="2669158" y="3210042"/>
              <a:ext cx="11060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C</a:t>
              </a:r>
            </a:p>
          </p:txBody>
        </p:sp>
        <p:sp>
          <p:nvSpPr>
            <p:cNvPr id="196" name="Rectangle 870"/>
            <p:cNvSpPr/>
            <p:nvPr/>
          </p:nvSpPr>
          <p:spPr>
            <a:xfrm>
              <a:off x="2641728" y="3484364"/>
              <a:ext cx="546625" cy="543739"/>
            </a:xfrm>
            <a:prstGeom prst="rect">
              <a:avLst/>
            </a:prstGeom>
          </p:spPr>
          <p:txBody>
            <a:bodyPr wrap="none" lIns="0" tIns="0" rIns="0" bIns="0">
              <a:spAutoFit/>
            </a:bodyPr>
            <a:lstStyle/>
            <a:p>
              <a:pPr marL="45720"/>
              <a:r>
                <a:rPr lang="en-US" sz="1200" dirty="0">
                  <a:solidFill>
                    <a:srgbClr val="4D4D4D"/>
                  </a:solidFill>
                  <a:latin typeface="Microsoft Sans Serif"/>
                </a:rPr>
                <a:t>A.Keb.</a:t>
              </a:r>
            </a:p>
            <a:p>
              <a:pPr>
                <a:lnSpc>
                  <a:spcPts val="1439"/>
                </a:lnSpc>
              </a:pPr>
              <a:r>
                <a:rPr lang="en-US" sz="1200" dirty="0">
                  <a:solidFill>
                    <a:srgbClr val="4D4D4D"/>
                  </a:solidFill>
                  <a:latin typeface="Microsoft Sans Serif"/>
                </a:rPr>
                <a:t>Fungsio</a:t>
              </a:r>
            </a:p>
            <a:p>
              <a:pPr marL="170688">
                <a:lnSpc>
                  <a:spcPts val="1443"/>
                </a:lnSpc>
              </a:pPr>
              <a:r>
                <a:rPr lang="en-US" sz="1200" dirty="0">
                  <a:solidFill>
                    <a:srgbClr val="4D4D4D"/>
                  </a:solidFill>
                  <a:latin typeface="Microsoft Sans Serif"/>
                </a:rPr>
                <a:t>nal</a:t>
              </a:r>
            </a:p>
          </p:txBody>
        </p:sp>
        <p:sp>
          <p:nvSpPr>
            <p:cNvPr id="197" name="Rectangle 871"/>
            <p:cNvSpPr/>
            <p:nvPr/>
          </p:nvSpPr>
          <p:spPr>
            <a:xfrm>
              <a:off x="4428109" y="3210042"/>
              <a:ext cx="9457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F</a:t>
              </a:r>
            </a:p>
          </p:txBody>
        </p:sp>
        <p:sp>
          <p:nvSpPr>
            <p:cNvPr id="198" name="Rectangle 872"/>
            <p:cNvSpPr/>
            <p:nvPr/>
          </p:nvSpPr>
          <p:spPr>
            <a:xfrm>
              <a:off x="4345815" y="3503223"/>
              <a:ext cx="654025" cy="154979"/>
            </a:xfrm>
            <a:prstGeom prst="rect">
              <a:avLst/>
            </a:prstGeom>
          </p:spPr>
          <p:txBody>
            <a:bodyPr wrap="none" lIns="0" tIns="0" rIns="0" bIns="0">
              <a:spAutoFit/>
            </a:bodyPr>
            <a:lstStyle/>
            <a:p>
              <a:r>
                <a:rPr lang="en-US" sz="1007" dirty="0">
                  <a:solidFill>
                    <a:srgbClr val="4D4D4D"/>
                  </a:solidFill>
                  <a:latin typeface="Microsoft Sans Serif"/>
                </a:rPr>
                <a:t>Prototyping</a:t>
              </a:r>
            </a:p>
          </p:txBody>
        </p:sp>
        <p:sp>
          <p:nvSpPr>
            <p:cNvPr id="199" name="Rectangle 873"/>
            <p:cNvSpPr/>
            <p:nvPr/>
          </p:nvSpPr>
          <p:spPr>
            <a:xfrm>
              <a:off x="6169152" y="3210042"/>
              <a:ext cx="120226"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G</a:t>
              </a:r>
            </a:p>
          </p:txBody>
        </p:sp>
        <p:sp>
          <p:nvSpPr>
            <p:cNvPr id="200" name="Rectangle 874"/>
            <p:cNvSpPr/>
            <p:nvPr/>
          </p:nvSpPr>
          <p:spPr>
            <a:xfrm>
              <a:off x="6065267" y="3503223"/>
              <a:ext cx="761427" cy="154979"/>
            </a:xfrm>
            <a:prstGeom prst="rect">
              <a:avLst/>
            </a:prstGeom>
          </p:spPr>
          <p:txBody>
            <a:bodyPr wrap="none" lIns="0" tIns="0" rIns="0" bIns="0">
              <a:spAutoFit/>
            </a:bodyPr>
            <a:lstStyle/>
            <a:p>
              <a:r>
                <a:rPr lang="en-US" sz="1007" dirty="0">
                  <a:solidFill>
                    <a:srgbClr val="4D4D4D"/>
                  </a:solidFill>
                  <a:latin typeface="Microsoft Sans Serif"/>
                </a:rPr>
                <a:t>Development</a:t>
              </a:r>
            </a:p>
          </p:txBody>
        </p:sp>
        <p:sp>
          <p:nvSpPr>
            <p:cNvPr id="201" name="Rectangle 875"/>
            <p:cNvSpPr/>
            <p:nvPr/>
          </p:nvSpPr>
          <p:spPr>
            <a:xfrm>
              <a:off x="8156193" y="2513607"/>
              <a:ext cx="110608" cy="184987"/>
            </a:xfrm>
            <a:prstGeom prst="rect">
              <a:avLst/>
            </a:prstGeom>
          </p:spPr>
          <p:txBody>
            <a:bodyPr wrap="none" lIns="0" tIns="0" rIns="0" bIns="0">
              <a:spAutoFit/>
            </a:bodyPr>
            <a:lstStyle/>
            <a:p>
              <a:r>
                <a:rPr lang="en-US" sz="1202" dirty="0">
                  <a:ln w="4362">
                    <a:solidFill>
                      <a:srgbClr val="4D4D4D"/>
                    </a:solidFill>
                    <a:prstDash val="solid"/>
                  </a:ln>
                  <a:solidFill>
                    <a:srgbClr val="4D4D4D"/>
                  </a:solidFill>
                  <a:latin typeface="Microsoft Sans Serif"/>
                </a:rPr>
                <a:t>H</a:t>
              </a:r>
            </a:p>
          </p:txBody>
        </p:sp>
        <p:sp>
          <p:nvSpPr>
            <p:cNvPr id="202" name="Rectangle 876"/>
            <p:cNvSpPr/>
            <p:nvPr/>
          </p:nvSpPr>
          <p:spPr>
            <a:xfrm>
              <a:off x="8217156" y="2847649"/>
              <a:ext cx="423193" cy="154979"/>
            </a:xfrm>
            <a:prstGeom prst="rect">
              <a:avLst/>
            </a:prstGeom>
          </p:spPr>
          <p:txBody>
            <a:bodyPr wrap="none" lIns="0" tIns="0" rIns="0" bIns="0">
              <a:spAutoFit/>
            </a:bodyPr>
            <a:lstStyle/>
            <a:p>
              <a:r>
                <a:rPr lang="en-US" sz="1007" dirty="0">
                  <a:solidFill>
                    <a:srgbClr val="4D4D4D"/>
                  </a:solidFill>
                  <a:latin typeface="Microsoft Sans Serif"/>
                </a:rPr>
                <a:t>Testing</a:t>
              </a:r>
            </a:p>
          </p:txBody>
        </p:sp>
        <p:sp>
          <p:nvSpPr>
            <p:cNvPr id="203" name="Rectangle 877"/>
            <p:cNvSpPr/>
            <p:nvPr/>
          </p:nvSpPr>
          <p:spPr>
            <a:xfrm>
              <a:off x="2770885" y="4704197"/>
              <a:ext cx="11060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D</a:t>
              </a:r>
            </a:p>
          </p:txBody>
        </p:sp>
        <p:sp>
          <p:nvSpPr>
            <p:cNvPr id="204" name="Rectangle 878"/>
            <p:cNvSpPr/>
            <p:nvPr/>
          </p:nvSpPr>
          <p:spPr>
            <a:xfrm>
              <a:off x="2822703" y="4978517"/>
              <a:ext cx="461665" cy="364202"/>
            </a:xfrm>
            <a:prstGeom prst="rect">
              <a:avLst/>
            </a:prstGeom>
          </p:spPr>
          <p:txBody>
            <a:bodyPr wrap="none" lIns="0" tIns="0" rIns="0" bIns="0">
              <a:spAutoFit/>
            </a:bodyPr>
            <a:lstStyle/>
            <a:p>
              <a:r>
                <a:rPr lang="en-US" sz="1200" dirty="0">
                  <a:solidFill>
                    <a:srgbClr val="4D4D4D"/>
                  </a:solidFill>
                  <a:latin typeface="Microsoft Sans Serif"/>
                </a:rPr>
                <a:t>A.Keb.</a:t>
              </a:r>
            </a:p>
            <a:p>
              <a:pPr marL="60960">
                <a:lnSpc>
                  <a:spcPts val="1443"/>
                </a:lnSpc>
              </a:pPr>
              <a:r>
                <a:rPr lang="en-US" sz="1202" dirty="0">
                  <a:solidFill>
                    <a:srgbClr val="4D4D4D"/>
                  </a:solidFill>
                  <a:latin typeface="Microsoft Sans Serif"/>
                </a:rPr>
                <a:t>Non-</a:t>
              </a:r>
            </a:p>
          </p:txBody>
        </p:sp>
        <p:sp>
          <p:nvSpPr>
            <p:cNvPr id="205" name="Rectangle 879"/>
            <p:cNvSpPr/>
            <p:nvPr/>
          </p:nvSpPr>
          <p:spPr>
            <a:xfrm>
              <a:off x="2700784" y="5344658"/>
              <a:ext cx="700513" cy="184666"/>
            </a:xfrm>
            <a:prstGeom prst="rect">
              <a:avLst/>
            </a:prstGeom>
          </p:spPr>
          <p:txBody>
            <a:bodyPr wrap="none" lIns="0" tIns="0" rIns="0" bIns="0">
              <a:spAutoFit/>
            </a:bodyPr>
            <a:lstStyle/>
            <a:p>
              <a:r>
                <a:rPr lang="en-US" sz="1200" dirty="0">
                  <a:solidFill>
                    <a:srgbClr val="4D4D4D"/>
                  </a:solidFill>
                  <a:latin typeface="Microsoft Sans Serif"/>
                </a:rPr>
                <a:t>fungsional</a:t>
              </a:r>
            </a:p>
          </p:txBody>
        </p:sp>
        <p:sp>
          <p:nvSpPr>
            <p:cNvPr id="206" name="Rectangle 880"/>
            <p:cNvSpPr/>
            <p:nvPr/>
          </p:nvSpPr>
          <p:spPr>
            <a:xfrm>
              <a:off x="6428485" y="5432999"/>
              <a:ext cx="1240404" cy="184666"/>
            </a:xfrm>
            <a:prstGeom prst="rect">
              <a:avLst/>
            </a:prstGeom>
          </p:spPr>
          <p:txBody>
            <a:bodyPr wrap="none" lIns="0" tIns="0" rIns="0" bIns="0">
              <a:spAutoFit/>
            </a:bodyPr>
            <a:lstStyle/>
            <a:p>
              <a:pPr>
                <a:tabLst>
                  <a:tab pos="516635" algn="l"/>
                  <a:tab pos="1033271" algn="l"/>
                </a:tabLst>
              </a:pPr>
              <a:r>
                <a:rPr lang="en-US" sz="1200" dirty="0">
                  <a:solidFill>
                    <a:srgbClr val="4D4D4D"/>
                  </a:solidFill>
                  <a:latin typeface="Microsoft Sans Serif"/>
                </a:rPr>
                <a:t>ES	ID	EF</a:t>
              </a:r>
            </a:p>
          </p:txBody>
        </p:sp>
        <p:sp>
          <p:nvSpPr>
            <p:cNvPr id="207" name="Rectangle 881"/>
            <p:cNvSpPr/>
            <p:nvPr/>
          </p:nvSpPr>
          <p:spPr>
            <a:xfrm>
              <a:off x="6428485" y="5878922"/>
              <a:ext cx="1010020" cy="184666"/>
            </a:xfrm>
            <a:prstGeom prst="rect">
              <a:avLst/>
            </a:prstGeom>
          </p:spPr>
          <p:txBody>
            <a:bodyPr wrap="none" lIns="0" tIns="0" rIns="0" bIns="0">
              <a:spAutoFit/>
            </a:bodyPr>
            <a:lstStyle/>
            <a:p>
              <a:pPr>
                <a:tabLst>
                  <a:tab pos="516635" algn="l"/>
                </a:tabLst>
              </a:pPr>
              <a:r>
                <a:rPr lang="en-US" sz="1200" dirty="0">
                  <a:solidFill>
                    <a:srgbClr val="4D4D4D"/>
                  </a:solidFill>
                  <a:latin typeface="Microsoft Sans Serif"/>
                </a:rPr>
                <a:t>SL	</a:t>
              </a:r>
              <a:r>
                <a:rPr lang="en-US" sz="1380" spc="-10" baseline="11842" dirty="0">
                  <a:solidFill>
                    <a:srgbClr val="4D4D4D"/>
                  </a:solidFill>
                  <a:latin typeface="Microsoft Sans Serif"/>
                </a:rPr>
                <a:t>D</a:t>
              </a:r>
              <a:r>
                <a:rPr lang="en-US" sz="1380" baseline="11842" dirty="0">
                  <a:solidFill>
                    <a:srgbClr val="4D4D4D"/>
                  </a:solidFill>
                  <a:latin typeface="Microsoft Sans Serif"/>
                </a:rPr>
                <a:t>eskripsi</a:t>
              </a:r>
            </a:p>
          </p:txBody>
        </p:sp>
        <p:sp>
          <p:nvSpPr>
            <p:cNvPr id="208" name="Rectangle 882"/>
            <p:cNvSpPr/>
            <p:nvPr/>
          </p:nvSpPr>
          <p:spPr>
            <a:xfrm>
              <a:off x="6428487" y="6287964"/>
              <a:ext cx="1222771" cy="184666"/>
            </a:xfrm>
            <a:prstGeom prst="rect">
              <a:avLst/>
            </a:prstGeom>
          </p:spPr>
          <p:txBody>
            <a:bodyPr wrap="none" lIns="0" tIns="0" rIns="0" bIns="0">
              <a:spAutoFit/>
            </a:bodyPr>
            <a:lstStyle/>
            <a:p>
              <a:pPr>
                <a:tabLst>
                  <a:tab pos="516635" algn="l"/>
                  <a:tab pos="1033271" algn="l"/>
                </a:tabLst>
              </a:pPr>
              <a:r>
                <a:rPr lang="en-US" sz="1200" dirty="0">
                  <a:solidFill>
                    <a:srgbClr val="4D4D4D"/>
                  </a:solidFill>
                  <a:latin typeface="Microsoft Sans Serif"/>
                </a:rPr>
                <a:t>LS	</a:t>
              </a:r>
              <a:r>
                <a:rPr lang="en-US" sz="1525" baseline="7142" dirty="0">
                  <a:solidFill>
                    <a:srgbClr val="4D4D4D"/>
                  </a:solidFill>
                  <a:latin typeface="Microsoft Sans Serif"/>
                </a:rPr>
                <a:t>d	</a:t>
              </a:r>
              <a:r>
                <a:rPr lang="en-US" sz="1200" dirty="0">
                  <a:solidFill>
                    <a:srgbClr val="4D4D4D"/>
                  </a:solidFill>
                  <a:latin typeface="Microsoft Sans Serif"/>
                </a:rPr>
                <a:t>LF</a:t>
              </a:r>
            </a:p>
          </p:txBody>
        </p:sp>
      </p:grpSp>
    </p:spTree>
    <p:extLst>
      <p:ext uri="{BB962C8B-B14F-4D97-AF65-F5344CB8AC3E}">
        <p14:creationId xmlns:p14="http://schemas.microsoft.com/office/powerpoint/2010/main" val="521339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smtClean="0">
                <a:solidFill>
                  <a:srgbClr val="008000"/>
                </a:solidFill>
              </a:rPr>
              <a:t>feasibility</a:t>
            </a:r>
            <a:r>
              <a:rPr lang="id-ID" sz="2400" dirty="0" smtClean="0"/>
              <a:t> analysis (sistem permintaan, analisis kelayakan)</a:t>
            </a:r>
            <a:endParaRPr lang="id-ID" dirty="0"/>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a:solidFill>
                  <a:srgbClr val="008000"/>
                </a:solidFill>
              </a:rPr>
              <a:t>p</a:t>
            </a:r>
            <a:r>
              <a:rPr lang="id-ID" sz="2400" dirty="0" smtClean="0">
                <a:solidFill>
                  <a:srgbClr val="008000"/>
                </a:solidFill>
              </a:rPr>
              <a:t>rocess </a:t>
            </a:r>
            <a:r>
              <a:rPr lang="id-ID" sz="2400" dirty="0" smtClean="0"/>
              <a:t>modeling</a:t>
            </a:r>
            <a:endParaRPr lang="en-US" sz="2400" dirty="0" smtClean="0"/>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2157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Project Duration Example </a:t>
            </a:r>
          </a:p>
        </p:txBody>
      </p:sp>
      <p:grpSp>
        <p:nvGrpSpPr>
          <p:cNvPr id="4" name="Group 3"/>
          <p:cNvGrpSpPr/>
          <p:nvPr/>
        </p:nvGrpSpPr>
        <p:grpSpPr>
          <a:xfrm>
            <a:off x="600164" y="1352353"/>
            <a:ext cx="7313676" cy="5316208"/>
            <a:chOff x="1050925" y="1136650"/>
            <a:chExt cx="7313676" cy="5316208"/>
          </a:xfrm>
        </p:grpSpPr>
        <p:sp>
          <p:nvSpPr>
            <p:cNvPr id="5" name="Freeform 884"/>
            <p:cNvSpPr/>
            <p:nvPr/>
          </p:nvSpPr>
          <p:spPr>
            <a:xfrm>
              <a:off x="1057277" y="1143000"/>
              <a:ext cx="541045" cy="640080"/>
            </a:xfrm>
            <a:custGeom>
              <a:avLst/>
              <a:gdLst/>
              <a:ahLst/>
              <a:cxnLst/>
              <a:rect l="0" t="0" r="0" b="0"/>
              <a:pathLst>
                <a:path w="541045" h="640080">
                  <a:moveTo>
                    <a:pt x="0" y="640080"/>
                  </a:moveTo>
                  <a:lnTo>
                    <a:pt x="541045" y="640080"/>
                  </a:lnTo>
                  <a:lnTo>
                    <a:pt x="541045"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885"/>
            <p:cNvSpPr/>
            <p:nvPr/>
          </p:nvSpPr>
          <p:spPr>
            <a:xfrm>
              <a:off x="1598294" y="1143000"/>
              <a:ext cx="3178556" cy="640080"/>
            </a:xfrm>
            <a:custGeom>
              <a:avLst/>
              <a:gdLst/>
              <a:ahLst/>
              <a:cxnLst/>
              <a:rect l="0" t="0" r="0" b="0"/>
              <a:pathLst>
                <a:path w="3178556" h="640080">
                  <a:moveTo>
                    <a:pt x="0" y="640080"/>
                  </a:moveTo>
                  <a:lnTo>
                    <a:pt x="3178556" y="640080"/>
                  </a:lnTo>
                  <a:lnTo>
                    <a:pt x="3178556"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886"/>
            <p:cNvSpPr/>
            <p:nvPr/>
          </p:nvSpPr>
          <p:spPr>
            <a:xfrm>
              <a:off x="4776851" y="1143000"/>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887"/>
            <p:cNvSpPr/>
            <p:nvPr/>
          </p:nvSpPr>
          <p:spPr>
            <a:xfrm>
              <a:off x="6567551" y="1143000"/>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888"/>
            <p:cNvSpPr/>
            <p:nvPr/>
          </p:nvSpPr>
          <p:spPr>
            <a:xfrm>
              <a:off x="1057277" y="1783081"/>
              <a:ext cx="541045" cy="548640"/>
            </a:xfrm>
            <a:custGeom>
              <a:avLst/>
              <a:gdLst/>
              <a:ahLst/>
              <a:cxnLst/>
              <a:rect l="0" t="0" r="0" b="0"/>
              <a:pathLst>
                <a:path w="541045" h="548640">
                  <a:moveTo>
                    <a:pt x="0" y="548640"/>
                  </a:moveTo>
                  <a:lnTo>
                    <a:pt x="541045" y="548640"/>
                  </a:lnTo>
                  <a:lnTo>
                    <a:pt x="541045"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889"/>
            <p:cNvSpPr/>
            <p:nvPr/>
          </p:nvSpPr>
          <p:spPr>
            <a:xfrm>
              <a:off x="1598294" y="1783081"/>
              <a:ext cx="3178556" cy="548640"/>
            </a:xfrm>
            <a:custGeom>
              <a:avLst/>
              <a:gdLst/>
              <a:ahLst/>
              <a:cxnLst/>
              <a:rect l="0" t="0" r="0" b="0"/>
              <a:pathLst>
                <a:path w="3178556" h="548640">
                  <a:moveTo>
                    <a:pt x="0" y="548640"/>
                  </a:moveTo>
                  <a:lnTo>
                    <a:pt x="3178556" y="548640"/>
                  </a:lnTo>
                  <a:lnTo>
                    <a:pt x="3178556"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890"/>
            <p:cNvSpPr/>
            <p:nvPr/>
          </p:nvSpPr>
          <p:spPr>
            <a:xfrm>
              <a:off x="4776851" y="1783081"/>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891"/>
            <p:cNvSpPr/>
            <p:nvPr/>
          </p:nvSpPr>
          <p:spPr>
            <a:xfrm>
              <a:off x="6567551" y="1783081"/>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892"/>
            <p:cNvSpPr/>
            <p:nvPr/>
          </p:nvSpPr>
          <p:spPr>
            <a:xfrm>
              <a:off x="1057277" y="2331720"/>
              <a:ext cx="541045" cy="548640"/>
            </a:xfrm>
            <a:custGeom>
              <a:avLst/>
              <a:gdLst/>
              <a:ahLst/>
              <a:cxnLst/>
              <a:rect l="0" t="0" r="0" b="0"/>
              <a:pathLst>
                <a:path w="541045" h="548640">
                  <a:moveTo>
                    <a:pt x="0" y="548640"/>
                  </a:moveTo>
                  <a:lnTo>
                    <a:pt x="541045" y="548640"/>
                  </a:lnTo>
                  <a:lnTo>
                    <a:pt x="541045"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893"/>
            <p:cNvSpPr/>
            <p:nvPr/>
          </p:nvSpPr>
          <p:spPr>
            <a:xfrm>
              <a:off x="1598294" y="2331720"/>
              <a:ext cx="3178556" cy="548640"/>
            </a:xfrm>
            <a:custGeom>
              <a:avLst/>
              <a:gdLst/>
              <a:ahLst/>
              <a:cxnLst/>
              <a:rect l="0" t="0" r="0" b="0"/>
              <a:pathLst>
                <a:path w="3178556" h="548640">
                  <a:moveTo>
                    <a:pt x="0" y="548640"/>
                  </a:moveTo>
                  <a:lnTo>
                    <a:pt x="3178556" y="548640"/>
                  </a:lnTo>
                  <a:lnTo>
                    <a:pt x="3178556"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894"/>
            <p:cNvSpPr/>
            <p:nvPr/>
          </p:nvSpPr>
          <p:spPr>
            <a:xfrm>
              <a:off x="4776851" y="2331720"/>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895"/>
            <p:cNvSpPr/>
            <p:nvPr/>
          </p:nvSpPr>
          <p:spPr>
            <a:xfrm>
              <a:off x="6567551" y="2331720"/>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896"/>
            <p:cNvSpPr/>
            <p:nvPr/>
          </p:nvSpPr>
          <p:spPr>
            <a:xfrm>
              <a:off x="1057277" y="2880361"/>
              <a:ext cx="541045" cy="640080"/>
            </a:xfrm>
            <a:custGeom>
              <a:avLst/>
              <a:gdLst/>
              <a:ahLst/>
              <a:cxnLst/>
              <a:rect l="0" t="0" r="0" b="0"/>
              <a:pathLst>
                <a:path w="541045" h="640080">
                  <a:moveTo>
                    <a:pt x="0" y="640080"/>
                  </a:moveTo>
                  <a:lnTo>
                    <a:pt x="541045" y="640080"/>
                  </a:lnTo>
                  <a:lnTo>
                    <a:pt x="541045"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897"/>
            <p:cNvSpPr/>
            <p:nvPr/>
          </p:nvSpPr>
          <p:spPr>
            <a:xfrm>
              <a:off x="1598294" y="2880361"/>
              <a:ext cx="3178556" cy="640080"/>
            </a:xfrm>
            <a:custGeom>
              <a:avLst/>
              <a:gdLst/>
              <a:ahLst/>
              <a:cxnLst/>
              <a:rect l="0" t="0" r="0" b="0"/>
              <a:pathLst>
                <a:path w="3178556" h="640080">
                  <a:moveTo>
                    <a:pt x="0" y="640080"/>
                  </a:moveTo>
                  <a:lnTo>
                    <a:pt x="3178556" y="640080"/>
                  </a:lnTo>
                  <a:lnTo>
                    <a:pt x="3178556"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898"/>
            <p:cNvSpPr/>
            <p:nvPr/>
          </p:nvSpPr>
          <p:spPr>
            <a:xfrm>
              <a:off x="4776851" y="2880361"/>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899"/>
            <p:cNvSpPr/>
            <p:nvPr/>
          </p:nvSpPr>
          <p:spPr>
            <a:xfrm>
              <a:off x="6567551" y="2880361"/>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900"/>
            <p:cNvSpPr/>
            <p:nvPr/>
          </p:nvSpPr>
          <p:spPr>
            <a:xfrm>
              <a:off x="1057277" y="3520441"/>
              <a:ext cx="541045" cy="640080"/>
            </a:xfrm>
            <a:custGeom>
              <a:avLst/>
              <a:gdLst/>
              <a:ahLst/>
              <a:cxnLst/>
              <a:rect l="0" t="0" r="0" b="0"/>
              <a:pathLst>
                <a:path w="541045" h="640080">
                  <a:moveTo>
                    <a:pt x="0" y="640080"/>
                  </a:moveTo>
                  <a:lnTo>
                    <a:pt x="541045" y="640080"/>
                  </a:lnTo>
                  <a:lnTo>
                    <a:pt x="541045" y="0"/>
                  </a:lnTo>
                  <a:lnTo>
                    <a:pt x="0" y="0"/>
                  </a:lnTo>
                  <a:lnTo>
                    <a:pt x="0" y="64008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901"/>
            <p:cNvSpPr/>
            <p:nvPr/>
          </p:nvSpPr>
          <p:spPr>
            <a:xfrm>
              <a:off x="1598294" y="3520441"/>
              <a:ext cx="3178556" cy="640080"/>
            </a:xfrm>
            <a:custGeom>
              <a:avLst/>
              <a:gdLst/>
              <a:ahLst/>
              <a:cxnLst/>
              <a:rect l="0" t="0" r="0" b="0"/>
              <a:pathLst>
                <a:path w="3178556" h="640080">
                  <a:moveTo>
                    <a:pt x="0" y="640080"/>
                  </a:moveTo>
                  <a:lnTo>
                    <a:pt x="3178556" y="640080"/>
                  </a:lnTo>
                  <a:lnTo>
                    <a:pt x="3178556" y="0"/>
                  </a:lnTo>
                  <a:lnTo>
                    <a:pt x="0" y="0"/>
                  </a:lnTo>
                  <a:lnTo>
                    <a:pt x="0" y="64008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902"/>
            <p:cNvSpPr/>
            <p:nvPr/>
          </p:nvSpPr>
          <p:spPr>
            <a:xfrm>
              <a:off x="4776851" y="3520441"/>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903"/>
            <p:cNvSpPr/>
            <p:nvPr/>
          </p:nvSpPr>
          <p:spPr>
            <a:xfrm>
              <a:off x="6567551" y="3520441"/>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904"/>
            <p:cNvSpPr/>
            <p:nvPr/>
          </p:nvSpPr>
          <p:spPr>
            <a:xfrm>
              <a:off x="1057277" y="4160520"/>
              <a:ext cx="541045" cy="640080"/>
            </a:xfrm>
            <a:custGeom>
              <a:avLst/>
              <a:gdLst/>
              <a:ahLst/>
              <a:cxnLst/>
              <a:rect l="0" t="0" r="0" b="0"/>
              <a:pathLst>
                <a:path w="541045" h="640080">
                  <a:moveTo>
                    <a:pt x="0" y="640080"/>
                  </a:moveTo>
                  <a:lnTo>
                    <a:pt x="541045" y="640080"/>
                  </a:lnTo>
                  <a:lnTo>
                    <a:pt x="541045"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905"/>
            <p:cNvSpPr/>
            <p:nvPr/>
          </p:nvSpPr>
          <p:spPr>
            <a:xfrm>
              <a:off x="1598294" y="4160520"/>
              <a:ext cx="3178556" cy="640080"/>
            </a:xfrm>
            <a:custGeom>
              <a:avLst/>
              <a:gdLst/>
              <a:ahLst/>
              <a:cxnLst/>
              <a:rect l="0" t="0" r="0" b="0"/>
              <a:pathLst>
                <a:path w="3178556" h="640080">
                  <a:moveTo>
                    <a:pt x="0" y="640080"/>
                  </a:moveTo>
                  <a:lnTo>
                    <a:pt x="3178556" y="640080"/>
                  </a:lnTo>
                  <a:lnTo>
                    <a:pt x="3178556"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906"/>
            <p:cNvSpPr/>
            <p:nvPr/>
          </p:nvSpPr>
          <p:spPr>
            <a:xfrm>
              <a:off x="4776851" y="4160520"/>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907"/>
            <p:cNvSpPr/>
            <p:nvPr/>
          </p:nvSpPr>
          <p:spPr>
            <a:xfrm>
              <a:off x="6567551" y="4160520"/>
              <a:ext cx="1790700" cy="640080"/>
            </a:xfrm>
            <a:custGeom>
              <a:avLst/>
              <a:gdLst/>
              <a:ahLst/>
              <a:cxnLst/>
              <a:rect l="0" t="0" r="0" b="0"/>
              <a:pathLst>
                <a:path w="1790700" h="640080">
                  <a:moveTo>
                    <a:pt x="0" y="640080"/>
                  </a:moveTo>
                  <a:lnTo>
                    <a:pt x="1790700" y="640080"/>
                  </a:lnTo>
                  <a:lnTo>
                    <a:pt x="17907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908"/>
            <p:cNvSpPr/>
            <p:nvPr/>
          </p:nvSpPr>
          <p:spPr>
            <a:xfrm>
              <a:off x="1057277" y="4800600"/>
              <a:ext cx="541045" cy="548640"/>
            </a:xfrm>
            <a:custGeom>
              <a:avLst/>
              <a:gdLst/>
              <a:ahLst/>
              <a:cxnLst/>
              <a:rect l="0" t="0" r="0" b="0"/>
              <a:pathLst>
                <a:path w="541045" h="548640">
                  <a:moveTo>
                    <a:pt x="0" y="548640"/>
                  </a:moveTo>
                  <a:lnTo>
                    <a:pt x="541045" y="548640"/>
                  </a:lnTo>
                  <a:lnTo>
                    <a:pt x="541045"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909"/>
            <p:cNvSpPr/>
            <p:nvPr/>
          </p:nvSpPr>
          <p:spPr>
            <a:xfrm>
              <a:off x="1598294" y="4800600"/>
              <a:ext cx="3178556" cy="548640"/>
            </a:xfrm>
            <a:custGeom>
              <a:avLst/>
              <a:gdLst/>
              <a:ahLst/>
              <a:cxnLst/>
              <a:rect l="0" t="0" r="0" b="0"/>
              <a:pathLst>
                <a:path w="3178556" h="548640">
                  <a:moveTo>
                    <a:pt x="0" y="548640"/>
                  </a:moveTo>
                  <a:lnTo>
                    <a:pt x="3178556" y="548640"/>
                  </a:lnTo>
                  <a:lnTo>
                    <a:pt x="3178556"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910"/>
            <p:cNvSpPr/>
            <p:nvPr/>
          </p:nvSpPr>
          <p:spPr>
            <a:xfrm>
              <a:off x="4776851" y="4800600"/>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911"/>
            <p:cNvSpPr/>
            <p:nvPr/>
          </p:nvSpPr>
          <p:spPr>
            <a:xfrm>
              <a:off x="6567551" y="4800600"/>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3" name="Freeform 912"/>
            <p:cNvSpPr/>
            <p:nvPr/>
          </p:nvSpPr>
          <p:spPr>
            <a:xfrm>
              <a:off x="1057277" y="5349228"/>
              <a:ext cx="541045" cy="548640"/>
            </a:xfrm>
            <a:custGeom>
              <a:avLst/>
              <a:gdLst/>
              <a:ahLst/>
              <a:cxnLst/>
              <a:rect l="0" t="0" r="0" b="0"/>
              <a:pathLst>
                <a:path w="541045" h="548640">
                  <a:moveTo>
                    <a:pt x="0" y="548640"/>
                  </a:moveTo>
                  <a:lnTo>
                    <a:pt x="541045" y="548640"/>
                  </a:lnTo>
                  <a:lnTo>
                    <a:pt x="541045"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4" name="Freeform 913"/>
            <p:cNvSpPr/>
            <p:nvPr/>
          </p:nvSpPr>
          <p:spPr>
            <a:xfrm>
              <a:off x="1598294" y="5349228"/>
              <a:ext cx="3178556" cy="548640"/>
            </a:xfrm>
            <a:custGeom>
              <a:avLst/>
              <a:gdLst/>
              <a:ahLst/>
              <a:cxnLst/>
              <a:rect l="0" t="0" r="0" b="0"/>
              <a:pathLst>
                <a:path w="3178556" h="548640">
                  <a:moveTo>
                    <a:pt x="0" y="548640"/>
                  </a:moveTo>
                  <a:lnTo>
                    <a:pt x="3178556" y="548640"/>
                  </a:lnTo>
                  <a:lnTo>
                    <a:pt x="3178556"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5" name="Freeform 914"/>
            <p:cNvSpPr/>
            <p:nvPr/>
          </p:nvSpPr>
          <p:spPr>
            <a:xfrm>
              <a:off x="4776851" y="5349228"/>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915"/>
            <p:cNvSpPr/>
            <p:nvPr/>
          </p:nvSpPr>
          <p:spPr>
            <a:xfrm>
              <a:off x="6567551" y="5349228"/>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7" name="Freeform 916"/>
            <p:cNvSpPr/>
            <p:nvPr/>
          </p:nvSpPr>
          <p:spPr>
            <a:xfrm>
              <a:off x="1057277" y="5897868"/>
              <a:ext cx="541045" cy="548640"/>
            </a:xfrm>
            <a:custGeom>
              <a:avLst/>
              <a:gdLst/>
              <a:ahLst/>
              <a:cxnLst/>
              <a:rect l="0" t="0" r="0" b="0"/>
              <a:pathLst>
                <a:path w="541045" h="548640">
                  <a:moveTo>
                    <a:pt x="0" y="548640"/>
                  </a:moveTo>
                  <a:lnTo>
                    <a:pt x="541045" y="548640"/>
                  </a:lnTo>
                  <a:lnTo>
                    <a:pt x="541045"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8" name="Freeform 917"/>
            <p:cNvSpPr/>
            <p:nvPr/>
          </p:nvSpPr>
          <p:spPr>
            <a:xfrm>
              <a:off x="1598294" y="5897868"/>
              <a:ext cx="3178556" cy="548640"/>
            </a:xfrm>
            <a:custGeom>
              <a:avLst/>
              <a:gdLst/>
              <a:ahLst/>
              <a:cxnLst/>
              <a:rect l="0" t="0" r="0" b="0"/>
              <a:pathLst>
                <a:path w="3178556" h="548640">
                  <a:moveTo>
                    <a:pt x="0" y="548640"/>
                  </a:moveTo>
                  <a:lnTo>
                    <a:pt x="3178556" y="548640"/>
                  </a:lnTo>
                  <a:lnTo>
                    <a:pt x="3178556"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9" name="Freeform 918"/>
            <p:cNvSpPr/>
            <p:nvPr/>
          </p:nvSpPr>
          <p:spPr>
            <a:xfrm>
              <a:off x="4776851" y="5897868"/>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0" name="Freeform 919"/>
            <p:cNvSpPr/>
            <p:nvPr/>
          </p:nvSpPr>
          <p:spPr>
            <a:xfrm>
              <a:off x="6567551" y="5897868"/>
              <a:ext cx="1790700" cy="548640"/>
            </a:xfrm>
            <a:custGeom>
              <a:avLst/>
              <a:gdLst/>
              <a:ahLst/>
              <a:cxnLst/>
              <a:rect l="0" t="0" r="0" b="0"/>
              <a:pathLst>
                <a:path w="1790700" h="548640">
                  <a:moveTo>
                    <a:pt x="0" y="548640"/>
                  </a:moveTo>
                  <a:lnTo>
                    <a:pt x="1790700" y="548640"/>
                  </a:lnTo>
                  <a:lnTo>
                    <a:pt x="1790700" y="0"/>
                  </a:lnTo>
                  <a:lnTo>
                    <a:pt x="0" y="0"/>
                  </a:lnTo>
                  <a:lnTo>
                    <a:pt x="0" y="5486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920"/>
            <p:cNvSpPr/>
            <p:nvPr/>
          </p:nvSpPr>
          <p:spPr>
            <a:xfrm>
              <a:off x="1598294" y="1136650"/>
              <a:ext cx="0" cy="5316208"/>
            </a:xfrm>
            <a:custGeom>
              <a:avLst/>
              <a:gdLst/>
              <a:ahLst/>
              <a:cxnLst/>
              <a:rect l="0" t="0" r="0" b="0"/>
              <a:pathLst>
                <a:path h="5316208">
                  <a:moveTo>
                    <a:pt x="0" y="0"/>
                  </a:moveTo>
                  <a:lnTo>
                    <a:pt x="0" y="531620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2" name="Freeform 921"/>
            <p:cNvSpPr/>
            <p:nvPr/>
          </p:nvSpPr>
          <p:spPr>
            <a:xfrm>
              <a:off x="4776851" y="1136650"/>
              <a:ext cx="0" cy="5316208"/>
            </a:xfrm>
            <a:custGeom>
              <a:avLst/>
              <a:gdLst/>
              <a:ahLst/>
              <a:cxnLst/>
              <a:rect l="0" t="0" r="0" b="0"/>
              <a:pathLst>
                <a:path h="5316208">
                  <a:moveTo>
                    <a:pt x="0" y="0"/>
                  </a:moveTo>
                  <a:lnTo>
                    <a:pt x="0" y="531620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3" name="Freeform 922"/>
            <p:cNvSpPr/>
            <p:nvPr/>
          </p:nvSpPr>
          <p:spPr>
            <a:xfrm>
              <a:off x="6567551" y="1136650"/>
              <a:ext cx="0" cy="5316208"/>
            </a:xfrm>
            <a:custGeom>
              <a:avLst/>
              <a:gdLst/>
              <a:ahLst/>
              <a:cxnLst/>
              <a:rect l="0" t="0" r="0" b="0"/>
              <a:pathLst>
                <a:path h="5316208">
                  <a:moveTo>
                    <a:pt x="0" y="0"/>
                  </a:moveTo>
                  <a:lnTo>
                    <a:pt x="0" y="531620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4" name="Freeform 923"/>
            <p:cNvSpPr/>
            <p:nvPr/>
          </p:nvSpPr>
          <p:spPr>
            <a:xfrm>
              <a:off x="1050925" y="1783080"/>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5" name="Freeform 924"/>
            <p:cNvSpPr/>
            <p:nvPr/>
          </p:nvSpPr>
          <p:spPr>
            <a:xfrm>
              <a:off x="1050925" y="2331721"/>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6" name="Freeform 925"/>
            <p:cNvSpPr/>
            <p:nvPr/>
          </p:nvSpPr>
          <p:spPr>
            <a:xfrm>
              <a:off x="1050925" y="2880360"/>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7" name="Freeform 926"/>
            <p:cNvSpPr/>
            <p:nvPr/>
          </p:nvSpPr>
          <p:spPr>
            <a:xfrm>
              <a:off x="1050925" y="3520441"/>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8" name="Freeform 927"/>
            <p:cNvSpPr/>
            <p:nvPr/>
          </p:nvSpPr>
          <p:spPr>
            <a:xfrm>
              <a:off x="1050925" y="4160521"/>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9" name="Freeform 928"/>
            <p:cNvSpPr/>
            <p:nvPr/>
          </p:nvSpPr>
          <p:spPr>
            <a:xfrm>
              <a:off x="1050925" y="4800600"/>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0" name="Freeform 929"/>
            <p:cNvSpPr/>
            <p:nvPr/>
          </p:nvSpPr>
          <p:spPr>
            <a:xfrm>
              <a:off x="1050925" y="5349240"/>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1" name="Freeform 930"/>
            <p:cNvSpPr/>
            <p:nvPr/>
          </p:nvSpPr>
          <p:spPr>
            <a:xfrm>
              <a:off x="1050925" y="5897868"/>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 name="Freeform 931"/>
            <p:cNvSpPr/>
            <p:nvPr/>
          </p:nvSpPr>
          <p:spPr>
            <a:xfrm>
              <a:off x="1057275" y="1136650"/>
              <a:ext cx="0" cy="5316208"/>
            </a:xfrm>
            <a:custGeom>
              <a:avLst/>
              <a:gdLst/>
              <a:ahLst/>
              <a:cxnLst/>
              <a:rect l="0" t="0" r="0" b="0"/>
              <a:pathLst>
                <a:path h="5316208">
                  <a:moveTo>
                    <a:pt x="0" y="0"/>
                  </a:moveTo>
                  <a:lnTo>
                    <a:pt x="0" y="531620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 name="Freeform 932"/>
            <p:cNvSpPr/>
            <p:nvPr/>
          </p:nvSpPr>
          <p:spPr>
            <a:xfrm>
              <a:off x="8358251" y="1136650"/>
              <a:ext cx="0" cy="5316208"/>
            </a:xfrm>
            <a:custGeom>
              <a:avLst/>
              <a:gdLst/>
              <a:ahLst/>
              <a:cxnLst/>
              <a:rect l="0" t="0" r="0" b="0"/>
              <a:pathLst>
                <a:path h="5316208">
                  <a:moveTo>
                    <a:pt x="0" y="0"/>
                  </a:moveTo>
                  <a:lnTo>
                    <a:pt x="0" y="5316208"/>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 name="Freeform 933"/>
            <p:cNvSpPr/>
            <p:nvPr/>
          </p:nvSpPr>
          <p:spPr>
            <a:xfrm>
              <a:off x="1050925" y="1143000"/>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 name="Freeform 934"/>
            <p:cNvSpPr/>
            <p:nvPr/>
          </p:nvSpPr>
          <p:spPr>
            <a:xfrm>
              <a:off x="1050925" y="6446508"/>
              <a:ext cx="7313676" cy="0"/>
            </a:xfrm>
            <a:custGeom>
              <a:avLst/>
              <a:gdLst/>
              <a:ahLst/>
              <a:cxnLst/>
              <a:rect l="0" t="0" r="0" b="0"/>
              <a:pathLst>
                <a:path w="7313676">
                  <a:moveTo>
                    <a:pt x="0" y="0"/>
                  </a:moveTo>
                  <a:lnTo>
                    <a:pt x="7313676"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 name="Rectangle 936"/>
            <p:cNvSpPr/>
            <p:nvPr/>
          </p:nvSpPr>
          <p:spPr>
            <a:xfrm>
              <a:off x="1210362" y="1149337"/>
              <a:ext cx="4794069" cy="559127"/>
            </a:xfrm>
            <a:prstGeom prst="rect">
              <a:avLst/>
            </a:prstGeom>
          </p:spPr>
          <p:txBody>
            <a:bodyPr wrap="none" lIns="0" tIns="0" rIns="0" bIns="0">
              <a:spAutoFit/>
            </a:bodyPr>
            <a:lstStyle/>
            <a:p>
              <a:pPr>
                <a:tabLst>
                  <a:tab pos="3659454" algn="l"/>
                </a:tabLst>
              </a:pPr>
              <a:r>
                <a:rPr lang="en-US" dirty="0">
                  <a:ln w="6531">
                    <a:solidFill>
                      <a:srgbClr val="000000"/>
                    </a:solidFill>
                    <a:prstDash val="solid"/>
                  </a:ln>
                  <a:latin typeface="Microsoft Sans Serif"/>
                </a:rPr>
                <a:t>I</a:t>
              </a:r>
              <a:r>
                <a:rPr lang="en-US" spc="1952" dirty="0">
                  <a:ln w="6531">
                    <a:solidFill>
                      <a:srgbClr val="000000"/>
                    </a:solidFill>
                    <a:prstDash val="solid"/>
                  </a:ln>
                  <a:latin typeface="Microsoft Sans Serif"/>
                </a:rPr>
                <a:t>D</a:t>
              </a:r>
              <a:r>
                <a:rPr lang="en-US" dirty="0">
                  <a:ln w="6531">
                    <a:solidFill>
                      <a:srgbClr val="000000"/>
                    </a:solidFill>
                    <a:prstDash val="solid"/>
                  </a:ln>
                  <a:latin typeface="Microsoft Sans Serif"/>
                </a:rPr>
                <a:t>Descripti</a:t>
              </a:r>
              <a:r>
                <a:rPr lang="en-US" spc="-16" dirty="0">
                  <a:ln w="6531">
                    <a:solidFill>
                      <a:srgbClr val="000000"/>
                    </a:solidFill>
                    <a:prstDash val="solid"/>
                  </a:ln>
                  <a:latin typeface="Microsoft Sans Serif"/>
                </a:rPr>
                <a:t>o</a:t>
              </a:r>
              <a:r>
                <a:rPr lang="en-US" dirty="0">
                  <a:ln w="6531">
                    <a:solidFill>
                      <a:srgbClr val="000000"/>
                    </a:solidFill>
                    <a:prstDash val="solid"/>
                  </a:ln>
                  <a:latin typeface="Microsoft Sans Serif"/>
                </a:rPr>
                <a:t>n	Precedi</a:t>
              </a:r>
              <a:r>
                <a:rPr lang="en-US" spc="-19" dirty="0">
                  <a:ln w="6531">
                    <a:solidFill>
                      <a:srgbClr val="000000"/>
                    </a:solidFill>
                    <a:prstDash val="solid"/>
                  </a:ln>
                  <a:latin typeface="Microsoft Sans Serif"/>
                </a:rPr>
                <a:t>n</a:t>
              </a:r>
              <a:r>
                <a:rPr lang="en-US" dirty="0">
                  <a:ln w="6531">
                    <a:solidFill>
                      <a:srgbClr val="000000"/>
                    </a:solidFill>
                    <a:prstDash val="solid"/>
                  </a:ln>
                  <a:latin typeface="Microsoft Sans Serif"/>
                </a:rPr>
                <a:t>g </a:t>
              </a:r>
            </a:p>
            <a:p>
              <a:pPr marL="3659454">
                <a:lnSpc>
                  <a:spcPts val="2159"/>
                </a:lnSpc>
              </a:pPr>
              <a:r>
                <a:rPr lang="en-US" dirty="0">
                  <a:ln w="6531">
                    <a:solidFill>
                      <a:srgbClr val="000000"/>
                    </a:solidFill>
                    <a:prstDash val="solid"/>
                  </a:ln>
                  <a:latin typeface="Microsoft Sans Serif"/>
                </a:rPr>
                <a:t>Activity</a:t>
              </a:r>
            </a:p>
          </p:txBody>
        </p:sp>
        <p:sp>
          <p:nvSpPr>
            <p:cNvPr id="57" name="Rectangle 937"/>
            <p:cNvSpPr/>
            <p:nvPr/>
          </p:nvSpPr>
          <p:spPr>
            <a:xfrm>
              <a:off x="6661150" y="1149337"/>
              <a:ext cx="1085618"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Esti</a:t>
              </a:r>
              <a:r>
                <a:rPr lang="en-US" spc="-10" dirty="0">
                  <a:ln w="6531">
                    <a:solidFill>
                      <a:srgbClr val="000000"/>
                    </a:solidFill>
                    <a:prstDash val="solid"/>
                  </a:ln>
                  <a:latin typeface="Microsoft Sans Serif"/>
                </a:rPr>
                <a:t>m</a:t>
              </a:r>
              <a:r>
                <a:rPr lang="en-US" dirty="0">
                  <a:ln w="6531">
                    <a:solidFill>
                      <a:srgbClr val="000000"/>
                    </a:solidFill>
                    <a:prstDash val="solid"/>
                  </a:ln>
                  <a:latin typeface="Microsoft Sans Serif"/>
                </a:rPr>
                <a:t>at</a:t>
              </a:r>
              <a:r>
                <a:rPr lang="en-US" spc="-12" dirty="0">
                  <a:ln w="6531">
                    <a:solidFill>
                      <a:srgbClr val="000000"/>
                    </a:solidFill>
                    <a:prstDash val="solid"/>
                  </a:ln>
                  <a:latin typeface="Microsoft Sans Serif"/>
                </a:rPr>
                <a:t>e</a:t>
              </a:r>
              <a:r>
                <a:rPr lang="en-US" dirty="0">
                  <a:ln w="6531">
                    <a:solidFill>
                      <a:srgbClr val="000000"/>
                    </a:solidFill>
                    <a:prstDash val="solid"/>
                  </a:ln>
                  <a:latin typeface="Microsoft Sans Serif"/>
                </a:rPr>
                <a:t>d </a:t>
              </a:r>
            </a:p>
            <a:p>
              <a:pPr>
                <a:lnSpc>
                  <a:spcPts val="2159"/>
                </a:lnSpc>
              </a:pPr>
              <a:r>
                <a:rPr lang="en-US" dirty="0">
                  <a:ln w="6531">
                    <a:solidFill>
                      <a:srgbClr val="000000"/>
                    </a:solidFill>
                    <a:prstDash val="solid"/>
                  </a:ln>
                  <a:latin typeface="Microsoft Sans Serif"/>
                </a:rPr>
                <a:t>Dura</a:t>
              </a:r>
              <a:r>
                <a:rPr lang="en-US" spc="-19" dirty="0">
                  <a:ln w="6531">
                    <a:solidFill>
                      <a:srgbClr val="000000"/>
                    </a:solidFill>
                    <a:prstDash val="solid"/>
                  </a:ln>
                  <a:latin typeface="Microsoft Sans Serif"/>
                </a:rPr>
                <a:t>t</a:t>
              </a:r>
              <a:r>
                <a:rPr lang="en-US" dirty="0">
                  <a:ln w="6531">
                    <a:solidFill>
                      <a:srgbClr val="000000"/>
                    </a:solidFill>
                    <a:prstDash val="solid"/>
                  </a:ln>
                  <a:latin typeface="Microsoft Sans Serif"/>
                </a:rPr>
                <a:t>ion</a:t>
              </a:r>
            </a:p>
          </p:txBody>
        </p:sp>
        <p:sp>
          <p:nvSpPr>
            <p:cNvPr id="58" name="Rectangle 938"/>
            <p:cNvSpPr/>
            <p:nvPr/>
          </p:nvSpPr>
          <p:spPr>
            <a:xfrm>
              <a:off x="1249984" y="1789671"/>
              <a:ext cx="6338274" cy="276999"/>
            </a:xfrm>
            <a:prstGeom prst="rect">
              <a:avLst/>
            </a:prstGeom>
          </p:spPr>
          <p:txBody>
            <a:bodyPr wrap="none" lIns="0" tIns="0" rIns="0" bIns="0">
              <a:spAutoFit/>
            </a:bodyPr>
            <a:lstStyle/>
            <a:p>
              <a:pPr>
                <a:tabLst>
                  <a:tab pos="3619830" algn="l"/>
                  <a:tab pos="6149670" algn="l"/>
                </a:tabLst>
              </a:pPr>
              <a:r>
                <a:rPr lang="en-US" spc="2267" dirty="0">
                  <a:latin typeface="Microsoft Sans Serif"/>
                </a:rPr>
                <a:t>A</a:t>
              </a:r>
              <a:r>
                <a:rPr lang="en-US" dirty="0">
                  <a:latin typeface="Microsoft Sans Serif"/>
                </a:rPr>
                <a:t>Analisi</a:t>
              </a:r>
              <a:r>
                <a:rPr lang="en-US" spc="449" dirty="0">
                  <a:latin typeface="Microsoft Sans Serif"/>
                </a:rPr>
                <a:t>s</a:t>
              </a:r>
              <a:r>
                <a:rPr lang="en-US" dirty="0">
                  <a:latin typeface="Microsoft Sans Serif"/>
                </a:rPr>
                <a:t>Proses</a:t>
              </a:r>
              <a:r>
                <a:rPr lang="en-US" spc="-46" dirty="0">
                  <a:latin typeface="Microsoft Sans Serif"/>
                </a:rPr>
                <a:t> </a:t>
              </a:r>
              <a:r>
                <a:rPr lang="en-US" dirty="0">
                  <a:latin typeface="Microsoft Sans Serif"/>
                </a:rPr>
                <a:t>Bisnis	None	5</a:t>
              </a:r>
            </a:p>
          </p:txBody>
        </p:sp>
        <p:sp>
          <p:nvSpPr>
            <p:cNvPr id="59" name="Rectangle 939"/>
            <p:cNvSpPr/>
            <p:nvPr/>
          </p:nvSpPr>
          <p:spPr>
            <a:xfrm>
              <a:off x="1249984" y="2338340"/>
              <a:ext cx="6338274" cy="277320"/>
            </a:xfrm>
            <a:prstGeom prst="rect">
              <a:avLst/>
            </a:prstGeom>
          </p:spPr>
          <p:txBody>
            <a:bodyPr wrap="none" lIns="0" tIns="0" rIns="0" bIns="0">
              <a:spAutoFit/>
            </a:bodyPr>
            <a:lstStyle/>
            <a:p>
              <a:pPr>
                <a:tabLst>
                  <a:tab pos="3619830" algn="l"/>
                  <a:tab pos="6149670" algn="l"/>
                </a:tabLst>
              </a:pPr>
              <a:r>
                <a:rPr lang="en-US" sz="1802" spc="2265" dirty="0">
                  <a:latin typeface="Microsoft Sans Serif"/>
                </a:rPr>
                <a:t>B</a:t>
              </a:r>
              <a:r>
                <a:rPr lang="en-US" sz="1802" spc="-12" dirty="0">
                  <a:latin typeface="Microsoft Sans Serif"/>
                </a:rPr>
                <a:t>M</a:t>
              </a:r>
              <a:r>
                <a:rPr lang="en-US" sz="1802" dirty="0">
                  <a:latin typeface="Microsoft Sans Serif"/>
                </a:rPr>
                <a:t>e</a:t>
              </a:r>
              <a:r>
                <a:rPr lang="en-US" sz="1802" spc="-12" dirty="0">
                  <a:latin typeface="Microsoft Sans Serif"/>
                </a:rPr>
                <a:t>m</a:t>
              </a:r>
              <a:r>
                <a:rPr lang="en-US" sz="1802" dirty="0">
                  <a:latin typeface="Microsoft Sans Serif"/>
                </a:rPr>
                <a:t>bua</a:t>
              </a:r>
              <a:r>
                <a:rPr lang="en-US" sz="1802" spc="445" dirty="0">
                  <a:latin typeface="Microsoft Sans Serif"/>
                </a:rPr>
                <a:t>t</a:t>
              </a:r>
              <a:r>
                <a:rPr lang="en-US" sz="1802" dirty="0">
                  <a:latin typeface="Microsoft Sans Serif"/>
                </a:rPr>
                <a:t>ERD	A	5</a:t>
              </a:r>
            </a:p>
          </p:txBody>
        </p:sp>
        <p:sp>
          <p:nvSpPr>
            <p:cNvPr id="60" name="Rectangle 940"/>
            <p:cNvSpPr/>
            <p:nvPr/>
          </p:nvSpPr>
          <p:spPr>
            <a:xfrm>
              <a:off x="1243888" y="2887332"/>
              <a:ext cx="2446504" cy="559127"/>
            </a:xfrm>
            <a:prstGeom prst="rect">
              <a:avLst/>
            </a:prstGeom>
          </p:spPr>
          <p:txBody>
            <a:bodyPr wrap="none" lIns="0" tIns="0" rIns="0" bIns="0">
              <a:spAutoFit/>
            </a:bodyPr>
            <a:lstStyle/>
            <a:p>
              <a:r>
                <a:rPr lang="en-US" spc="2216" dirty="0">
                  <a:latin typeface="Microsoft Sans Serif"/>
                </a:rPr>
                <a:t>C</a:t>
              </a:r>
              <a:r>
                <a:rPr lang="en-US" dirty="0">
                  <a:latin typeface="Microsoft Sans Serif"/>
                </a:rPr>
                <a:t>Analisi</a:t>
              </a:r>
              <a:r>
                <a:rPr lang="en-US" spc="449" dirty="0">
                  <a:latin typeface="Microsoft Sans Serif"/>
                </a:rPr>
                <a:t>s</a:t>
              </a:r>
              <a:r>
                <a:rPr lang="en-US" dirty="0">
                  <a:latin typeface="Microsoft Sans Serif"/>
                </a:rPr>
                <a:t>kebutuhan </a:t>
              </a:r>
            </a:p>
            <a:p>
              <a:pPr marL="446481">
                <a:lnSpc>
                  <a:spcPts val="2162"/>
                </a:lnSpc>
              </a:pPr>
              <a:r>
                <a:rPr lang="en-US" sz="1802" dirty="0">
                  <a:latin typeface="Microsoft Sans Serif"/>
                </a:rPr>
                <a:t>fungsional</a:t>
              </a:r>
            </a:p>
          </p:txBody>
        </p:sp>
        <p:sp>
          <p:nvSpPr>
            <p:cNvPr id="61" name="Rectangle 941"/>
            <p:cNvSpPr/>
            <p:nvPr/>
          </p:nvSpPr>
          <p:spPr>
            <a:xfrm>
              <a:off x="4869817" y="2887332"/>
              <a:ext cx="2746265" cy="276999"/>
            </a:xfrm>
            <a:prstGeom prst="rect">
              <a:avLst/>
            </a:prstGeom>
          </p:spPr>
          <p:txBody>
            <a:bodyPr wrap="none" lIns="0" tIns="0" rIns="0" bIns="0">
              <a:spAutoFit/>
            </a:bodyPr>
            <a:lstStyle/>
            <a:p>
              <a:pPr>
                <a:tabLst>
                  <a:tab pos="2465831" algn="l"/>
                </a:tabLst>
              </a:pPr>
              <a:r>
                <a:rPr lang="en-US" dirty="0">
                  <a:latin typeface="Microsoft Sans Serif"/>
                </a:rPr>
                <a:t>A	11</a:t>
              </a:r>
            </a:p>
          </p:txBody>
        </p:sp>
        <p:sp>
          <p:nvSpPr>
            <p:cNvPr id="62" name="Rectangle 942"/>
            <p:cNvSpPr/>
            <p:nvPr/>
          </p:nvSpPr>
          <p:spPr>
            <a:xfrm>
              <a:off x="1243888" y="3527666"/>
              <a:ext cx="2895986" cy="559127"/>
            </a:xfrm>
            <a:prstGeom prst="rect">
              <a:avLst/>
            </a:prstGeom>
          </p:spPr>
          <p:txBody>
            <a:bodyPr wrap="none" lIns="0" tIns="0" rIns="0" bIns="0">
              <a:spAutoFit/>
            </a:bodyPr>
            <a:lstStyle/>
            <a:p>
              <a:r>
                <a:rPr lang="en-US" spc="2216" dirty="0">
                  <a:latin typeface="Microsoft Sans Serif"/>
                </a:rPr>
                <a:t>D</a:t>
              </a:r>
              <a:r>
                <a:rPr lang="en-US" dirty="0">
                  <a:latin typeface="Microsoft Sans Serif"/>
                </a:rPr>
                <a:t>Analisi</a:t>
              </a:r>
              <a:r>
                <a:rPr lang="en-US" spc="449" dirty="0">
                  <a:latin typeface="Microsoft Sans Serif"/>
                </a:rPr>
                <a:t>s</a:t>
              </a:r>
              <a:r>
                <a:rPr lang="en-US" dirty="0">
                  <a:latin typeface="Microsoft Sans Serif"/>
                </a:rPr>
                <a:t>kebutuhan</a:t>
              </a:r>
              <a:r>
                <a:rPr lang="en-US" spc="-95" dirty="0">
                  <a:latin typeface="Microsoft Sans Serif"/>
                </a:rPr>
                <a:t> </a:t>
              </a:r>
              <a:r>
                <a:rPr lang="en-US" dirty="0">
                  <a:latin typeface="Microsoft Sans Serif"/>
                </a:rPr>
                <a:t>non-</a:t>
              </a:r>
            </a:p>
            <a:p>
              <a:pPr marL="446481">
                <a:lnSpc>
                  <a:spcPts val="2162"/>
                </a:lnSpc>
              </a:pPr>
              <a:r>
                <a:rPr lang="en-US" sz="1802" dirty="0">
                  <a:latin typeface="Microsoft Sans Serif"/>
                </a:rPr>
                <a:t>fungsional</a:t>
              </a:r>
            </a:p>
          </p:txBody>
        </p:sp>
        <p:sp>
          <p:nvSpPr>
            <p:cNvPr id="63" name="Rectangle 943"/>
            <p:cNvSpPr/>
            <p:nvPr/>
          </p:nvSpPr>
          <p:spPr>
            <a:xfrm>
              <a:off x="4869815" y="3527666"/>
              <a:ext cx="2682786" cy="276999"/>
            </a:xfrm>
            <a:prstGeom prst="rect">
              <a:avLst/>
            </a:prstGeom>
          </p:spPr>
          <p:txBody>
            <a:bodyPr wrap="none" lIns="0" tIns="0" rIns="0" bIns="0">
              <a:spAutoFit/>
            </a:bodyPr>
            <a:lstStyle/>
            <a:p>
              <a:pPr>
                <a:tabLst>
                  <a:tab pos="2529840" algn="l"/>
                </a:tabLst>
              </a:pPr>
              <a:r>
                <a:rPr lang="en-US" dirty="0">
                  <a:latin typeface="Microsoft Sans Serif"/>
                </a:rPr>
                <a:t>A	6</a:t>
              </a:r>
            </a:p>
          </p:txBody>
        </p:sp>
        <p:sp>
          <p:nvSpPr>
            <p:cNvPr id="64" name="Rectangle 944"/>
            <p:cNvSpPr/>
            <p:nvPr/>
          </p:nvSpPr>
          <p:spPr>
            <a:xfrm>
              <a:off x="1249984" y="4168000"/>
              <a:ext cx="2830070" cy="559127"/>
            </a:xfrm>
            <a:prstGeom prst="rect">
              <a:avLst/>
            </a:prstGeom>
          </p:spPr>
          <p:txBody>
            <a:bodyPr wrap="none" lIns="0" tIns="0" rIns="0" bIns="0">
              <a:spAutoFit/>
            </a:bodyPr>
            <a:lstStyle/>
            <a:p>
              <a:r>
                <a:rPr lang="en-US" spc="2267" dirty="0">
                  <a:latin typeface="Microsoft Sans Serif"/>
                </a:rPr>
                <a:t>E</a:t>
              </a:r>
              <a:r>
                <a:rPr lang="en-US" spc="-10" dirty="0">
                  <a:latin typeface="Microsoft Sans Serif"/>
                </a:rPr>
                <a:t>M</a:t>
              </a:r>
              <a:r>
                <a:rPr lang="en-US" dirty="0">
                  <a:latin typeface="Microsoft Sans Serif"/>
                </a:rPr>
                <a:t>e</a:t>
              </a:r>
              <a:r>
                <a:rPr lang="en-US" spc="-10" dirty="0">
                  <a:latin typeface="Microsoft Sans Serif"/>
                </a:rPr>
                <a:t>m</a:t>
              </a:r>
              <a:r>
                <a:rPr lang="en-US" dirty="0">
                  <a:latin typeface="Microsoft Sans Serif"/>
                </a:rPr>
                <a:t>bua</a:t>
              </a:r>
              <a:r>
                <a:rPr lang="en-US" spc="444" dirty="0">
                  <a:latin typeface="Microsoft Sans Serif"/>
                </a:rPr>
                <a:t>t</a:t>
              </a:r>
              <a:r>
                <a:rPr lang="en-US" dirty="0">
                  <a:latin typeface="Microsoft Sans Serif"/>
                </a:rPr>
                <a:t>doku</a:t>
              </a:r>
              <a:r>
                <a:rPr lang="en-US" spc="-10" dirty="0">
                  <a:latin typeface="Microsoft Sans Serif"/>
                </a:rPr>
                <a:t>m</a:t>
              </a:r>
              <a:r>
                <a:rPr lang="en-US" dirty="0">
                  <a:latin typeface="Microsoft Sans Serif"/>
                </a:rPr>
                <a:t>entasi </a:t>
              </a:r>
            </a:p>
            <a:p>
              <a:pPr marL="440385">
                <a:lnSpc>
                  <a:spcPts val="2163"/>
                </a:lnSpc>
              </a:pPr>
              <a:r>
                <a:rPr lang="en-US" sz="1802" dirty="0">
                  <a:latin typeface="Microsoft Sans Serif"/>
                </a:rPr>
                <a:t>laporan</a:t>
              </a:r>
              <a:r>
                <a:rPr lang="en-US" sz="1802" spc="-72" dirty="0">
                  <a:latin typeface="Microsoft Sans Serif"/>
                </a:rPr>
                <a:t> </a:t>
              </a:r>
              <a:r>
                <a:rPr lang="en-US" sz="1802" dirty="0">
                  <a:latin typeface="Microsoft Sans Serif"/>
                </a:rPr>
                <a:t>awal (SKPL)</a:t>
              </a:r>
            </a:p>
          </p:txBody>
        </p:sp>
        <p:sp>
          <p:nvSpPr>
            <p:cNvPr id="65" name="Rectangle 945"/>
            <p:cNvSpPr/>
            <p:nvPr/>
          </p:nvSpPr>
          <p:spPr>
            <a:xfrm>
              <a:off x="4869815" y="4168000"/>
              <a:ext cx="2682786" cy="276999"/>
            </a:xfrm>
            <a:prstGeom prst="rect">
              <a:avLst/>
            </a:prstGeom>
          </p:spPr>
          <p:txBody>
            <a:bodyPr wrap="none" lIns="0" tIns="0" rIns="0" bIns="0">
              <a:spAutoFit/>
            </a:bodyPr>
            <a:lstStyle/>
            <a:p>
              <a:pPr>
                <a:tabLst>
                  <a:tab pos="2529840" algn="l"/>
                </a:tabLst>
              </a:pPr>
              <a:r>
                <a:rPr lang="en-US" dirty="0">
                  <a:latin typeface="Microsoft Sans Serif"/>
                </a:rPr>
                <a:t>B,</a:t>
              </a:r>
              <a:r>
                <a:rPr lang="en-US" spc="-19" dirty="0">
                  <a:latin typeface="Microsoft Sans Serif"/>
                </a:rPr>
                <a:t> </a:t>
              </a:r>
              <a:r>
                <a:rPr lang="en-US" dirty="0">
                  <a:latin typeface="Microsoft Sans Serif"/>
                </a:rPr>
                <a:t>C	6</a:t>
              </a:r>
            </a:p>
          </p:txBody>
        </p:sp>
        <p:sp>
          <p:nvSpPr>
            <p:cNvPr id="66" name="Rectangle 946"/>
            <p:cNvSpPr/>
            <p:nvPr/>
          </p:nvSpPr>
          <p:spPr>
            <a:xfrm>
              <a:off x="1256080" y="4808461"/>
              <a:ext cx="6395340" cy="276999"/>
            </a:xfrm>
            <a:prstGeom prst="rect">
              <a:avLst/>
            </a:prstGeom>
          </p:spPr>
          <p:txBody>
            <a:bodyPr wrap="none" lIns="0" tIns="0" rIns="0" bIns="0">
              <a:spAutoFit/>
            </a:bodyPr>
            <a:lstStyle/>
            <a:p>
              <a:pPr>
                <a:tabLst>
                  <a:tab pos="3613734" algn="l"/>
                  <a:tab pos="6079566" algn="l"/>
                </a:tabLst>
              </a:pPr>
              <a:r>
                <a:rPr lang="en-US" spc="2319" dirty="0">
                  <a:latin typeface="Microsoft Sans Serif"/>
                </a:rPr>
                <a:t>F</a:t>
              </a:r>
              <a:r>
                <a:rPr lang="en-US" dirty="0">
                  <a:latin typeface="Microsoft Sans Serif"/>
                </a:rPr>
                <a:t>Prototyping	B,C,D	20</a:t>
              </a:r>
            </a:p>
          </p:txBody>
        </p:sp>
        <p:sp>
          <p:nvSpPr>
            <p:cNvPr id="67" name="Rectangle 947"/>
            <p:cNvSpPr/>
            <p:nvPr/>
          </p:nvSpPr>
          <p:spPr>
            <a:xfrm>
              <a:off x="1237794" y="5357381"/>
              <a:ext cx="6413935" cy="276999"/>
            </a:xfrm>
            <a:prstGeom prst="rect">
              <a:avLst/>
            </a:prstGeom>
          </p:spPr>
          <p:txBody>
            <a:bodyPr wrap="none" lIns="0" tIns="0" rIns="0" bIns="0">
              <a:spAutoFit/>
            </a:bodyPr>
            <a:lstStyle/>
            <a:p>
              <a:pPr>
                <a:tabLst>
                  <a:tab pos="3632022" algn="l"/>
                  <a:tab pos="6097854" algn="l"/>
                </a:tabLst>
              </a:pPr>
              <a:r>
                <a:rPr lang="en-US" spc="2163" dirty="0">
                  <a:latin typeface="Microsoft Sans Serif"/>
                </a:rPr>
                <a:t>G</a:t>
              </a:r>
              <a:r>
                <a:rPr lang="en-US" dirty="0">
                  <a:latin typeface="Microsoft Sans Serif"/>
                </a:rPr>
                <a:t>Develop</a:t>
              </a:r>
              <a:r>
                <a:rPr lang="en-US" spc="-10" dirty="0">
                  <a:latin typeface="Microsoft Sans Serif"/>
                </a:rPr>
                <a:t>m</a:t>
              </a:r>
              <a:r>
                <a:rPr lang="en-US" dirty="0">
                  <a:latin typeface="Microsoft Sans Serif"/>
                </a:rPr>
                <a:t>ent	F	10</a:t>
              </a:r>
            </a:p>
          </p:txBody>
        </p:sp>
        <p:sp>
          <p:nvSpPr>
            <p:cNvPr id="68" name="Rectangle 948"/>
            <p:cNvSpPr/>
            <p:nvPr/>
          </p:nvSpPr>
          <p:spPr>
            <a:xfrm>
              <a:off x="1243888" y="5905973"/>
              <a:ext cx="6344044" cy="277320"/>
            </a:xfrm>
            <a:prstGeom prst="rect">
              <a:avLst/>
            </a:prstGeom>
          </p:spPr>
          <p:txBody>
            <a:bodyPr wrap="none" lIns="0" tIns="0" rIns="0" bIns="0">
              <a:spAutoFit/>
            </a:bodyPr>
            <a:lstStyle/>
            <a:p>
              <a:pPr>
                <a:tabLst>
                  <a:tab pos="3625926" algn="l"/>
                  <a:tab pos="6155766" algn="l"/>
                </a:tabLst>
              </a:pPr>
              <a:r>
                <a:rPr lang="en-US" sz="1802" spc="2214" dirty="0">
                  <a:latin typeface="Microsoft Sans Serif"/>
                </a:rPr>
                <a:t>H</a:t>
              </a:r>
              <a:r>
                <a:rPr lang="en-US" sz="1802" dirty="0">
                  <a:latin typeface="Microsoft Sans Serif"/>
                </a:rPr>
                <a:t>Testing	E</a:t>
              </a:r>
              <a:r>
                <a:rPr lang="en-US" sz="1802" spc="460" dirty="0">
                  <a:latin typeface="Microsoft Sans Serif"/>
                </a:rPr>
                <a:t>,</a:t>
              </a:r>
              <a:r>
                <a:rPr lang="en-US" sz="1802" dirty="0">
                  <a:latin typeface="Microsoft Sans Serif"/>
                </a:rPr>
                <a:t>G	2</a:t>
              </a:r>
            </a:p>
          </p:txBody>
        </p:sp>
      </p:grpSp>
    </p:spTree>
    <p:extLst>
      <p:ext uri="{BB962C8B-B14F-4D97-AF65-F5344CB8AC3E}">
        <p14:creationId xmlns:p14="http://schemas.microsoft.com/office/powerpoint/2010/main" val="17739131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Network </a:t>
            </a:r>
          </a:p>
        </p:txBody>
      </p:sp>
      <p:grpSp>
        <p:nvGrpSpPr>
          <p:cNvPr id="4" name="Group 3"/>
          <p:cNvGrpSpPr/>
          <p:nvPr/>
        </p:nvGrpSpPr>
        <p:grpSpPr>
          <a:xfrm>
            <a:off x="262129" y="1565599"/>
            <a:ext cx="8656320" cy="5099303"/>
            <a:chOff x="262129" y="1642873"/>
            <a:chExt cx="8656320" cy="5099303"/>
          </a:xfrm>
        </p:grpSpPr>
        <p:pic>
          <p:nvPicPr>
            <p:cNvPr id="5" name="Picture 67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90929" y="1642873"/>
              <a:ext cx="1264919" cy="944880"/>
            </a:xfrm>
            <a:prstGeom prst="rect">
              <a:avLst/>
            </a:prstGeom>
            <a:noFill/>
            <a:extLst/>
          </p:spPr>
        </p:pic>
        <p:sp>
          <p:nvSpPr>
            <p:cNvPr id="6" name="Freeform 951"/>
            <p:cNvSpPr/>
            <p:nvPr/>
          </p:nvSpPr>
          <p:spPr>
            <a:xfrm>
              <a:off x="2152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952"/>
            <p:cNvSpPr/>
            <p:nvPr/>
          </p:nvSpPr>
          <p:spPr>
            <a:xfrm>
              <a:off x="2533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953"/>
            <p:cNvSpPr/>
            <p:nvPr/>
          </p:nvSpPr>
          <p:spPr>
            <a:xfrm>
              <a:off x="2914269" y="1664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954"/>
            <p:cNvSpPr/>
            <p:nvPr/>
          </p:nvSpPr>
          <p:spPr>
            <a:xfrm>
              <a:off x="2152269" y="193890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55"/>
            <p:cNvSpPr/>
            <p:nvPr/>
          </p:nvSpPr>
          <p:spPr>
            <a:xfrm>
              <a:off x="2533269" y="1938909"/>
              <a:ext cx="762000" cy="274320"/>
            </a:xfrm>
            <a:custGeom>
              <a:avLst/>
              <a:gdLst/>
              <a:ahLst/>
              <a:cxnLst/>
              <a:rect l="0" t="0" r="0" b="0"/>
              <a:pathLst>
                <a:path w="762000" h="274320">
                  <a:moveTo>
                    <a:pt x="0" y="274320"/>
                  </a:moveTo>
                  <a:lnTo>
                    <a:pt x="762000" y="274320"/>
                  </a:lnTo>
                  <a:lnTo>
                    <a:pt x="762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956"/>
            <p:cNvSpPr/>
            <p:nvPr/>
          </p:nvSpPr>
          <p:spPr>
            <a:xfrm>
              <a:off x="2152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957"/>
            <p:cNvSpPr/>
            <p:nvPr/>
          </p:nvSpPr>
          <p:spPr>
            <a:xfrm>
              <a:off x="2533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958"/>
            <p:cNvSpPr/>
            <p:nvPr/>
          </p:nvSpPr>
          <p:spPr>
            <a:xfrm>
              <a:off x="2914269" y="2213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959"/>
            <p:cNvSpPr/>
            <p:nvPr/>
          </p:nvSpPr>
          <p:spPr>
            <a:xfrm>
              <a:off x="2533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 name="Freeform 960"/>
            <p:cNvSpPr/>
            <p:nvPr/>
          </p:nvSpPr>
          <p:spPr>
            <a:xfrm>
              <a:off x="2914269" y="1658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 name="Freeform 961"/>
            <p:cNvSpPr/>
            <p:nvPr/>
          </p:nvSpPr>
          <p:spPr>
            <a:xfrm>
              <a:off x="2914269" y="220687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7" name="Freeform 962"/>
            <p:cNvSpPr/>
            <p:nvPr/>
          </p:nvSpPr>
          <p:spPr>
            <a:xfrm>
              <a:off x="2145919" y="193891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8" name="Freeform 963"/>
            <p:cNvSpPr/>
            <p:nvPr/>
          </p:nvSpPr>
          <p:spPr>
            <a:xfrm>
              <a:off x="2145919" y="221322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9" name="Freeform 964"/>
            <p:cNvSpPr/>
            <p:nvPr/>
          </p:nvSpPr>
          <p:spPr>
            <a:xfrm>
              <a:off x="2152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0" name="Freeform 965"/>
            <p:cNvSpPr/>
            <p:nvPr/>
          </p:nvSpPr>
          <p:spPr>
            <a:xfrm>
              <a:off x="32952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1" name="Freeform 966"/>
            <p:cNvSpPr/>
            <p:nvPr/>
          </p:nvSpPr>
          <p:spPr>
            <a:xfrm>
              <a:off x="2145919" y="16645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2" name="Freeform 967"/>
            <p:cNvSpPr/>
            <p:nvPr/>
          </p:nvSpPr>
          <p:spPr>
            <a:xfrm>
              <a:off x="2145919" y="248754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23" name="Picture 69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72328" y="1642873"/>
              <a:ext cx="1722120" cy="944880"/>
            </a:xfrm>
            <a:prstGeom prst="rect">
              <a:avLst/>
            </a:prstGeom>
            <a:noFill/>
            <a:extLst/>
          </p:spPr>
        </p:pic>
        <p:sp>
          <p:nvSpPr>
            <p:cNvPr id="24" name="Freeform 969"/>
            <p:cNvSpPr/>
            <p:nvPr/>
          </p:nvSpPr>
          <p:spPr>
            <a:xfrm>
              <a:off x="5733669" y="1664590"/>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970"/>
            <p:cNvSpPr/>
            <p:nvPr/>
          </p:nvSpPr>
          <p:spPr>
            <a:xfrm>
              <a:off x="6190869" y="1664590"/>
              <a:ext cx="609600" cy="274320"/>
            </a:xfrm>
            <a:custGeom>
              <a:avLst/>
              <a:gdLst/>
              <a:ahLst/>
              <a:cxnLst/>
              <a:rect l="0" t="0" r="0" b="0"/>
              <a:pathLst>
                <a:path w="609600" h="274320">
                  <a:moveTo>
                    <a:pt x="0" y="274320"/>
                  </a:moveTo>
                  <a:lnTo>
                    <a:pt x="609600" y="274320"/>
                  </a:lnTo>
                  <a:lnTo>
                    <a:pt x="609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6" name="Freeform 971"/>
            <p:cNvSpPr/>
            <p:nvPr/>
          </p:nvSpPr>
          <p:spPr>
            <a:xfrm>
              <a:off x="6800468" y="1664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972"/>
            <p:cNvSpPr/>
            <p:nvPr/>
          </p:nvSpPr>
          <p:spPr>
            <a:xfrm>
              <a:off x="5733669" y="1938909"/>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973"/>
            <p:cNvSpPr/>
            <p:nvPr/>
          </p:nvSpPr>
          <p:spPr>
            <a:xfrm>
              <a:off x="6190869" y="1938909"/>
              <a:ext cx="1143000" cy="274320"/>
            </a:xfrm>
            <a:custGeom>
              <a:avLst/>
              <a:gdLst/>
              <a:ahLst/>
              <a:cxnLst/>
              <a:rect l="0" t="0" r="0" b="0"/>
              <a:pathLst>
                <a:path w="1143000" h="274320">
                  <a:moveTo>
                    <a:pt x="0" y="274320"/>
                  </a:moveTo>
                  <a:lnTo>
                    <a:pt x="1143000" y="274320"/>
                  </a:lnTo>
                  <a:lnTo>
                    <a:pt x="1143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9" name="Freeform 974"/>
            <p:cNvSpPr/>
            <p:nvPr/>
          </p:nvSpPr>
          <p:spPr>
            <a:xfrm>
              <a:off x="5733669" y="2213229"/>
              <a:ext cx="457200" cy="274320"/>
            </a:xfrm>
            <a:custGeom>
              <a:avLst/>
              <a:gdLst/>
              <a:ahLst/>
              <a:cxnLst/>
              <a:rect l="0" t="0" r="0" b="0"/>
              <a:pathLst>
                <a:path w="457200" h="274320">
                  <a:moveTo>
                    <a:pt x="0" y="274320"/>
                  </a:moveTo>
                  <a:lnTo>
                    <a:pt x="457200" y="274320"/>
                  </a:lnTo>
                  <a:lnTo>
                    <a:pt x="4572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975"/>
            <p:cNvSpPr/>
            <p:nvPr/>
          </p:nvSpPr>
          <p:spPr>
            <a:xfrm>
              <a:off x="6190869" y="2213229"/>
              <a:ext cx="609600" cy="274320"/>
            </a:xfrm>
            <a:custGeom>
              <a:avLst/>
              <a:gdLst/>
              <a:ahLst/>
              <a:cxnLst/>
              <a:rect l="0" t="0" r="0" b="0"/>
              <a:pathLst>
                <a:path w="609600" h="274320">
                  <a:moveTo>
                    <a:pt x="0" y="274320"/>
                  </a:moveTo>
                  <a:lnTo>
                    <a:pt x="609600" y="274320"/>
                  </a:lnTo>
                  <a:lnTo>
                    <a:pt x="609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976"/>
            <p:cNvSpPr/>
            <p:nvPr/>
          </p:nvSpPr>
          <p:spPr>
            <a:xfrm>
              <a:off x="6800468" y="2213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977"/>
            <p:cNvSpPr/>
            <p:nvPr/>
          </p:nvSpPr>
          <p:spPr>
            <a:xfrm>
              <a:off x="61908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978"/>
            <p:cNvSpPr/>
            <p:nvPr/>
          </p:nvSpPr>
          <p:spPr>
            <a:xfrm>
              <a:off x="6800468" y="1658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Freeform 979"/>
            <p:cNvSpPr/>
            <p:nvPr/>
          </p:nvSpPr>
          <p:spPr>
            <a:xfrm>
              <a:off x="6800468" y="220687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5" name="Freeform 980"/>
            <p:cNvSpPr/>
            <p:nvPr/>
          </p:nvSpPr>
          <p:spPr>
            <a:xfrm>
              <a:off x="5727321" y="1938910"/>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6" name="Freeform 981"/>
            <p:cNvSpPr/>
            <p:nvPr/>
          </p:nvSpPr>
          <p:spPr>
            <a:xfrm>
              <a:off x="5727321" y="2213229"/>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7" name="Freeform 982"/>
            <p:cNvSpPr/>
            <p:nvPr/>
          </p:nvSpPr>
          <p:spPr>
            <a:xfrm>
              <a:off x="5733669"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8" name="Freeform 983"/>
            <p:cNvSpPr/>
            <p:nvPr/>
          </p:nvSpPr>
          <p:spPr>
            <a:xfrm>
              <a:off x="7333868" y="1658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9" name="Freeform 984"/>
            <p:cNvSpPr/>
            <p:nvPr/>
          </p:nvSpPr>
          <p:spPr>
            <a:xfrm>
              <a:off x="5727321" y="1664590"/>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40" name="Freeform 985"/>
            <p:cNvSpPr/>
            <p:nvPr/>
          </p:nvSpPr>
          <p:spPr>
            <a:xfrm>
              <a:off x="5727321" y="2487549"/>
              <a:ext cx="1612899" cy="0"/>
            </a:xfrm>
            <a:custGeom>
              <a:avLst/>
              <a:gdLst/>
              <a:ahLst/>
              <a:cxnLst/>
              <a:rect l="0" t="0" r="0" b="0"/>
              <a:pathLst>
                <a:path w="1612899">
                  <a:moveTo>
                    <a:pt x="0" y="0"/>
                  </a:moveTo>
                  <a:lnTo>
                    <a:pt x="161289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41" name="Picture 7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62129" y="3166873"/>
              <a:ext cx="1264919" cy="1127760"/>
            </a:xfrm>
            <a:prstGeom prst="rect">
              <a:avLst/>
            </a:prstGeom>
            <a:noFill/>
            <a:extLst/>
          </p:spPr>
        </p:pic>
        <p:sp>
          <p:nvSpPr>
            <p:cNvPr id="42" name="Freeform 987"/>
            <p:cNvSpPr/>
            <p:nvPr/>
          </p:nvSpPr>
          <p:spPr>
            <a:xfrm>
              <a:off x="323532" y="3188590"/>
              <a:ext cx="228600" cy="274320"/>
            </a:xfrm>
            <a:custGeom>
              <a:avLst/>
              <a:gdLst/>
              <a:ahLst/>
              <a:cxnLst/>
              <a:rect l="0" t="0" r="0" b="0"/>
              <a:pathLst>
                <a:path w="228600" h="274320">
                  <a:moveTo>
                    <a:pt x="0" y="274320"/>
                  </a:moveTo>
                  <a:lnTo>
                    <a:pt x="228600" y="274320"/>
                  </a:lnTo>
                  <a:lnTo>
                    <a:pt x="228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988"/>
            <p:cNvSpPr/>
            <p:nvPr/>
          </p:nvSpPr>
          <p:spPr>
            <a:xfrm>
              <a:off x="552132"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4" name="Freeform 989"/>
            <p:cNvSpPr/>
            <p:nvPr/>
          </p:nvSpPr>
          <p:spPr>
            <a:xfrm>
              <a:off x="1085532"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5" name="Freeform 990"/>
            <p:cNvSpPr/>
            <p:nvPr/>
          </p:nvSpPr>
          <p:spPr>
            <a:xfrm>
              <a:off x="323532" y="3462909"/>
              <a:ext cx="228600" cy="457200"/>
            </a:xfrm>
            <a:custGeom>
              <a:avLst/>
              <a:gdLst/>
              <a:ahLst/>
              <a:cxnLst/>
              <a:rect l="0" t="0" r="0" b="0"/>
              <a:pathLst>
                <a:path w="228600" h="457200">
                  <a:moveTo>
                    <a:pt x="0" y="457200"/>
                  </a:moveTo>
                  <a:lnTo>
                    <a:pt x="228600" y="457200"/>
                  </a:lnTo>
                  <a:lnTo>
                    <a:pt x="228600" y="0"/>
                  </a:lnTo>
                  <a:lnTo>
                    <a:pt x="0" y="0"/>
                  </a:lnTo>
                  <a:lnTo>
                    <a:pt x="0" y="45720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6" name="Freeform 991"/>
            <p:cNvSpPr/>
            <p:nvPr/>
          </p:nvSpPr>
          <p:spPr>
            <a:xfrm>
              <a:off x="552132" y="3462909"/>
              <a:ext cx="914400" cy="457200"/>
            </a:xfrm>
            <a:custGeom>
              <a:avLst/>
              <a:gdLst/>
              <a:ahLst/>
              <a:cxnLst/>
              <a:rect l="0" t="0" r="0" b="0"/>
              <a:pathLst>
                <a:path w="914400" h="457200">
                  <a:moveTo>
                    <a:pt x="0" y="457200"/>
                  </a:moveTo>
                  <a:lnTo>
                    <a:pt x="914400" y="457200"/>
                  </a:lnTo>
                  <a:lnTo>
                    <a:pt x="914400" y="0"/>
                  </a:lnTo>
                  <a:lnTo>
                    <a:pt x="0" y="0"/>
                  </a:lnTo>
                  <a:lnTo>
                    <a:pt x="0" y="45720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992"/>
            <p:cNvSpPr/>
            <p:nvPr/>
          </p:nvSpPr>
          <p:spPr>
            <a:xfrm>
              <a:off x="323532" y="3920110"/>
              <a:ext cx="228600" cy="274320"/>
            </a:xfrm>
            <a:custGeom>
              <a:avLst/>
              <a:gdLst/>
              <a:ahLst/>
              <a:cxnLst/>
              <a:rect l="0" t="0" r="0" b="0"/>
              <a:pathLst>
                <a:path w="228600" h="274320">
                  <a:moveTo>
                    <a:pt x="0" y="274320"/>
                  </a:moveTo>
                  <a:lnTo>
                    <a:pt x="228600" y="274320"/>
                  </a:lnTo>
                  <a:lnTo>
                    <a:pt x="2286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993"/>
            <p:cNvSpPr/>
            <p:nvPr/>
          </p:nvSpPr>
          <p:spPr>
            <a:xfrm>
              <a:off x="552132" y="392011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49" name="Freeform 994"/>
            <p:cNvSpPr/>
            <p:nvPr/>
          </p:nvSpPr>
          <p:spPr>
            <a:xfrm>
              <a:off x="1085532" y="39201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0" name="Freeform 995"/>
            <p:cNvSpPr/>
            <p:nvPr/>
          </p:nvSpPr>
          <p:spPr>
            <a:xfrm>
              <a:off x="552132"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1" name="Freeform 996"/>
            <p:cNvSpPr/>
            <p:nvPr/>
          </p:nvSpPr>
          <p:spPr>
            <a:xfrm>
              <a:off x="1085532"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2" name="Freeform 997"/>
            <p:cNvSpPr/>
            <p:nvPr/>
          </p:nvSpPr>
          <p:spPr>
            <a:xfrm>
              <a:off x="1085532" y="3913761"/>
              <a:ext cx="0" cy="287021"/>
            </a:xfrm>
            <a:custGeom>
              <a:avLst/>
              <a:gdLst/>
              <a:ahLst/>
              <a:cxnLst/>
              <a:rect l="0" t="0" r="0" b="0"/>
              <a:pathLst>
                <a:path h="287021">
                  <a:moveTo>
                    <a:pt x="0" y="0"/>
                  </a:moveTo>
                  <a:lnTo>
                    <a:pt x="0" y="28702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3" name="Freeform 998"/>
            <p:cNvSpPr/>
            <p:nvPr/>
          </p:nvSpPr>
          <p:spPr>
            <a:xfrm>
              <a:off x="317184" y="346291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4" name="Freeform 999"/>
            <p:cNvSpPr/>
            <p:nvPr/>
          </p:nvSpPr>
          <p:spPr>
            <a:xfrm>
              <a:off x="317184" y="3920109"/>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5" name="Freeform 1000"/>
            <p:cNvSpPr/>
            <p:nvPr/>
          </p:nvSpPr>
          <p:spPr>
            <a:xfrm>
              <a:off x="323532"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6" name="Freeform 1001"/>
            <p:cNvSpPr/>
            <p:nvPr/>
          </p:nvSpPr>
          <p:spPr>
            <a:xfrm>
              <a:off x="1466469" y="3182240"/>
              <a:ext cx="0" cy="1018540"/>
            </a:xfrm>
            <a:custGeom>
              <a:avLst/>
              <a:gdLst/>
              <a:ahLst/>
              <a:cxnLst/>
              <a:rect l="0" t="0" r="0" b="0"/>
              <a:pathLst>
                <a:path h="1018540">
                  <a:moveTo>
                    <a:pt x="0" y="0"/>
                  </a:moveTo>
                  <a:lnTo>
                    <a:pt x="0" y="101854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7" name="Freeform 1002"/>
            <p:cNvSpPr/>
            <p:nvPr/>
          </p:nvSpPr>
          <p:spPr>
            <a:xfrm>
              <a:off x="317184" y="318859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58" name="Freeform 1003"/>
            <p:cNvSpPr/>
            <p:nvPr/>
          </p:nvSpPr>
          <p:spPr>
            <a:xfrm>
              <a:off x="317184" y="4194430"/>
              <a:ext cx="1155637" cy="0"/>
            </a:xfrm>
            <a:custGeom>
              <a:avLst/>
              <a:gdLst/>
              <a:ahLst/>
              <a:cxnLst/>
              <a:rect l="0" t="0" r="0" b="0"/>
              <a:pathLst>
                <a:path w="1155637">
                  <a:moveTo>
                    <a:pt x="0" y="0"/>
                  </a:moveTo>
                  <a:lnTo>
                    <a:pt x="1155637"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59" name="Picture 73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090929" y="3166875"/>
              <a:ext cx="1264919" cy="1310639"/>
            </a:xfrm>
            <a:prstGeom prst="rect">
              <a:avLst/>
            </a:prstGeom>
            <a:noFill/>
            <a:extLst/>
          </p:spPr>
        </p:pic>
        <p:sp>
          <p:nvSpPr>
            <p:cNvPr id="60" name="Freeform 1005"/>
            <p:cNvSpPr/>
            <p:nvPr/>
          </p:nvSpPr>
          <p:spPr>
            <a:xfrm>
              <a:off x="2152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1" name="Freeform 1006"/>
            <p:cNvSpPr/>
            <p:nvPr/>
          </p:nvSpPr>
          <p:spPr>
            <a:xfrm>
              <a:off x="2533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2" name="Freeform 1007"/>
            <p:cNvSpPr/>
            <p:nvPr/>
          </p:nvSpPr>
          <p:spPr>
            <a:xfrm>
              <a:off x="2914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3" name="Freeform 1008"/>
            <p:cNvSpPr/>
            <p:nvPr/>
          </p:nvSpPr>
          <p:spPr>
            <a:xfrm>
              <a:off x="2152269" y="3462910"/>
              <a:ext cx="381000" cy="640080"/>
            </a:xfrm>
            <a:custGeom>
              <a:avLst/>
              <a:gdLst/>
              <a:ahLst/>
              <a:cxnLst/>
              <a:rect l="0" t="0" r="0" b="0"/>
              <a:pathLst>
                <a:path w="381000" h="640080">
                  <a:moveTo>
                    <a:pt x="0" y="640080"/>
                  </a:moveTo>
                  <a:lnTo>
                    <a:pt x="381000" y="640080"/>
                  </a:lnTo>
                  <a:lnTo>
                    <a:pt x="3810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4" name="Freeform 1009"/>
            <p:cNvSpPr/>
            <p:nvPr/>
          </p:nvSpPr>
          <p:spPr>
            <a:xfrm>
              <a:off x="2533269" y="3462910"/>
              <a:ext cx="762000" cy="640080"/>
            </a:xfrm>
            <a:custGeom>
              <a:avLst/>
              <a:gdLst/>
              <a:ahLst/>
              <a:cxnLst/>
              <a:rect l="0" t="0" r="0" b="0"/>
              <a:pathLst>
                <a:path w="762000" h="640080">
                  <a:moveTo>
                    <a:pt x="0" y="640080"/>
                  </a:moveTo>
                  <a:lnTo>
                    <a:pt x="762000" y="640080"/>
                  </a:lnTo>
                  <a:lnTo>
                    <a:pt x="762000"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5" name="Freeform 1010"/>
            <p:cNvSpPr/>
            <p:nvPr/>
          </p:nvSpPr>
          <p:spPr>
            <a:xfrm>
              <a:off x="2152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6" name="Freeform 1011"/>
            <p:cNvSpPr/>
            <p:nvPr/>
          </p:nvSpPr>
          <p:spPr>
            <a:xfrm>
              <a:off x="2533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7" name="Freeform 1012"/>
            <p:cNvSpPr/>
            <p:nvPr/>
          </p:nvSpPr>
          <p:spPr>
            <a:xfrm>
              <a:off x="2914269" y="410298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8" name="Freeform 1013"/>
            <p:cNvSpPr/>
            <p:nvPr/>
          </p:nvSpPr>
          <p:spPr>
            <a:xfrm>
              <a:off x="2533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9" name="Freeform 1014"/>
            <p:cNvSpPr/>
            <p:nvPr/>
          </p:nvSpPr>
          <p:spPr>
            <a:xfrm>
              <a:off x="29142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0" name="Freeform 1015"/>
            <p:cNvSpPr/>
            <p:nvPr/>
          </p:nvSpPr>
          <p:spPr>
            <a:xfrm>
              <a:off x="2914269" y="409664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1" name="Freeform 1016"/>
            <p:cNvSpPr/>
            <p:nvPr/>
          </p:nvSpPr>
          <p:spPr>
            <a:xfrm>
              <a:off x="2145919" y="346291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2" name="Freeform 1017"/>
            <p:cNvSpPr/>
            <p:nvPr/>
          </p:nvSpPr>
          <p:spPr>
            <a:xfrm>
              <a:off x="2145919" y="41029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3" name="Freeform 1018"/>
            <p:cNvSpPr/>
            <p:nvPr/>
          </p:nvSpPr>
          <p:spPr>
            <a:xfrm>
              <a:off x="2152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4" name="Freeform 1019"/>
            <p:cNvSpPr/>
            <p:nvPr/>
          </p:nvSpPr>
          <p:spPr>
            <a:xfrm>
              <a:off x="3295269" y="3182242"/>
              <a:ext cx="0" cy="1201419"/>
            </a:xfrm>
            <a:custGeom>
              <a:avLst/>
              <a:gdLst/>
              <a:ahLst/>
              <a:cxnLst/>
              <a:rect l="0" t="0" r="0" b="0"/>
              <a:pathLst>
                <a:path h="1201419">
                  <a:moveTo>
                    <a:pt x="0" y="0"/>
                  </a:moveTo>
                  <a:lnTo>
                    <a:pt x="0" y="12014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5" name="Freeform 1020"/>
            <p:cNvSpPr/>
            <p:nvPr/>
          </p:nvSpPr>
          <p:spPr>
            <a:xfrm>
              <a:off x="2145919" y="3188590"/>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6" name="Freeform 1021"/>
            <p:cNvSpPr/>
            <p:nvPr/>
          </p:nvSpPr>
          <p:spPr>
            <a:xfrm>
              <a:off x="2145919" y="4377309"/>
              <a:ext cx="1155700" cy="0"/>
            </a:xfrm>
            <a:custGeom>
              <a:avLst/>
              <a:gdLst/>
              <a:ahLst/>
              <a:cxnLst/>
              <a:rect l="0" t="0" r="0" b="0"/>
              <a:pathLst>
                <a:path w="1155700">
                  <a:moveTo>
                    <a:pt x="0" y="0"/>
                  </a:moveTo>
                  <a:lnTo>
                    <a:pt x="11557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7" name="Picture 75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767330" y="3166872"/>
              <a:ext cx="1417319" cy="944880"/>
            </a:xfrm>
            <a:prstGeom prst="rect">
              <a:avLst/>
            </a:prstGeom>
            <a:noFill/>
            <a:extLst/>
          </p:spPr>
        </p:pic>
        <p:sp>
          <p:nvSpPr>
            <p:cNvPr id="78" name="Freeform 1023"/>
            <p:cNvSpPr/>
            <p:nvPr/>
          </p:nvSpPr>
          <p:spPr>
            <a:xfrm>
              <a:off x="38286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9" name="Freeform 1024"/>
            <p:cNvSpPr/>
            <p:nvPr/>
          </p:nvSpPr>
          <p:spPr>
            <a:xfrm>
              <a:off x="4209669"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0" name="Freeform 1025"/>
            <p:cNvSpPr/>
            <p:nvPr/>
          </p:nvSpPr>
          <p:spPr>
            <a:xfrm>
              <a:off x="47430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1" name="Freeform 1026"/>
            <p:cNvSpPr/>
            <p:nvPr/>
          </p:nvSpPr>
          <p:spPr>
            <a:xfrm>
              <a:off x="3828669" y="34629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2" name="Freeform 1027"/>
            <p:cNvSpPr/>
            <p:nvPr/>
          </p:nvSpPr>
          <p:spPr>
            <a:xfrm>
              <a:off x="4209669" y="3462910"/>
              <a:ext cx="914400" cy="274320"/>
            </a:xfrm>
            <a:custGeom>
              <a:avLst/>
              <a:gdLst/>
              <a:ahLst/>
              <a:cxnLst/>
              <a:rect l="0" t="0" r="0" b="0"/>
              <a:pathLst>
                <a:path w="914400" h="274320">
                  <a:moveTo>
                    <a:pt x="0" y="274320"/>
                  </a:moveTo>
                  <a:lnTo>
                    <a:pt x="914400" y="274320"/>
                  </a:lnTo>
                  <a:lnTo>
                    <a:pt x="9144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3" name="Freeform 1028"/>
            <p:cNvSpPr/>
            <p:nvPr/>
          </p:nvSpPr>
          <p:spPr>
            <a:xfrm>
              <a:off x="38286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4" name="Freeform 1029"/>
            <p:cNvSpPr/>
            <p:nvPr/>
          </p:nvSpPr>
          <p:spPr>
            <a:xfrm>
              <a:off x="4209669" y="3737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5" name="Freeform 1030"/>
            <p:cNvSpPr/>
            <p:nvPr/>
          </p:nvSpPr>
          <p:spPr>
            <a:xfrm>
              <a:off x="47430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6" name="Freeform 1031"/>
            <p:cNvSpPr/>
            <p:nvPr/>
          </p:nvSpPr>
          <p:spPr>
            <a:xfrm>
              <a:off x="42096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7" name="Freeform 1032"/>
            <p:cNvSpPr/>
            <p:nvPr/>
          </p:nvSpPr>
          <p:spPr>
            <a:xfrm>
              <a:off x="47430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8" name="Freeform 1033"/>
            <p:cNvSpPr/>
            <p:nvPr/>
          </p:nvSpPr>
          <p:spPr>
            <a:xfrm>
              <a:off x="4743069" y="373088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89" name="Freeform 1034"/>
            <p:cNvSpPr/>
            <p:nvPr/>
          </p:nvSpPr>
          <p:spPr>
            <a:xfrm>
              <a:off x="3822319" y="346291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0" name="Freeform 1035"/>
            <p:cNvSpPr/>
            <p:nvPr/>
          </p:nvSpPr>
          <p:spPr>
            <a:xfrm>
              <a:off x="3822319" y="373723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1" name="Freeform 1036"/>
            <p:cNvSpPr/>
            <p:nvPr/>
          </p:nvSpPr>
          <p:spPr>
            <a:xfrm>
              <a:off x="38286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2" name="Freeform 1037"/>
            <p:cNvSpPr/>
            <p:nvPr/>
          </p:nvSpPr>
          <p:spPr>
            <a:xfrm>
              <a:off x="51240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3" name="Freeform 1038"/>
            <p:cNvSpPr/>
            <p:nvPr/>
          </p:nvSpPr>
          <p:spPr>
            <a:xfrm>
              <a:off x="3822319" y="318859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94" name="Freeform 1039"/>
            <p:cNvSpPr/>
            <p:nvPr/>
          </p:nvSpPr>
          <p:spPr>
            <a:xfrm>
              <a:off x="3822319" y="4011549"/>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95" name="Picture 76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5519930" y="3166872"/>
              <a:ext cx="1459991" cy="944880"/>
            </a:xfrm>
            <a:prstGeom prst="rect">
              <a:avLst/>
            </a:prstGeom>
            <a:noFill/>
            <a:extLst/>
          </p:spPr>
        </p:pic>
        <p:sp>
          <p:nvSpPr>
            <p:cNvPr id="96" name="Freeform 1041"/>
            <p:cNvSpPr/>
            <p:nvPr/>
          </p:nvSpPr>
          <p:spPr>
            <a:xfrm>
              <a:off x="5581269" y="318859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7" name="Freeform 1042"/>
            <p:cNvSpPr/>
            <p:nvPr/>
          </p:nvSpPr>
          <p:spPr>
            <a:xfrm>
              <a:off x="5962269" y="3188590"/>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8" name="Freeform 1043"/>
            <p:cNvSpPr/>
            <p:nvPr/>
          </p:nvSpPr>
          <p:spPr>
            <a:xfrm>
              <a:off x="6495669" y="3188590"/>
              <a:ext cx="421640" cy="274320"/>
            </a:xfrm>
            <a:custGeom>
              <a:avLst/>
              <a:gdLst/>
              <a:ahLst/>
              <a:cxnLst/>
              <a:rect l="0" t="0" r="0" b="0"/>
              <a:pathLst>
                <a:path w="421640" h="274320">
                  <a:moveTo>
                    <a:pt x="0" y="274320"/>
                  </a:moveTo>
                  <a:lnTo>
                    <a:pt x="421640" y="274320"/>
                  </a:lnTo>
                  <a:lnTo>
                    <a:pt x="42164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9" name="Freeform 1044"/>
            <p:cNvSpPr/>
            <p:nvPr/>
          </p:nvSpPr>
          <p:spPr>
            <a:xfrm>
              <a:off x="5581269" y="3462910"/>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0" name="Freeform 1045"/>
            <p:cNvSpPr/>
            <p:nvPr/>
          </p:nvSpPr>
          <p:spPr>
            <a:xfrm>
              <a:off x="5962271" y="3462910"/>
              <a:ext cx="955039" cy="274320"/>
            </a:xfrm>
            <a:custGeom>
              <a:avLst/>
              <a:gdLst/>
              <a:ahLst/>
              <a:cxnLst/>
              <a:rect l="0" t="0" r="0" b="0"/>
              <a:pathLst>
                <a:path w="955039" h="274320">
                  <a:moveTo>
                    <a:pt x="0" y="274320"/>
                  </a:moveTo>
                  <a:lnTo>
                    <a:pt x="955039" y="274320"/>
                  </a:lnTo>
                  <a:lnTo>
                    <a:pt x="955039" y="0"/>
                  </a:lnTo>
                  <a:lnTo>
                    <a:pt x="0" y="0"/>
                  </a:lnTo>
                  <a:lnTo>
                    <a:pt x="0" y="27432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1" name="Freeform 1046"/>
            <p:cNvSpPr/>
            <p:nvPr/>
          </p:nvSpPr>
          <p:spPr>
            <a:xfrm>
              <a:off x="5581269" y="3737229"/>
              <a:ext cx="381000" cy="274320"/>
            </a:xfrm>
            <a:custGeom>
              <a:avLst/>
              <a:gdLst/>
              <a:ahLst/>
              <a:cxnLst/>
              <a:rect l="0" t="0" r="0" b="0"/>
              <a:pathLst>
                <a:path w="381000" h="274320">
                  <a:moveTo>
                    <a:pt x="0" y="274320"/>
                  </a:moveTo>
                  <a:lnTo>
                    <a:pt x="381000" y="274320"/>
                  </a:lnTo>
                  <a:lnTo>
                    <a:pt x="3810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2" name="Freeform 1047"/>
            <p:cNvSpPr/>
            <p:nvPr/>
          </p:nvSpPr>
          <p:spPr>
            <a:xfrm>
              <a:off x="5962269" y="3737229"/>
              <a:ext cx="533400" cy="274320"/>
            </a:xfrm>
            <a:custGeom>
              <a:avLst/>
              <a:gdLst/>
              <a:ahLst/>
              <a:cxnLst/>
              <a:rect l="0" t="0" r="0" b="0"/>
              <a:pathLst>
                <a:path w="533400" h="274320">
                  <a:moveTo>
                    <a:pt x="0" y="274320"/>
                  </a:moveTo>
                  <a:lnTo>
                    <a:pt x="533400" y="274320"/>
                  </a:lnTo>
                  <a:lnTo>
                    <a:pt x="53340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3" name="Freeform 1048"/>
            <p:cNvSpPr/>
            <p:nvPr/>
          </p:nvSpPr>
          <p:spPr>
            <a:xfrm>
              <a:off x="6495669" y="3737229"/>
              <a:ext cx="421640" cy="274320"/>
            </a:xfrm>
            <a:custGeom>
              <a:avLst/>
              <a:gdLst/>
              <a:ahLst/>
              <a:cxnLst/>
              <a:rect l="0" t="0" r="0" b="0"/>
              <a:pathLst>
                <a:path w="421640" h="274320">
                  <a:moveTo>
                    <a:pt x="0" y="274320"/>
                  </a:moveTo>
                  <a:lnTo>
                    <a:pt x="421640" y="274320"/>
                  </a:lnTo>
                  <a:lnTo>
                    <a:pt x="421640"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4" name="Freeform 1049"/>
            <p:cNvSpPr/>
            <p:nvPr/>
          </p:nvSpPr>
          <p:spPr>
            <a:xfrm>
              <a:off x="59622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5" name="Freeform 1050"/>
            <p:cNvSpPr/>
            <p:nvPr/>
          </p:nvSpPr>
          <p:spPr>
            <a:xfrm>
              <a:off x="6495669" y="3182240"/>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6" name="Freeform 1051"/>
            <p:cNvSpPr/>
            <p:nvPr/>
          </p:nvSpPr>
          <p:spPr>
            <a:xfrm>
              <a:off x="6495669" y="3730882"/>
              <a:ext cx="0" cy="287019"/>
            </a:xfrm>
            <a:custGeom>
              <a:avLst/>
              <a:gdLst/>
              <a:ahLst/>
              <a:cxnLst/>
              <a:rect l="0" t="0" r="0" b="0"/>
              <a:pathLst>
                <a:path h="287019">
                  <a:moveTo>
                    <a:pt x="0" y="0"/>
                  </a:moveTo>
                  <a:lnTo>
                    <a:pt x="0" y="28701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7" name="Freeform 1052"/>
            <p:cNvSpPr/>
            <p:nvPr/>
          </p:nvSpPr>
          <p:spPr>
            <a:xfrm>
              <a:off x="5574921" y="346291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8" name="Freeform 1053"/>
            <p:cNvSpPr/>
            <p:nvPr/>
          </p:nvSpPr>
          <p:spPr>
            <a:xfrm>
              <a:off x="5574921" y="373723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09" name="Freeform 1054"/>
            <p:cNvSpPr/>
            <p:nvPr/>
          </p:nvSpPr>
          <p:spPr>
            <a:xfrm>
              <a:off x="5581269"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0" name="Freeform 1055"/>
            <p:cNvSpPr/>
            <p:nvPr/>
          </p:nvSpPr>
          <p:spPr>
            <a:xfrm>
              <a:off x="6917308" y="3182242"/>
              <a:ext cx="0" cy="835659"/>
            </a:xfrm>
            <a:custGeom>
              <a:avLst/>
              <a:gdLst/>
              <a:ahLst/>
              <a:cxnLst/>
              <a:rect l="0" t="0" r="0" b="0"/>
              <a:pathLst>
                <a:path h="835659">
                  <a:moveTo>
                    <a:pt x="0" y="0"/>
                  </a:moveTo>
                  <a:lnTo>
                    <a:pt x="0" y="83565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1" name="Freeform 1056"/>
            <p:cNvSpPr/>
            <p:nvPr/>
          </p:nvSpPr>
          <p:spPr>
            <a:xfrm>
              <a:off x="5574921" y="3188590"/>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12" name="Freeform 1057"/>
            <p:cNvSpPr/>
            <p:nvPr/>
          </p:nvSpPr>
          <p:spPr>
            <a:xfrm>
              <a:off x="5574921" y="4011549"/>
              <a:ext cx="1348739" cy="0"/>
            </a:xfrm>
            <a:custGeom>
              <a:avLst/>
              <a:gdLst/>
              <a:ahLst/>
              <a:cxnLst/>
              <a:rect l="0" t="0" r="0" b="0"/>
              <a:pathLst>
                <a:path w="1348739">
                  <a:moveTo>
                    <a:pt x="0" y="0"/>
                  </a:moveTo>
                  <a:lnTo>
                    <a:pt x="1348739"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13" name="Picture 78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7501130" y="2450592"/>
              <a:ext cx="1417319" cy="1066800"/>
            </a:xfrm>
            <a:prstGeom prst="rect">
              <a:avLst/>
            </a:prstGeom>
            <a:noFill/>
            <a:extLst/>
          </p:spPr>
        </p:pic>
        <p:sp>
          <p:nvSpPr>
            <p:cNvPr id="114" name="Freeform 1059"/>
            <p:cNvSpPr/>
            <p:nvPr/>
          </p:nvSpPr>
          <p:spPr>
            <a:xfrm>
              <a:off x="75624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5" name="Freeform 1060"/>
            <p:cNvSpPr/>
            <p:nvPr/>
          </p:nvSpPr>
          <p:spPr>
            <a:xfrm>
              <a:off x="79942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6" name="Freeform 1061"/>
            <p:cNvSpPr/>
            <p:nvPr/>
          </p:nvSpPr>
          <p:spPr>
            <a:xfrm>
              <a:off x="8426068" y="247231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7" name="Freeform 1062"/>
            <p:cNvSpPr/>
            <p:nvPr/>
          </p:nvSpPr>
          <p:spPr>
            <a:xfrm>
              <a:off x="7562468" y="2787269"/>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8" name="Freeform 1063"/>
            <p:cNvSpPr/>
            <p:nvPr/>
          </p:nvSpPr>
          <p:spPr>
            <a:xfrm>
              <a:off x="7994268" y="2787269"/>
              <a:ext cx="863600" cy="314960"/>
            </a:xfrm>
            <a:custGeom>
              <a:avLst/>
              <a:gdLst/>
              <a:ahLst/>
              <a:cxnLst/>
              <a:rect l="0" t="0" r="0" b="0"/>
              <a:pathLst>
                <a:path w="863600" h="314960">
                  <a:moveTo>
                    <a:pt x="0" y="314960"/>
                  </a:moveTo>
                  <a:lnTo>
                    <a:pt x="863600" y="314960"/>
                  </a:lnTo>
                  <a:lnTo>
                    <a:pt x="863600" y="0"/>
                  </a:lnTo>
                  <a:lnTo>
                    <a:pt x="0" y="0"/>
                  </a:lnTo>
                  <a:lnTo>
                    <a:pt x="0" y="31496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9" name="Freeform 1064"/>
            <p:cNvSpPr/>
            <p:nvPr/>
          </p:nvSpPr>
          <p:spPr>
            <a:xfrm>
              <a:off x="75624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0" name="Freeform 1065"/>
            <p:cNvSpPr/>
            <p:nvPr/>
          </p:nvSpPr>
          <p:spPr>
            <a:xfrm>
              <a:off x="79942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1" name="Freeform 1066"/>
            <p:cNvSpPr/>
            <p:nvPr/>
          </p:nvSpPr>
          <p:spPr>
            <a:xfrm>
              <a:off x="8426068" y="3102230"/>
              <a:ext cx="431800" cy="314960"/>
            </a:xfrm>
            <a:custGeom>
              <a:avLst/>
              <a:gdLst/>
              <a:ahLst/>
              <a:cxnLst/>
              <a:rect l="0" t="0" r="0" b="0"/>
              <a:pathLst>
                <a:path w="431800" h="314960">
                  <a:moveTo>
                    <a:pt x="0" y="314960"/>
                  </a:moveTo>
                  <a:lnTo>
                    <a:pt x="431800" y="314960"/>
                  </a:lnTo>
                  <a:lnTo>
                    <a:pt x="431800" y="0"/>
                  </a:lnTo>
                  <a:lnTo>
                    <a:pt x="0" y="0"/>
                  </a:lnTo>
                  <a:lnTo>
                    <a:pt x="0" y="31496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2" name="Freeform 1067"/>
            <p:cNvSpPr/>
            <p:nvPr/>
          </p:nvSpPr>
          <p:spPr>
            <a:xfrm>
              <a:off x="79942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3" name="Freeform 1068"/>
            <p:cNvSpPr/>
            <p:nvPr/>
          </p:nvSpPr>
          <p:spPr>
            <a:xfrm>
              <a:off x="8426068" y="2465960"/>
              <a:ext cx="0" cy="327660"/>
            </a:xfrm>
            <a:custGeom>
              <a:avLst/>
              <a:gdLst/>
              <a:ahLst/>
              <a:cxnLst/>
              <a:rect l="0" t="0" r="0" b="0"/>
              <a:pathLst>
                <a:path h="327660">
                  <a:moveTo>
                    <a:pt x="0" y="0"/>
                  </a:moveTo>
                  <a:lnTo>
                    <a:pt x="0" y="32766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4" name="Freeform 1069"/>
            <p:cNvSpPr/>
            <p:nvPr/>
          </p:nvSpPr>
          <p:spPr>
            <a:xfrm>
              <a:off x="8426068" y="3095881"/>
              <a:ext cx="0" cy="327661"/>
            </a:xfrm>
            <a:custGeom>
              <a:avLst/>
              <a:gdLst/>
              <a:ahLst/>
              <a:cxnLst/>
              <a:rect l="0" t="0" r="0" b="0"/>
              <a:pathLst>
                <a:path h="327661">
                  <a:moveTo>
                    <a:pt x="0" y="0"/>
                  </a:moveTo>
                  <a:lnTo>
                    <a:pt x="0" y="32766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5" name="Freeform 1070"/>
            <p:cNvSpPr/>
            <p:nvPr/>
          </p:nvSpPr>
          <p:spPr>
            <a:xfrm>
              <a:off x="7556118" y="278727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6" name="Freeform 1071"/>
            <p:cNvSpPr/>
            <p:nvPr/>
          </p:nvSpPr>
          <p:spPr>
            <a:xfrm>
              <a:off x="7556118" y="3102229"/>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7" name="Freeform 1072"/>
            <p:cNvSpPr/>
            <p:nvPr/>
          </p:nvSpPr>
          <p:spPr>
            <a:xfrm>
              <a:off x="75624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8" name="Freeform 1073"/>
            <p:cNvSpPr/>
            <p:nvPr/>
          </p:nvSpPr>
          <p:spPr>
            <a:xfrm>
              <a:off x="8857868" y="2465960"/>
              <a:ext cx="0" cy="957580"/>
            </a:xfrm>
            <a:custGeom>
              <a:avLst/>
              <a:gdLst/>
              <a:ahLst/>
              <a:cxnLst/>
              <a:rect l="0" t="0" r="0" b="0"/>
              <a:pathLst>
                <a:path h="957580">
                  <a:moveTo>
                    <a:pt x="0" y="0"/>
                  </a:moveTo>
                  <a:lnTo>
                    <a:pt x="0" y="95758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29" name="Freeform 1074"/>
            <p:cNvSpPr/>
            <p:nvPr/>
          </p:nvSpPr>
          <p:spPr>
            <a:xfrm>
              <a:off x="7556118" y="247231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0" name="Freeform 1075"/>
            <p:cNvSpPr/>
            <p:nvPr/>
          </p:nvSpPr>
          <p:spPr>
            <a:xfrm>
              <a:off x="7556118" y="3417190"/>
              <a:ext cx="1308100" cy="0"/>
            </a:xfrm>
            <a:custGeom>
              <a:avLst/>
              <a:gdLst/>
              <a:ahLst/>
              <a:cxnLst/>
              <a:rect l="0" t="0" r="0" b="0"/>
              <a:pathLst>
                <a:path w="1308100">
                  <a:moveTo>
                    <a:pt x="0" y="0"/>
                  </a:moveTo>
                  <a:lnTo>
                    <a:pt x="1308100"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31" name="Picture 80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090929" y="4660395"/>
              <a:ext cx="1472183" cy="1310639"/>
            </a:xfrm>
            <a:prstGeom prst="rect">
              <a:avLst/>
            </a:prstGeom>
            <a:noFill/>
            <a:extLst/>
          </p:spPr>
        </p:pic>
        <p:sp>
          <p:nvSpPr>
            <p:cNvPr id="132" name="Freeform 1077"/>
            <p:cNvSpPr/>
            <p:nvPr/>
          </p:nvSpPr>
          <p:spPr>
            <a:xfrm>
              <a:off x="2152269"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3" name="Freeform 1078"/>
            <p:cNvSpPr/>
            <p:nvPr/>
          </p:nvSpPr>
          <p:spPr>
            <a:xfrm>
              <a:off x="2601722"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4" name="Freeform 1079"/>
            <p:cNvSpPr/>
            <p:nvPr/>
          </p:nvSpPr>
          <p:spPr>
            <a:xfrm>
              <a:off x="3051048" y="4682110"/>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5" name="Freeform 1080"/>
            <p:cNvSpPr/>
            <p:nvPr/>
          </p:nvSpPr>
          <p:spPr>
            <a:xfrm>
              <a:off x="2152269" y="4956379"/>
              <a:ext cx="449364" cy="640080"/>
            </a:xfrm>
            <a:custGeom>
              <a:avLst/>
              <a:gdLst/>
              <a:ahLst/>
              <a:cxnLst/>
              <a:rect l="0" t="0" r="0" b="0"/>
              <a:pathLst>
                <a:path w="449364" h="640080">
                  <a:moveTo>
                    <a:pt x="0" y="640080"/>
                  </a:moveTo>
                  <a:lnTo>
                    <a:pt x="449364" y="640080"/>
                  </a:lnTo>
                  <a:lnTo>
                    <a:pt x="449364"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6" name="Freeform 1081"/>
            <p:cNvSpPr/>
            <p:nvPr/>
          </p:nvSpPr>
          <p:spPr>
            <a:xfrm>
              <a:off x="2601722" y="4956379"/>
              <a:ext cx="898728" cy="640080"/>
            </a:xfrm>
            <a:custGeom>
              <a:avLst/>
              <a:gdLst/>
              <a:ahLst/>
              <a:cxnLst/>
              <a:rect l="0" t="0" r="0" b="0"/>
              <a:pathLst>
                <a:path w="898728" h="640080">
                  <a:moveTo>
                    <a:pt x="0" y="640080"/>
                  </a:moveTo>
                  <a:lnTo>
                    <a:pt x="898728" y="640080"/>
                  </a:lnTo>
                  <a:lnTo>
                    <a:pt x="898728" y="0"/>
                  </a:lnTo>
                  <a:lnTo>
                    <a:pt x="0" y="0"/>
                  </a:lnTo>
                  <a:lnTo>
                    <a:pt x="0" y="64008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7" name="Freeform 1082"/>
            <p:cNvSpPr/>
            <p:nvPr/>
          </p:nvSpPr>
          <p:spPr>
            <a:xfrm>
              <a:off x="2152269"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8" name="Freeform 1083"/>
            <p:cNvSpPr/>
            <p:nvPr/>
          </p:nvSpPr>
          <p:spPr>
            <a:xfrm>
              <a:off x="2601722"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9" name="Freeform 1084"/>
            <p:cNvSpPr/>
            <p:nvPr/>
          </p:nvSpPr>
          <p:spPr>
            <a:xfrm>
              <a:off x="3051048" y="5596459"/>
              <a:ext cx="449364" cy="274320"/>
            </a:xfrm>
            <a:custGeom>
              <a:avLst/>
              <a:gdLst/>
              <a:ahLst/>
              <a:cxnLst/>
              <a:rect l="0" t="0" r="0" b="0"/>
              <a:pathLst>
                <a:path w="449364" h="274320">
                  <a:moveTo>
                    <a:pt x="0" y="274320"/>
                  </a:moveTo>
                  <a:lnTo>
                    <a:pt x="449364" y="274320"/>
                  </a:lnTo>
                  <a:lnTo>
                    <a:pt x="449364" y="0"/>
                  </a:lnTo>
                  <a:lnTo>
                    <a:pt x="0" y="0"/>
                  </a:lnTo>
                  <a:lnTo>
                    <a:pt x="0" y="27432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0" name="Freeform 1085"/>
            <p:cNvSpPr/>
            <p:nvPr/>
          </p:nvSpPr>
          <p:spPr>
            <a:xfrm>
              <a:off x="2601722"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1" name="Freeform 1086"/>
            <p:cNvSpPr/>
            <p:nvPr/>
          </p:nvSpPr>
          <p:spPr>
            <a:xfrm>
              <a:off x="3051048" y="4675761"/>
              <a:ext cx="0" cy="287021"/>
            </a:xfrm>
            <a:custGeom>
              <a:avLst/>
              <a:gdLst/>
              <a:ahLst/>
              <a:cxnLst/>
              <a:rect l="0" t="0" r="0" b="0"/>
              <a:pathLst>
                <a:path h="287021">
                  <a:moveTo>
                    <a:pt x="0" y="0"/>
                  </a:moveTo>
                  <a:lnTo>
                    <a:pt x="0" y="287021"/>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2" name="Freeform 1087"/>
            <p:cNvSpPr/>
            <p:nvPr/>
          </p:nvSpPr>
          <p:spPr>
            <a:xfrm>
              <a:off x="3051048" y="5590109"/>
              <a:ext cx="0" cy="287020"/>
            </a:xfrm>
            <a:custGeom>
              <a:avLst/>
              <a:gdLst/>
              <a:ahLst/>
              <a:cxnLst/>
              <a:rect l="0" t="0" r="0" b="0"/>
              <a:pathLst>
                <a:path h="287020">
                  <a:moveTo>
                    <a:pt x="0" y="0"/>
                  </a:moveTo>
                  <a:lnTo>
                    <a:pt x="0" y="28702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3" name="Freeform 1088"/>
            <p:cNvSpPr/>
            <p:nvPr/>
          </p:nvSpPr>
          <p:spPr>
            <a:xfrm>
              <a:off x="2145919" y="4956430"/>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4" name="Freeform 1089"/>
            <p:cNvSpPr/>
            <p:nvPr/>
          </p:nvSpPr>
          <p:spPr>
            <a:xfrm>
              <a:off x="2145919" y="559645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5" name="Freeform 1090"/>
            <p:cNvSpPr/>
            <p:nvPr/>
          </p:nvSpPr>
          <p:spPr>
            <a:xfrm>
              <a:off x="2152269"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6" name="Freeform 1091"/>
            <p:cNvSpPr/>
            <p:nvPr/>
          </p:nvSpPr>
          <p:spPr>
            <a:xfrm>
              <a:off x="3500373" y="4675759"/>
              <a:ext cx="0" cy="1201370"/>
            </a:xfrm>
            <a:custGeom>
              <a:avLst/>
              <a:gdLst/>
              <a:ahLst/>
              <a:cxnLst/>
              <a:rect l="0" t="0" r="0" b="0"/>
              <a:pathLst>
                <a:path h="1201370">
                  <a:moveTo>
                    <a:pt x="0" y="0"/>
                  </a:moveTo>
                  <a:lnTo>
                    <a:pt x="0" y="120137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7" name="Freeform 1092"/>
            <p:cNvSpPr/>
            <p:nvPr/>
          </p:nvSpPr>
          <p:spPr>
            <a:xfrm>
              <a:off x="2145919" y="468210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48" name="Freeform 1093"/>
            <p:cNvSpPr/>
            <p:nvPr/>
          </p:nvSpPr>
          <p:spPr>
            <a:xfrm>
              <a:off x="2145919" y="5870779"/>
              <a:ext cx="1360804" cy="0"/>
            </a:xfrm>
            <a:custGeom>
              <a:avLst/>
              <a:gdLst/>
              <a:ahLst/>
              <a:cxnLst/>
              <a:rect l="0" t="0" r="0" b="0"/>
              <a:pathLst>
                <a:path w="1360804">
                  <a:moveTo>
                    <a:pt x="0" y="0"/>
                  </a:moveTo>
                  <a:lnTo>
                    <a:pt x="1360804"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49" name="Picture 82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272786" y="5245609"/>
              <a:ext cx="1673351" cy="1496567"/>
            </a:xfrm>
            <a:prstGeom prst="rect">
              <a:avLst/>
            </a:prstGeom>
            <a:noFill/>
            <a:extLst/>
          </p:spPr>
        </p:pic>
        <p:sp>
          <p:nvSpPr>
            <p:cNvPr id="150" name="Freeform 1095"/>
            <p:cNvSpPr/>
            <p:nvPr/>
          </p:nvSpPr>
          <p:spPr>
            <a:xfrm>
              <a:off x="6334888"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1" name="Freeform 1096"/>
            <p:cNvSpPr/>
            <p:nvPr/>
          </p:nvSpPr>
          <p:spPr>
            <a:xfrm>
              <a:off x="6851397"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2" name="Freeform 1097"/>
            <p:cNvSpPr/>
            <p:nvPr/>
          </p:nvSpPr>
          <p:spPr>
            <a:xfrm>
              <a:off x="7367907" y="5269131"/>
              <a:ext cx="516509" cy="557263"/>
            </a:xfrm>
            <a:custGeom>
              <a:avLst/>
              <a:gdLst/>
              <a:ahLst/>
              <a:cxnLst/>
              <a:rect l="0" t="0" r="0" b="0"/>
              <a:pathLst>
                <a:path w="516509" h="557263">
                  <a:moveTo>
                    <a:pt x="0" y="557263"/>
                  </a:moveTo>
                  <a:lnTo>
                    <a:pt x="516509" y="557263"/>
                  </a:lnTo>
                  <a:lnTo>
                    <a:pt x="516509" y="0"/>
                  </a:lnTo>
                  <a:lnTo>
                    <a:pt x="0" y="0"/>
                  </a:lnTo>
                  <a:lnTo>
                    <a:pt x="0" y="557263"/>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3" name="Freeform 1098"/>
            <p:cNvSpPr/>
            <p:nvPr/>
          </p:nvSpPr>
          <p:spPr>
            <a:xfrm>
              <a:off x="6334888" y="5826394"/>
              <a:ext cx="516509" cy="334353"/>
            </a:xfrm>
            <a:custGeom>
              <a:avLst/>
              <a:gdLst/>
              <a:ahLst/>
              <a:cxnLst/>
              <a:rect l="0" t="0" r="0" b="0"/>
              <a:pathLst>
                <a:path w="516509" h="334353">
                  <a:moveTo>
                    <a:pt x="0" y="334353"/>
                  </a:moveTo>
                  <a:lnTo>
                    <a:pt x="516509" y="334353"/>
                  </a:lnTo>
                  <a:lnTo>
                    <a:pt x="516509" y="0"/>
                  </a:lnTo>
                  <a:lnTo>
                    <a:pt x="0" y="0"/>
                  </a:lnTo>
                  <a:lnTo>
                    <a:pt x="0" y="334353"/>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4" name="Freeform 1099"/>
            <p:cNvSpPr/>
            <p:nvPr/>
          </p:nvSpPr>
          <p:spPr>
            <a:xfrm>
              <a:off x="6851395" y="5826394"/>
              <a:ext cx="1033018" cy="334353"/>
            </a:xfrm>
            <a:custGeom>
              <a:avLst/>
              <a:gdLst/>
              <a:ahLst/>
              <a:cxnLst/>
              <a:rect l="0" t="0" r="0" b="0"/>
              <a:pathLst>
                <a:path w="1033018" h="334353">
                  <a:moveTo>
                    <a:pt x="0" y="334353"/>
                  </a:moveTo>
                  <a:lnTo>
                    <a:pt x="1033018" y="334353"/>
                  </a:lnTo>
                  <a:lnTo>
                    <a:pt x="1033018" y="0"/>
                  </a:lnTo>
                  <a:lnTo>
                    <a:pt x="0" y="0"/>
                  </a:lnTo>
                  <a:lnTo>
                    <a:pt x="0" y="334353"/>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5" name="Freeform 1100"/>
            <p:cNvSpPr/>
            <p:nvPr/>
          </p:nvSpPr>
          <p:spPr>
            <a:xfrm>
              <a:off x="6334888"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6" name="Freeform 1101"/>
            <p:cNvSpPr/>
            <p:nvPr/>
          </p:nvSpPr>
          <p:spPr>
            <a:xfrm>
              <a:off x="6851397"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7" name="Freeform 1102"/>
            <p:cNvSpPr/>
            <p:nvPr/>
          </p:nvSpPr>
          <p:spPr>
            <a:xfrm>
              <a:off x="7367907" y="6160760"/>
              <a:ext cx="516509" cy="482955"/>
            </a:xfrm>
            <a:custGeom>
              <a:avLst/>
              <a:gdLst/>
              <a:ahLst/>
              <a:cxnLst/>
              <a:rect l="0" t="0" r="0" b="0"/>
              <a:pathLst>
                <a:path w="516509" h="482955">
                  <a:moveTo>
                    <a:pt x="0" y="482955"/>
                  </a:moveTo>
                  <a:lnTo>
                    <a:pt x="516509" y="482955"/>
                  </a:lnTo>
                  <a:lnTo>
                    <a:pt x="516509" y="0"/>
                  </a:lnTo>
                  <a:lnTo>
                    <a:pt x="0" y="0"/>
                  </a:lnTo>
                  <a:lnTo>
                    <a:pt x="0" y="482955"/>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8" name="Freeform 1103"/>
            <p:cNvSpPr/>
            <p:nvPr/>
          </p:nvSpPr>
          <p:spPr>
            <a:xfrm>
              <a:off x="6851395"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59" name="Freeform 1104"/>
            <p:cNvSpPr/>
            <p:nvPr/>
          </p:nvSpPr>
          <p:spPr>
            <a:xfrm>
              <a:off x="7367905" y="5262755"/>
              <a:ext cx="0" cy="569989"/>
            </a:xfrm>
            <a:custGeom>
              <a:avLst/>
              <a:gdLst/>
              <a:ahLst/>
              <a:cxnLst/>
              <a:rect l="0" t="0" r="0" b="0"/>
              <a:pathLst>
                <a:path h="569989">
                  <a:moveTo>
                    <a:pt x="0" y="0"/>
                  </a:moveTo>
                  <a:lnTo>
                    <a:pt x="0" y="569989"/>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0" name="Freeform 1105"/>
            <p:cNvSpPr/>
            <p:nvPr/>
          </p:nvSpPr>
          <p:spPr>
            <a:xfrm>
              <a:off x="7367905" y="6154395"/>
              <a:ext cx="0" cy="495668"/>
            </a:xfrm>
            <a:custGeom>
              <a:avLst/>
              <a:gdLst/>
              <a:ahLst/>
              <a:cxnLst/>
              <a:rect l="0" t="0" r="0" b="0"/>
              <a:pathLst>
                <a:path h="495668">
                  <a:moveTo>
                    <a:pt x="0" y="0"/>
                  </a:moveTo>
                  <a:lnTo>
                    <a:pt x="0" y="495668"/>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1" name="Freeform 1106"/>
            <p:cNvSpPr/>
            <p:nvPr/>
          </p:nvSpPr>
          <p:spPr>
            <a:xfrm>
              <a:off x="6328536" y="5826392"/>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2" name="Freeform 1107"/>
            <p:cNvSpPr/>
            <p:nvPr/>
          </p:nvSpPr>
          <p:spPr>
            <a:xfrm>
              <a:off x="6328536" y="6160745"/>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3" name="Freeform 1108"/>
            <p:cNvSpPr/>
            <p:nvPr/>
          </p:nvSpPr>
          <p:spPr>
            <a:xfrm>
              <a:off x="6334886"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4" name="Freeform 1109"/>
            <p:cNvSpPr/>
            <p:nvPr/>
          </p:nvSpPr>
          <p:spPr>
            <a:xfrm>
              <a:off x="7884414" y="5262753"/>
              <a:ext cx="0" cy="1387310"/>
            </a:xfrm>
            <a:custGeom>
              <a:avLst/>
              <a:gdLst/>
              <a:ahLst/>
              <a:cxnLst/>
              <a:rect l="0" t="0" r="0" b="0"/>
              <a:pathLst>
                <a:path h="1387310">
                  <a:moveTo>
                    <a:pt x="0" y="0"/>
                  </a:moveTo>
                  <a:lnTo>
                    <a:pt x="0" y="138731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5" name="Freeform 1110"/>
            <p:cNvSpPr/>
            <p:nvPr/>
          </p:nvSpPr>
          <p:spPr>
            <a:xfrm>
              <a:off x="6328536" y="5269103"/>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6" name="Freeform 1111"/>
            <p:cNvSpPr/>
            <p:nvPr/>
          </p:nvSpPr>
          <p:spPr>
            <a:xfrm>
              <a:off x="6328536" y="6643713"/>
              <a:ext cx="1562228" cy="0"/>
            </a:xfrm>
            <a:custGeom>
              <a:avLst/>
              <a:gdLst/>
              <a:ahLst/>
              <a:cxnLst/>
              <a:rect l="0" t="0" r="0" b="0"/>
              <a:pathLst>
                <a:path w="1562228">
                  <a:moveTo>
                    <a:pt x="0" y="0"/>
                  </a:moveTo>
                  <a:lnTo>
                    <a:pt x="1562228" y="0"/>
                  </a:lnTo>
                </a:path>
              </a:pathLst>
            </a:custGeom>
            <a:noFill/>
            <a:ln w="12700" cap="flat" cmpd="sng">
              <a:solidFill>
                <a:srgbClr val="919191">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167" name="Picture 8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1411224" y="2365251"/>
              <a:ext cx="899160" cy="1353311"/>
            </a:xfrm>
            <a:prstGeom prst="rect">
              <a:avLst/>
            </a:prstGeom>
            <a:noFill/>
            <a:extLst/>
          </p:spPr>
        </p:pic>
        <p:pic>
          <p:nvPicPr>
            <p:cNvPr id="168" name="Picture 111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1442976" y="2489962"/>
              <a:ext cx="722121" cy="1175004"/>
            </a:xfrm>
            <a:prstGeom prst="rect">
              <a:avLst/>
            </a:prstGeom>
            <a:noFill/>
            <a:extLst/>
          </p:spPr>
        </p:pic>
        <p:pic>
          <p:nvPicPr>
            <p:cNvPr id="169" name="Picture 84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1420367" y="3660650"/>
              <a:ext cx="737616" cy="316991"/>
            </a:xfrm>
            <a:prstGeom prst="rect">
              <a:avLst/>
            </a:prstGeom>
            <a:noFill/>
            <a:extLst/>
          </p:spPr>
        </p:pic>
        <p:pic>
          <p:nvPicPr>
            <p:cNvPr id="170" name="Picture 111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453769" y="3729604"/>
              <a:ext cx="558926" cy="139676"/>
            </a:xfrm>
            <a:prstGeom prst="rect">
              <a:avLst/>
            </a:prstGeom>
            <a:noFill/>
            <a:extLst/>
          </p:spPr>
        </p:pic>
        <p:pic>
          <p:nvPicPr>
            <p:cNvPr id="171" name="Picture 84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411224" y="4069082"/>
              <a:ext cx="822960" cy="746759"/>
            </a:xfrm>
            <a:prstGeom prst="rect">
              <a:avLst/>
            </a:prstGeom>
            <a:noFill/>
            <a:extLst/>
          </p:spPr>
        </p:pic>
        <p:pic>
          <p:nvPicPr>
            <p:cNvPr id="172" name="Picture 111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1445515" y="4080637"/>
              <a:ext cx="643381" cy="568452"/>
            </a:xfrm>
            <a:prstGeom prst="rect">
              <a:avLst/>
            </a:prstGeom>
            <a:noFill/>
            <a:extLst/>
          </p:spPr>
        </p:pic>
        <p:pic>
          <p:nvPicPr>
            <p:cNvPr id="173" name="Picture 84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243074" y="2694433"/>
              <a:ext cx="819911" cy="673608"/>
            </a:xfrm>
            <a:prstGeom prst="rect">
              <a:avLst/>
            </a:prstGeom>
            <a:noFill/>
            <a:extLst/>
          </p:spPr>
        </p:pic>
        <p:pic>
          <p:nvPicPr>
            <p:cNvPr id="174" name="Picture 1119"/>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3274950" y="2708529"/>
              <a:ext cx="642747" cy="492760"/>
            </a:xfrm>
            <a:prstGeom prst="rect">
              <a:avLst/>
            </a:prstGeom>
            <a:noFill/>
            <a:extLst/>
          </p:spPr>
        </p:pic>
        <p:pic>
          <p:nvPicPr>
            <p:cNvPr id="175" name="Picture 842"/>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3249167" y="3584450"/>
              <a:ext cx="737616" cy="316991"/>
            </a:xfrm>
            <a:prstGeom prst="rect">
              <a:avLst/>
            </a:prstGeom>
            <a:noFill/>
            <a:extLst/>
          </p:spPr>
        </p:pic>
        <p:pic>
          <p:nvPicPr>
            <p:cNvPr id="176" name="Picture 112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3282571" y="3653404"/>
              <a:ext cx="558927" cy="139676"/>
            </a:xfrm>
            <a:prstGeom prst="rect">
              <a:avLst/>
            </a:prstGeom>
            <a:noFill/>
            <a:extLst/>
          </p:spPr>
        </p:pic>
        <p:pic>
          <p:nvPicPr>
            <p:cNvPr id="177" name="Picture 850"/>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3240023" y="3965448"/>
              <a:ext cx="822960" cy="822960"/>
            </a:xfrm>
            <a:prstGeom prst="rect">
              <a:avLst/>
            </a:prstGeom>
            <a:noFill/>
            <a:extLst/>
          </p:spPr>
        </p:pic>
        <p:pic>
          <p:nvPicPr>
            <p:cNvPr id="178" name="Picture 1123"/>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3273680" y="4090164"/>
              <a:ext cx="644017" cy="644017"/>
            </a:xfrm>
            <a:prstGeom prst="rect">
              <a:avLst/>
            </a:prstGeom>
            <a:noFill/>
            <a:extLst/>
          </p:spPr>
        </p:pic>
        <p:pic>
          <p:nvPicPr>
            <p:cNvPr id="179" name="Picture 85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3249167" y="2060451"/>
              <a:ext cx="2566416" cy="316991"/>
            </a:xfrm>
            <a:prstGeom prst="rect">
              <a:avLst/>
            </a:prstGeom>
            <a:noFill/>
            <a:extLst/>
          </p:spPr>
        </p:pic>
        <p:pic>
          <p:nvPicPr>
            <p:cNvPr id="180" name="Picture 1125"/>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3282571" y="2129565"/>
              <a:ext cx="2387727" cy="139770"/>
            </a:xfrm>
            <a:prstGeom prst="rect">
              <a:avLst/>
            </a:prstGeom>
            <a:noFill/>
            <a:extLst/>
          </p:spPr>
        </p:pic>
        <p:pic>
          <p:nvPicPr>
            <p:cNvPr id="181" name="Picture 85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3246120" y="2212848"/>
              <a:ext cx="2569464" cy="1054608"/>
            </a:xfrm>
            <a:prstGeom prst="rect">
              <a:avLst/>
            </a:prstGeom>
            <a:noFill/>
            <a:extLst/>
          </p:spPr>
        </p:pic>
        <p:pic>
          <p:nvPicPr>
            <p:cNvPr id="182" name="Picture 11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3278380" y="2316906"/>
              <a:ext cx="2391917" cy="896323"/>
            </a:xfrm>
            <a:prstGeom prst="rect">
              <a:avLst/>
            </a:prstGeom>
            <a:noFill/>
            <a:extLst/>
          </p:spPr>
        </p:pic>
        <p:pic>
          <p:nvPicPr>
            <p:cNvPr id="183" name="Picture 85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5077967" y="3584450"/>
              <a:ext cx="661416" cy="316991"/>
            </a:xfrm>
            <a:prstGeom prst="rect">
              <a:avLst/>
            </a:prstGeom>
            <a:noFill/>
            <a:extLst/>
          </p:spPr>
        </p:pic>
        <p:pic>
          <p:nvPicPr>
            <p:cNvPr id="184" name="Picture 1129"/>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5111371" y="3653313"/>
              <a:ext cx="482727" cy="139737"/>
            </a:xfrm>
            <a:prstGeom prst="rect">
              <a:avLst/>
            </a:prstGeom>
            <a:noFill/>
            <a:extLst/>
          </p:spPr>
        </p:pic>
        <p:pic>
          <p:nvPicPr>
            <p:cNvPr id="185" name="Picture 85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7126225" y="2468883"/>
              <a:ext cx="518159" cy="670559"/>
            </a:xfrm>
            <a:prstGeom prst="rect">
              <a:avLst/>
            </a:prstGeom>
            <a:noFill/>
            <a:extLst/>
          </p:spPr>
        </p:pic>
        <p:pic>
          <p:nvPicPr>
            <p:cNvPr id="186" name="Picture 1131"/>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7158230" y="2482980"/>
              <a:ext cx="340867" cy="489711"/>
            </a:xfrm>
            <a:prstGeom prst="rect">
              <a:avLst/>
            </a:prstGeom>
            <a:noFill/>
            <a:extLst/>
          </p:spPr>
        </p:pic>
        <p:pic>
          <p:nvPicPr>
            <p:cNvPr id="187" name="Picture 860"/>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6897625" y="2974851"/>
              <a:ext cx="746759" cy="819911"/>
            </a:xfrm>
            <a:prstGeom prst="rect">
              <a:avLst/>
            </a:prstGeom>
            <a:noFill/>
            <a:extLst/>
          </p:spPr>
        </p:pic>
        <p:pic>
          <p:nvPicPr>
            <p:cNvPr id="188" name="Picture 113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6930643" y="3099562"/>
              <a:ext cx="568452" cy="643382"/>
            </a:xfrm>
            <a:prstGeom prst="rect">
              <a:avLst/>
            </a:prstGeom>
            <a:noFill/>
            <a:extLst/>
          </p:spPr>
        </p:pic>
        <p:sp>
          <p:nvSpPr>
            <p:cNvPr id="189" name="Rectangle 1135"/>
            <p:cNvSpPr/>
            <p:nvPr/>
          </p:nvSpPr>
          <p:spPr>
            <a:xfrm>
              <a:off x="2671826" y="1685534"/>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B</a:t>
              </a:r>
            </a:p>
          </p:txBody>
        </p:sp>
        <p:sp>
          <p:nvSpPr>
            <p:cNvPr id="190" name="Rectangle 1136"/>
            <p:cNvSpPr/>
            <p:nvPr/>
          </p:nvSpPr>
          <p:spPr>
            <a:xfrm>
              <a:off x="2754504" y="1959854"/>
              <a:ext cx="323807" cy="184666"/>
            </a:xfrm>
            <a:prstGeom prst="rect">
              <a:avLst/>
            </a:prstGeom>
          </p:spPr>
          <p:txBody>
            <a:bodyPr wrap="none" lIns="0" tIns="0" rIns="0" bIns="0">
              <a:spAutoFit/>
            </a:bodyPr>
            <a:lstStyle/>
            <a:p>
              <a:r>
                <a:rPr lang="en-US" sz="1200" dirty="0">
                  <a:solidFill>
                    <a:srgbClr val="4D4D4D"/>
                  </a:solidFill>
                  <a:latin typeface="Microsoft Sans Serif"/>
                </a:rPr>
                <a:t>ERD</a:t>
              </a:r>
            </a:p>
          </p:txBody>
        </p:sp>
        <p:sp>
          <p:nvSpPr>
            <p:cNvPr id="191" name="Rectangle 1137"/>
            <p:cNvSpPr/>
            <p:nvPr/>
          </p:nvSpPr>
          <p:spPr>
            <a:xfrm>
              <a:off x="6446773" y="1685534"/>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E</a:t>
              </a:r>
            </a:p>
          </p:txBody>
        </p:sp>
        <p:sp>
          <p:nvSpPr>
            <p:cNvPr id="192" name="Rectangle 1138"/>
            <p:cNvSpPr/>
            <p:nvPr/>
          </p:nvSpPr>
          <p:spPr>
            <a:xfrm>
              <a:off x="6284340" y="1978715"/>
              <a:ext cx="331822" cy="154979"/>
            </a:xfrm>
            <a:prstGeom prst="rect">
              <a:avLst/>
            </a:prstGeom>
          </p:spPr>
          <p:txBody>
            <a:bodyPr wrap="none" lIns="0" tIns="0" rIns="0" bIns="0">
              <a:spAutoFit/>
            </a:bodyPr>
            <a:lstStyle/>
            <a:p>
              <a:r>
                <a:rPr lang="en-US" sz="1007" dirty="0">
                  <a:solidFill>
                    <a:srgbClr val="4D4D4D"/>
                  </a:solidFill>
                  <a:latin typeface="Microsoft Sans Serif"/>
                </a:rPr>
                <a:t>SKPL</a:t>
              </a:r>
            </a:p>
          </p:txBody>
        </p:sp>
        <p:sp>
          <p:nvSpPr>
            <p:cNvPr id="193" name="Rectangle 1139"/>
            <p:cNvSpPr/>
            <p:nvPr/>
          </p:nvSpPr>
          <p:spPr>
            <a:xfrm>
              <a:off x="766267" y="3210042"/>
              <a:ext cx="102592"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A</a:t>
              </a:r>
            </a:p>
          </p:txBody>
        </p:sp>
        <p:sp>
          <p:nvSpPr>
            <p:cNvPr id="194" name="Rectangle 1140"/>
            <p:cNvSpPr/>
            <p:nvPr/>
          </p:nvSpPr>
          <p:spPr>
            <a:xfrm>
              <a:off x="705309" y="3484362"/>
              <a:ext cx="617157" cy="364202"/>
            </a:xfrm>
            <a:prstGeom prst="rect">
              <a:avLst/>
            </a:prstGeom>
          </p:spPr>
          <p:txBody>
            <a:bodyPr wrap="none" lIns="0" tIns="0" rIns="0" bIns="0">
              <a:spAutoFit/>
            </a:bodyPr>
            <a:lstStyle/>
            <a:p>
              <a:r>
                <a:rPr lang="en-US" sz="1200" dirty="0">
                  <a:solidFill>
                    <a:srgbClr val="4D4D4D"/>
                  </a:solidFill>
                  <a:latin typeface="Microsoft Sans Serif"/>
                </a:rPr>
                <a:t>Analisais</a:t>
              </a:r>
            </a:p>
            <a:p>
              <a:pPr marL="204520">
                <a:lnSpc>
                  <a:spcPts val="1439"/>
                </a:lnSpc>
              </a:pPr>
              <a:r>
                <a:rPr lang="en-US" sz="1200" dirty="0">
                  <a:solidFill>
                    <a:srgbClr val="4D4D4D"/>
                  </a:solidFill>
                  <a:latin typeface="Microsoft Sans Serif"/>
                </a:rPr>
                <a:t>BP</a:t>
              </a:r>
            </a:p>
          </p:txBody>
        </p:sp>
        <p:sp>
          <p:nvSpPr>
            <p:cNvPr id="195" name="Rectangle 1141"/>
            <p:cNvSpPr/>
            <p:nvPr/>
          </p:nvSpPr>
          <p:spPr>
            <a:xfrm>
              <a:off x="2669158" y="3210042"/>
              <a:ext cx="11060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C</a:t>
              </a:r>
            </a:p>
          </p:txBody>
        </p:sp>
        <p:sp>
          <p:nvSpPr>
            <p:cNvPr id="196" name="Rectangle 1142"/>
            <p:cNvSpPr/>
            <p:nvPr/>
          </p:nvSpPr>
          <p:spPr>
            <a:xfrm>
              <a:off x="2641728" y="3484364"/>
              <a:ext cx="546625" cy="543739"/>
            </a:xfrm>
            <a:prstGeom prst="rect">
              <a:avLst/>
            </a:prstGeom>
          </p:spPr>
          <p:txBody>
            <a:bodyPr wrap="none" lIns="0" tIns="0" rIns="0" bIns="0">
              <a:spAutoFit/>
            </a:bodyPr>
            <a:lstStyle/>
            <a:p>
              <a:pPr marL="45720"/>
              <a:r>
                <a:rPr lang="en-US" sz="1200" dirty="0">
                  <a:solidFill>
                    <a:srgbClr val="4D4D4D"/>
                  </a:solidFill>
                  <a:latin typeface="Microsoft Sans Serif"/>
                </a:rPr>
                <a:t>A.Keb.</a:t>
              </a:r>
            </a:p>
            <a:p>
              <a:pPr>
                <a:lnSpc>
                  <a:spcPts val="1439"/>
                </a:lnSpc>
              </a:pPr>
              <a:r>
                <a:rPr lang="en-US" sz="1200" dirty="0">
                  <a:solidFill>
                    <a:srgbClr val="4D4D4D"/>
                  </a:solidFill>
                  <a:latin typeface="Microsoft Sans Serif"/>
                </a:rPr>
                <a:t>Fungsio</a:t>
              </a:r>
            </a:p>
            <a:p>
              <a:pPr marL="170688">
                <a:lnSpc>
                  <a:spcPts val="1443"/>
                </a:lnSpc>
              </a:pPr>
              <a:r>
                <a:rPr lang="en-US" sz="1200" dirty="0">
                  <a:solidFill>
                    <a:srgbClr val="4D4D4D"/>
                  </a:solidFill>
                  <a:latin typeface="Microsoft Sans Serif"/>
                </a:rPr>
                <a:t>nal</a:t>
              </a:r>
            </a:p>
          </p:txBody>
        </p:sp>
        <p:sp>
          <p:nvSpPr>
            <p:cNvPr id="197" name="Rectangle 1143"/>
            <p:cNvSpPr/>
            <p:nvPr/>
          </p:nvSpPr>
          <p:spPr>
            <a:xfrm>
              <a:off x="4428109" y="3210042"/>
              <a:ext cx="9457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F</a:t>
              </a:r>
            </a:p>
          </p:txBody>
        </p:sp>
        <p:sp>
          <p:nvSpPr>
            <p:cNvPr id="198" name="Rectangle 1144"/>
            <p:cNvSpPr/>
            <p:nvPr/>
          </p:nvSpPr>
          <p:spPr>
            <a:xfrm>
              <a:off x="4345815" y="3503223"/>
              <a:ext cx="654025" cy="154979"/>
            </a:xfrm>
            <a:prstGeom prst="rect">
              <a:avLst/>
            </a:prstGeom>
          </p:spPr>
          <p:txBody>
            <a:bodyPr wrap="none" lIns="0" tIns="0" rIns="0" bIns="0">
              <a:spAutoFit/>
            </a:bodyPr>
            <a:lstStyle/>
            <a:p>
              <a:r>
                <a:rPr lang="en-US" sz="1007" dirty="0">
                  <a:solidFill>
                    <a:srgbClr val="4D4D4D"/>
                  </a:solidFill>
                  <a:latin typeface="Microsoft Sans Serif"/>
                </a:rPr>
                <a:t>Prototyping</a:t>
              </a:r>
            </a:p>
          </p:txBody>
        </p:sp>
        <p:sp>
          <p:nvSpPr>
            <p:cNvPr id="199" name="Rectangle 1145"/>
            <p:cNvSpPr/>
            <p:nvPr/>
          </p:nvSpPr>
          <p:spPr>
            <a:xfrm>
              <a:off x="6169152" y="3210042"/>
              <a:ext cx="120226"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G</a:t>
              </a:r>
            </a:p>
          </p:txBody>
        </p:sp>
        <p:sp>
          <p:nvSpPr>
            <p:cNvPr id="200" name="Rectangle 1146"/>
            <p:cNvSpPr/>
            <p:nvPr/>
          </p:nvSpPr>
          <p:spPr>
            <a:xfrm>
              <a:off x="6065267" y="3503223"/>
              <a:ext cx="761427" cy="154979"/>
            </a:xfrm>
            <a:prstGeom prst="rect">
              <a:avLst/>
            </a:prstGeom>
          </p:spPr>
          <p:txBody>
            <a:bodyPr wrap="none" lIns="0" tIns="0" rIns="0" bIns="0">
              <a:spAutoFit/>
            </a:bodyPr>
            <a:lstStyle/>
            <a:p>
              <a:r>
                <a:rPr lang="en-US" sz="1007" dirty="0">
                  <a:solidFill>
                    <a:srgbClr val="4D4D4D"/>
                  </a:solidFill>
                  <a:latin typeface="Microsoft Sans Serif"/>
                </a:rPr>
                <a:t>Development</a:t>
              </a:r>
            </a:p>
          </p:txBody>
        </p:sp>
        <p:sp>
          <p:nvSpPr>
            <p:cNvPr id="201" name="Rectangle 1147"/>
            <p:cNvSpPr/>
            <p:nvPr/>
          </p:nvSpPr>
          <p:spPr>
            <a:xfrm>
              <a:off x="8156193" y="2513607"/>
              <a:ext cx="110608" cy="184987"/>
            </a:xfrm>
            <a:prstGeom prst="rect">
              <a:avLst/>
            </a:prstGeom>
          </p:spPr>
          <p:txBody>
            <a:bodyPr wrap="none" lIns="0" tIns="0" rIns="0" bIns="0">
              <a:spAutoFit/>
            </a:bodyPr>
            <a:lstStyle/>
            <a:p>
              <a:r>
                <a:rPr lang="en-US" sz="1202" dirty="0">
                  <a:ln w="4362">
                    <a:solidFill>
                      <a:srgbClr val="4D4D4D"/>
                    </a:solidFill>
                    <a:prstDash val="solid"/>
                  </a:ln>
                  <a:solidFill>
                    <a:srgbClr val="4D4D4D"/>
                  </a:solidFill>
                  <a:latin typeface="Microsoft Sans Serif"/>
                </a:rPr>
                <a:t>H</a:t>
              </a:r>
            </a:p>
          </p:txBody>
        </p:sp>
        <p:sp>
          <p:nvSpPr>
            <p:cNvPr id="202" name="Rectangle 1148"/>
            <p:cNvSpPr/>
            <p:nvPr/>
          </p:nvSpPr>
          <p:spPr>
            <a:xfrm>
              <a:off x="8217156" y="2847649"/>
              <a:ext cx="423193" cy="154979"/>
            </a:xfrm>
            <a:prstGeom prst="rect">
              <a:avLst/>
            </a:prstGeom>
          </p:spPr>
          <p:txBody>
            <a:bodyPr wrap="none" lIns="0" tIns="0" rIns="0" bIns="0">
              <a:spAutoFit/>
            </a:bodyPr>
            <a:lstStyle/>
            <a:p>
              <a:r>
                <a:rPr lang="en-US" sz="1007" dirty="0">
                  <a:solidFill>
                    <a:srgbClr val="4D4D4D"/>
                  </a:solidFill>
                  <a:latin typeface="Microsoft Sans Serif"/>
                </a:rPr>
                <a:t>Testing</a:t>
              </a:r>
            </a:p>
          </p:txBody>
        </p:sp>
        <p:sp>
          <p:nvSpPr>
            <p:cNvPr id="203" name="Rectangle 1149"/>
            <p:cNvSpPr/>
            <p:nvPr/>
          </p:nvSpPr>
          <p:spPr>
            <a:xfrm>
              <a:off x="2770885" y="4704197"/>
              <a:ext cx="110608" cy="184666"/>
            </a:xfrm>
            <a:prstGeom prst="rect">
              <a:avLst/>
            </a:prstGeom>
          </p:spPr>
          <p:txBody>
            <a:bodyPr wrap="none" lIns="0" tIns="0" rIns="0" bIns="0">
              <a:spAutoFit/>
            </a:bodyPr>
            <a:lstStyle/>
            <a:p>
              <a:r>
                <a:rPr lang="en-US" sz="1200" dirty="0">
                  <a:ln w="4354">
                    <a:solidFill>
                      <a:srgbClr val="4D4D4D"/>
                    </a:solidFill>
                    <a:prstDash val="solid"/>
                  </a:ln>
                  <a:solidFill>
                    <a:srgbClr val="4D4D4D"/>
                  </a:solidFill>
                  <a:latin typeface="Microsoft Sans Serif"/>
                </a:rPr>
                <a:t>D</a:t>
              </a:r>
            </a:p>
          </p:txBody>
        </p:sp>
        <p:sp>
          <p:nvSpPr>
            <p:cNvPr id="204" name="Rectangle 1150"/>
            <p:cNvSpPr/>
            <p:nvPr/>
          </p:nvSpPr>
          <p:spPr>
            <a:xfrm>
              <a:off x="2822703" y="4978517"/>
              <a:ext cx="461665" cy="364202"/>
            </a:xfrm>
            <a:prstGeom prst="rect">
              <a:avLst/>
            </a:prstGeom>
          </p:spPr>
          <p:txBody>
            <a:bodyPr wrap="none" lIns="0" tIns="0" rIns="0" bIns="0">
              <a:spAutoFit/>
            </a:bodyPr>
            <a:lstStyle/>
            <a:p>
              <a:r>
                <a:rPr lang="en-US" sz="1200" dirty="0">
                  <a:solidFill>
                    <a:srgbClr val="4D4D4D"/>
                  </a:solidFill>
                  <a:latin typeface="Microsoft Sans Serif"/>
                </a:rPr>
                <a:t>A.Keb.</a:t>
              </a:r>
            </a:p>
            <a:p>
              <a:pPr marL="60960">
                <a:lnSpc>
                  <a:spcPts val="1443"/>
                </a:lnSpc>
              </a:pPr>
              <a:r>
                <a:rPr lang="en-US" sz="1202" dirty="0">
                  <a:solidFill>
                    <a:srgbClr val="4D4D4D"/>
                  </a:solidFill>
                  <a:latin typeface="Microsoft Sans Serif"/>
                </a:rPr>
                <a:t>Non-</a:t>
              </a:r>
            </a:p>
          </p:txBody>
        </p:sp>
        <p:sp>
          <p:nvSpPr>
            <p:cNvPr id="205" name="Rectangle 1151"/>
            <p:cNvSpPr/>
            <p:nvPr/>
          </p:nvSpPr>
          <p:spPr>
            <a:xfrm>
              <a:off x="2700784" y="5344658"/>
              <a:ext cx="700513" cy="184666"/>
            </a:xfrm>
            <a:prstGeom prst="rect">
              <a:avLst/>
            </a:prstGeom>
          </p:spPr>
          <p:txBody>
            <a:bodyPr wrap="none" lIns="0" tIns="0" rIns="0" bIns="0">
              <a:spAutoFit/>
            </a:bodyPr>
            <a:lstStyle/>
            <a:p>
              <a:r>
                <a:rPr lang="en-US" sz="1200" dirty="0">
                  <a:solidFill>
                    <a:srgbClr val="4D4D4D"/>
                  </a:solidFill>
                  <a:latin typeface="Microsoft Sans Serif"/>
                </a:rPr>
                <a:t>fungsional</a:t>
              </a:r>
            </a:p>
          </p:txBody>
        </p:sp>
        <p:sp>
          <p:nvSpPr>
            <p:cNvPr id="206" name="Rectangle 1152"/>
            <p:cNvSpPr/>
            <p:nvPr/>
          </p:nvSpPr>
          <p:spPr>
            <a:xfrm>
              <a:off x="6428485" y="5432999"/>
              <a:ext cx="1240404" cy="184666"/>
            </a:xfrm>
            <a:prstGeom prst="rect">
              <a:avLst/>
            </a:prstGeom>
          </p:spPr>
          <p:txBody>
            <a:bodyPr wrap="none" lIns="0" tIns="0" rIns="0" bIns="0">
              <a:spAutoFit/>
            </a:bodyPr>
            <a:lstStyle/>
            <a:p>
              <a:pPr>
                <a:tabLst>
                  <a:tab pos="516635" algn="l"/>
                  <a:tab pos="1033271" algn="l"/>
                </a:tabLst>
              </a:pPr>
              <a:r>
                <a:rPr lang="en-US" sz="1200" dirty="0">
                  <a:solidFill>
                    <a:srgbClr val="4D4D4D"/>
                  </a:solidFill>
                  <a:latin typeface="Microsoft Sans Serif"/>
                </a:rPr>
                <a:t>ES	ID	EF</a:t>
              </a:r>
            </a:p>
          </p:txBody>
        </p:sp>
        <p:sp>
          <p:nvSpPr>
            <p:cNvPr id="207" name="Rectangle 1153"/>
            <p:cNvSpPr/>
            <p:nvPr/>
          </p:nvSpPr>
          <p:spPr>
            <a:xfrm>
              <a:off x="6428485" y="5878922"/>
              <a:ext cx="1010020" cy="184666"/>
            </a:xfrm>
            <a:prstGeom prst="rect">
              <a:avLst/>
            </a:prstGeom>
          </p:spPr>
          <p:txBody>
            <a:bodyPr wrap="none" lIns="0" tIns="0" rIns="0" bIns="0">
              <a:spAutoFit/>
            </a:bodyPr>
            <a:lstStyle/>
            <a:p>
              <a:pPr>
                <a:tabLst>
                  <a:tab pos="516635" algn="l"/>
                </a:tabLst>
              </a:pPr>
              <a:r>
                <a:rPr lang="en-US" sz="1200" dirty="0">
                  <a:solidFill>
                    <a:srgbClr val="4D4D4D"/>
                  </a:solidFill>
                  <a:latin typeface="Microsoft Sans Serif"/>
                </a:rPr>
                <a:t>SL	</a:t>
              </a:r>
              <a:r>
                <a:rPr lang="en-US" sz="1380" spc="-10" baseline="11842" dirty="0">
                  <a:solidFill>
                    <a:srgbClr val="4D4D4D"/>
                  </a:solidFill>
                  <a:latin typeface="Microsoft Sans Serif"/>
                </a:rPr>
                <a:t>D</a:t>
              </a:r>
              <a:r>
                <a:rPr lang="en-US" sz="1380" baseline="11842" dirty="0">
                  <a:solidFill>
                    <a:srgbClr val="4D4D4D"/>
                  </a:solidFill>
                  <a:latin typeface="Microsoft Sans Serif"/>
                </a:rPr>
                <a:t>eskripsi</a:t>
              </a:r>
            </a:p>
          </p:txBody>
        </p:sp>
        <p:sp>
          <p:nvSpPr>
            <p:cNvPr id="208" name="Rectangle 1154"/>
            <p:cNvSpPr/>
            <p:nvPr/>
          </p:nvSpPr>
          <p:spPr>
            <a:xfrm>
              <a:off x="6428487" y="6287964"/>
              <a:ext cx="1222771" cy="184666"/>
            </a:xfrm>
            <a:prstGeom prst="rect">
              <a:avLst/>
            </a:prstGeom>
          </p:spPr>
          <p:txBody>
            <a:bodyPr wrap="none" lIns="0" tIns="0" rIns="0" bIns="0">
              <a:spAutoFit/>
            </a:bodyPr>
            <a:lstStyle/>
            <a:p>
              <a:pPr>
                <a:tabLst>
                  <a:tab pos="516635" algn="l"/>
                  <a:tab pos="1033271" algn="l"/>
                </a:tabLst>
              </a:pPr>
              <a:r>
                <a:rPr lang="en-US" sz="1200" dirty="0">
                  <a:solidFill>
                    <a:srgbClr val="4D4D4D"/>
                  </a:solidFill>
                  <a:latin typeface="Microsoft Sans Serif"/>
                </a:rPr>
                <a:t>LS	</a:t>
              </a:r>
              <a:r>
                <a:rPr lang="en-US" sz="1525" baseline="7142" dirty="0">
                  <a:solidFill>
                    <a:srgbClr val="4D4D4D"/>
                  </a:solidFill>
                  <a:latin typeface="Microsoft Sans Serif"/>
                </a:rPr>
                <a:t>Dur	</a:t>
              </a:r>
              <a:r>
                <a:rPr lang="en-US" sz="1200" dirty="0">
                  <a:solidFill>
                    <a:srgbClr val="4D4D4D"/>
                  </a:solidFill>
                  <a:latin typeface="Microsoft Sans Serif"/>
                </a:rPr>
                <a:t>LF</a:t>
              </a:r>
            </a:p>
          </p:txBody>
        </p:sp>
      </p:grpSp>
    </p:spTree>
    <p:extLst>
      <p:ext uri="{BB962C8B-B14F-4D97-AF65-F5344CB8AC3E}">
        <p14:creationId xmlns:p14="http://schemas.microsoft.com/office/powerpoint/2010/main" val="35052200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Network (tidak ada slack) </a:t>
            </a:r>
          </a:p>
        </p:txBody>
      </p:sp>
      <p:pic>
        <p:nvPicPr>
          <p:cNvPr id="4" name="Picture 3"/>
          <p:cNvPicPr>
            <a:picLocks noChangeAspect="1"/>
          </p:cNvPicPr>
          <p:nvPr/>
        </p:nvPicPr>
        <p:blipFill>
          <a:blip r:embed="rId2"/>
          <a:stretch>
            <a:fillRect/>
          </a:stretch>
        </p:blipFill>
        <p:spPr>
          <a:xfrm>
            <a:off x="398977" y="1468264"/>
            <a:ext cx="8635893" cy="5267282"/>
          </a:xfrm>
          <a:prstGeom prst="rect">
            <a:avLst/>
          </a:prstGeom>
        </p:spPr>
      </p:pic>
    </p:spTree>
    <p:extLst>
      <p:ext uri="{BB962C8B-B14F-4D97-AF65-F5344CB8AC3E}">
        <p14:creationId xmlns:p14="http://schemas.microsoft.com/office/powerpoint/2010/main" val="22402129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Float atau Slack</a:t>
            </a:r>
          </a:p>
        </p:txBody>
      </p:sp>
      <p:sp>
        <p:nvSpPr>
          <p:cNvPr id="3" name="Content Placeholder 2"/>
          <p:cNvSpPr>
            <a:spLocks noGrp="1"/>
          </p:cNvSpPr>
          <p:nvPr>
            <p:ph idx="1"/>
          </p:nvPr>
        </p:nvSpPr>
        <p:spPr/>
        <p:txBody>
          <a:bodyPr/>
          <a:lstStyle/>
          <a:p>
            <a:pPr algn="just"/>
            <a:r>
              <a:rPr lang="id-ID" dirty="0"/>
              <a:t>Suatu periode waktu dimana kegiatan dapat meleset tetapi tidak </a:t>
            </a:r>
            <a:r>
              <a:rPr lang="id-ID" dirty="0" smtClean="0"/>
              <a:t>mempengaruhi CP (</a:t>
            </a:r>
            <a:r>
              <a:rPr lang="en-US" dirty="0" err="1"/>
              <a:t>Jalur</a:t>
            </a:r>
            <a:r>
              <a:rPr lang="en-US" dirty="0"/>
              <a:t> </a:t>
            </a:r>
            <a:r>
              <a:rPr lang="en-US" dirty="0" err="1"/>
              <a:t>Kritis</a:t>
            </a:r>
            <a:r>
              <a:rPr lang="en-US" dirty="0"/>
              <a:t> (The Critical Path</a:t>
            </a:r>
            <a:r>
              <a:rPr lang="en-US" dirty="0" smtClean="0"/>
              <a:t>)</a:t>
            </a:r>
            <a:r>
              <a:rPr lang="id-ID" dirty="0" smtClean="0"/>
              <a:t>) </a:t>
            </a:r>
            <a:r>
              <a:rPr lang="id-ID" dirty="0"/>
              <a:t>dan tanggal pengiriman</a:t>
            </a:r>
            <a:r>
              <a:rPr lang="id-ID" dirty="0" smtClean="0"/>
              <a:t>.</a:t>
            </a:r>
          </a:p>
          <a:p>
            <a:pPr algn="just"/>
            <a:r>
              <a:rPr lang="id-ID" dirty="0" smtClean="0"/>
              <a:t>CP : Jalur </a:t>
            </a:r>
            <a:r>
              <a:rPr lang="id-ID" dirty="0"/>
              <a:t>terpanjang dalam jaringan kerja, dihitung dengan </a:t>
            </a:r>
            <a:r>
              <a:rPr lang="id-ID" dirty="0" smtClean="0"/>
              <a:t>menambahkan </a:t>
            </a:r>
            <a:r>
              <a:rPr lang="id-ID" dirty="0"/>
              <a:t>lamanya waktu sepanjang jalur.</a:t>
            </a:r>
          </a:p>
        </p:txBody>
      </p:sp>
    </p:spTree>
    <p:extLst>
      <p:ext uri="{BB962C8B-B14F-4D97-AF65-F5344CB8AC3E}">
        <p14:creationId xmlns:p14="http://schemas.microsoft.com/office/powerpoint/2010/main" val="40488401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Float </a:t>
            </a:r>
            <a:r>
              <a:rPr lang="en-US" dirty="0" err="1"/>
              <a:t>Bebas</a:t>
            </a:r>
            <a:r>
              <a:rPr lang="en-US" dirty="0"/>
              <a:t> </a:t>
            </a:r>
            <a:r>
              <a:rPr lang="en-US" dirty="0" err="1"/>
              <a:t>dan</a:t>
            </a:r>
            <a:r>
              <a:rPr lang="en-US" dirty="0"/>
              <a:t> Float Total (Free Float &amp; Total Float) </a:t>
            </a:r>
            <a:endParaRPr lang="id-ID" dirty="0"/>
          </a:p>
        </p:txBody>
      </p:sp>
      <p:sp>
        <p:nvSpPr>
          <p:cNvPr id="3" name="Content Placeholder 2"/>
          <p:cNvSpPr>
            <a:spLocks noGrp="1"/>
          </p:cNvSpPr>
          <p:nvPr>
            <p:ph idx="1"/>
          </p:nvPr>
        </p:nvSpPr>
        <p:spPr/>
        <p:txBody>
          <a:bodyPr>
            <a:normAutofit fontScale="85000" lnSpcReduction="10000"/>
          </a:bodyPr>
          <a:lstStyle/>
          <a:p>
            <a:pPr algn="just"/>
            <a:r>
              <a:rPr lang="en-US" dirty="0"/>
              <a:t>Total </a:t>
            </a:r>
            <a:r>
              <a:rPr lang="en-US" dirty="0" smtClean="0"/>
              <a:t>Float</a:t>
            </a:r>
            <a:r>
              <a:rPr lang="id-ID" dirty="0" smtClean="0"/>
              <a:t> (TS)</a:t>
            </a:r>
            <a:r>
              <a:rPr lang="en-US" dirty="0" smtClean="0"/>
              <a:t> </a:t>
            </a:r>
            <a:r>
              <a:rPr lang="en-US" dirty="0" err="1"/>
              <a:t>adalah</a:t>
            </a:r>
            <a:r>
              <a:rPr lang="en-US" dirty="0"/>
              <a:t> </a:t>
            </a:r>
            <a:r>
              <a:rPr lang="en-US" dirty="0" err="1"/>
              <a:t>waktu</a:t>
            </a:r>
            <a:r>
              <a:rPr lang="en-US" dirty="0"/>
              <a:t> total float </a:t>
            </a:r>
            <a:r>
              <a:rPr lang="en-US" dirty="0" err="1" smtClean="0"/>
              <a:t>dimana</a:t>
            </a:r>
            <a:r>
              <a:rPr lang="en-US" dirty="0" smtClean="0"/>
              <a:t> </a:t>
            </a:r>
            <a:r>
              <a:rPr lang="en-US" dirty="0" err="1"/>
              <a:t>kegiatan</a:t>
            </a:r>
            <a:r>
              <a:rPr lang="en-US" dirty="0"/>
              <a:t> </a:t>
            </a:r>
            <a:r>
              <a:rPr lang="en-US" dirty="0" err="1"/>
              <a:t>sebelumnya</a:t>
            </a:r>
            <a:r>
              <a:rPr lang="en-US" dirty="0"/>
              <a:t> </a:t>
            </a:r>
            <a:r>
              <a:rPr lang="en-US" dirty="0" err="1" smtClean="0"/>
              <a:t>berpengaruh</a:t>
            </a:r>
            <a:r>
              <a:rPr lang="en-US" dirty="0" smtClean="0"/>
              <a:t> </a:t>
            </a:r>
            <a:r>
              <a:rPr lang="en-US" dirty="0" err="1"/>
              <a:t>pada</a:t>
            </a:r>
            <a:r>
              <a:rPr lang="en-US" dirty="0"/>
              <a:t> CP</a:t>
            </a:r>
            <a:r>
              <a:rPr lang="en-US" dirty="0" smtClean="0"/>
              <a:t>.</a:t>
            </a:r>
            <a:endParaRPr lang="id-ID" dirty="0" smtClean="0"/>
          </a:p>
          <a:p>
            <a:pPr lvl="1" algn="just">
              <a:buFont typeface="Wingdings" panose="05000000000000000000" pitchFamily="2" charset="2"/>
              <a:buChar char="§"/>
            </a:pPr>
            <a:r>
              <a:rPr lang="id-ID" dirty="0"/>
              <a:t>Jumlah waktu yang diperkenankan untuk suatu kegiatan boleh ditunda </a:t>
            </a:r>
            <a:r>
              <a:rPr lang="id-ID" dirty="0" smtClean="0"/>
              <a:t>atau terlambat</a:t>
            </a:r>
            <a:r>
              <a:rPr lang="id-ID" dirty="0"/>
              <a:t>, tanpa mempengaruhi jadwal pelaksanaan proyek secara</a:t>
            </a:r>
            <a:br>
              <a:rPr lang="id-ID" dirty="0"/>
            </a:br>
            <a:r>
              <a:rPr lang="id-ID" dirty="0" smtClean="0"/>
              <a:t>keseluruhan</a:t>
            </a:r>
          </a:p>
          <a:p>
            <a:pPr lvl="1" algn="just">
              <a:buFont typeface="Wingdings" panose="05000000000000000000" pitchFamily="2" charset="2"/>
              <a:buChar char="§"/>
            </a:pPr>
            <a:r>
              <a:rPr lang="id-ID" dirty="0" smtClean="0"/>
              <a:t>Kegiatan-kegiatan </a:t>
            </a:r>
            <a:r>
              <a:rPr lang="id-ID" dirty="0"/>
              <a:t>yang memiliki nilai slack total tertentu (tidak </a:t>
            </a:r>
            <a:r>
              <a:rPr lang="id-ID" dirty="0" smtClean="0"/>
              <a:t>sama dengan </a:t>
            </a:r>
            <a:r>
              <a:rPr lang="id-ID" dirty="0"/>
              <a:t>nol), maka pelaksanaan kegiatan tersebut dalam jalur </a:t>
            </a:r>
            <a:r>
              <a:rPr lang="id-ID" dirty="0" smtClean="0"/>
              <a:t>yang bersangkutan </a:t>
            </a:r>
            <a:r>
              <a:rPr lang="id-ID" dirty="0"/>
              <a:t>dapat ditunda atau diperpanjang sampai batas nilai </a:t>
            </a:r>
            <a:r>
              <a:rPr lang="id-ID" dirty="0" smtClean="0"/>
              <a:t>slack</a:t>
            </a:r>
          </a:p>
          <a:p>
            <a:pPr lvl="1" algn="just">
              <a:buFont typeface="Wingdings" panose="05000000000000000000" pitchFamily="2" charset="2"/>
              <a:buChar char="§"/>
            </a:pPr>
            <a:r>
              <a:rPr lang="id-ID" dirty="0" smtClean="0"/>
              <a:t>Kegiatan-kegiatan </a:t>
            </a:r>
            <a:r>
              <a:rPr lang="id-ID" dirty="0"/>
              <a:t>yang mempunyai nilai float total sama dengan </a:t>
            </a:r>
            <a:r>
              <a:rPr lang="id-ID" dirty="0" smtClean="0"/>
              <a:t>nol, berarti </a:t>
            </a:r>
            <a:r>
              <a:rPr lang="id-ID" dirty="0"/>
              <a:t>kegiatan tersebut dalam pelaksanaanya tidak boleh ditunda </a:t>
            </a:r>
            <a:r>
              <a:rPr lang="id-ID" dirty="0" smtClean="0"/>
              <a:t>atau terlambat </a:t>
            </a:r>
            <a:r>
              <a:rPr lang="id-ID" dirty="0"/>
              <a:t>sama sekali. </a:t>
            </a:r>
            <a:r>
              <a:rPr lang="en-US" dirty="0" smtClean="0"/>
              <a:t> </a:t>
            </a:r>
          </a:p>
          <a:p>
            <a:pPr algn="just"/>
            <a:r>
              <a:rPr lang="en-US" dirty="0" smtClean="0"/>
              <a:t>Free Float</a:t>
            </a:r>
            <a:r>
              <a:rPr lang="id-ID" dirty="0" smtClean="0"/>
              <a:t> (FS)</a:t>
            </a:r>
            <a:r>
              <a:rPr lang="en-US" dirty="0" smtClean="0"/>
              <a:t> </a:t>
            </a:r>
            <a:r>
              <a:rPr lang="en-US" dirty="0" err="1" smtClean="0"/>
              <a:t>adalah</a:t>
            </a:r>
            <a:r>
              <a:rPr lang="en-US" dirty="0" smtClean="0"/>
              <a:t> </a:t>
            </a:r>
            <a:r>
              <a:rPr lang="en-US" dirty="0" err="1" smtClean="0"/>
              <a:t>waktu</a:t>
            </a:r>
            <a:r>
              <a:rPr lang="en-US" dirty="0" smtClean="0"/>
              <a:t> float </a:t>
            </a:r>
            <a:r>
              <a:rPr lang="en-US" dirty="0" err="1" smtClean="0"/>
              <a:t>dimana</a:t>
            </a:r>
            <a:r>
              <a:rPr lang="en-US" dirty="0" smtClean="0"/>
              <a:t> </a:t>
            </a:r>
            <a:r>
              <a:rPr lang="en-US" dirty="0" err="1" smtClean="0"/>
              <a:t>kegiatan</a:t>
            </a:r>
            <a:r>
              <a:rPr lang="en-US" dirty="0" smtClean="0"/>
              <a:t> </a:t>
            </a:r>
            <a:r>
              <a:rPr lang="en-US" dirty="0" err="1" smtClean="0"/>
              <a:t>sebelumnya</a:t>
            </a:r>
            <a:r>
              <a:rPr lang="en-US" dirty="0" smtClean="0"/>
              <a:t> </a:t>
            </a:r>
            <a:r>
              <a:rPr lang="en-US" dirty="0" err="1" smtClean="0"/>
              <a:t>tidak</a:t>
            </a:r>
            <a:r>
              <a:rPr lang="en-US" dirty="0" smtClean="0"/>
              <a:t> </a:t>
            </a:r>
            <a:r>
              <a:rPr lang="en-US" dirty="0" err="1" smtClean="0"/>
              <a:t>berpengaruh</a:t>
            </a:r>
            <a:r>
              <a:rPr lang="en-US" dirty="0" smtClean="0"/>
              <a:t> </a:t>
            </a:r>
            <a:r>
              <a:rPr lang="en-US" dirty="0" err="1" smtClean="0"/>
              <a:t>pada</a:t>
            </a:r>
            <a:r>
              <a:rPr lang="en-US" dirty="0" smtClean="0"/>
              <a:t> </a:t>
            </a:r>
            <a:r>
              <a:rPr lang="en-US" dirty="0" err="1" smtClean="0"/>
              <a:t>kegiatan</a:t>
            </a:r>
            <a:r>
              <a:rPr lang="en-US" dirty="0" smtClean="0"/>
              <a:t> </a:t>
            </a:r>
            <a:r>
              <a:rPr lang="en-US" dirty="0" err="1" smtClean="0"/>
              <a:t>lainnya</a:t>
            </a:r>
            <a:r>
              <a:rPr lang="en-US" dirty="0" smtClean="0"/>
              <a:t>.</a:t>
            </a:r>
            <a:endParaRPr lang="id-ID" dirty="0" smtClean="0"/>
          </a:p>
          <a:p>
            <a:pPr lvl="1" algn="just">
              <a:buFont typeface="Wingdings" panose="05000000000000000000" pitchFamily="2" charset="2"/>
              <a:buChar char="§"/>
            </a:pPr>
            <a:r>
              <a:rPr lang="id-ID" dirty="0"/>
              <a:t>J</a:t>
            </a:r>
            <a:r>
              <a:rPr lang="id-ID" dirty="0" smtClean="0"/>
              <a:t>umlah </a:t>
            </a:r>
            <a:r>
              <a:rPr lang="id-ID" dirty="0"/>
              <a:t>waktu yang diperkenankan untuk suatu kegiatan boleh ditunda </a:t>
            </a:r>
            <a:r>
              <a:rPr lang="id-ID" dirty="0" smtClean="0"/>
              <a:t>atau terlambat</a:t>
            </a:r>
            <a:r>
              <a:rPr lang="id-ID" dirty="0"/>
              <a:t>, tanpa mempengaruhi atau </a:t>
            </a:r>
            <a:r>
              <a:rPr lang="id-ID" dirty="0" smtClean="0"/>
              <a:t>menyebabkan </a:t>
            </a:r>
            <a:r>
              <a:rPr lang="id-ID" dirty="0"/>
              <a:t>keterlambatan </a:t>
            </a:r>
            <a:r>
              <a:rPr lang="id-ID" dirty="0" smtClean="0"/>
              <a:t>pada kegiatan </a:t>
            </a:r>
            <a:r>
              <a:rPr lang="id-ID" dirty="0"/>
              <a:t>berikutnya. </a:t>
            </a:r>
          </a:p>
        </p:txBody>
      </p:sp>
    </p:spTree>
    <p:extLst>
      <p:ext uri="{BB962C8B-B14F-4D97-AF65-F5344CB8AC3E}">
        <p14:creationId xmlns:p14="http://schemas.microsoft.com/office/powerpoint/2010/main" val="21269058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Network (Tidak Ada Slack)</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rotWithShape="1">
          <a:blip r:embed="rId2"/>
          <a:srcRect t="5598"/>
          <a:stretch/>
        </p:blipFill>
        <p:spPr>
          <a:xfrm>
            <a:off x="152872" y="1517313"/>
            <a:ext cx="8888889" cy="5154606"/>
          </a:xfrm>
          <a:prstGeom prst="rect">
            <a:avLst/>
          </a:prstGeom>
        </p:spPr>
      </p:pic>
    </p:spTree>
    <p:extLst>
      <p:ext uri="{BB962C8B-B14F-4D97-AF65-F5344CB8AC3E}">
        <p14:creationId xmlns:p14="http://schemas.microsoft.com/office/powerpoint/2010/main" val="28511556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AON Network (ada slack)</a:t>
            </a:r>
          </a:p>
        </p:txBody>
      </p:sp>
      <p:pic>
        <p:nvPicPr>
          <p:cNvPr id="4" name="Picture 3"/>
          <p:cNvPicPr>
            <a:picLocks noChangeAspect="1"/>
          </p:cNvPicPr>
          <p:nvPr/>
        </p:nvPicPr>
        <p:blipFill>
          <a:blip r:embed="rId2"/>
          <a:stretch>
            <a:fillRect/>
          </a:stretch>
        </p:blipFill>
        <p:spPr>
          <a:xfrm>
            <a:off x="253927" y="1481143"/>
            <a:ext cx="8764054" cy="5265850"/>
          </a:xfrm>
          <a:prstGeom prst="rect">
            <a:avLst/>
          </a:prstGeom>
        </p:spPr>
      </p:pic>
    </p:spTree>
    <p:extLst>
      <p:ext uri="{BB962C8B-B14F-4D97-AF65-F5344CB8AC3E}">
        <p14:creationId xmlns:p14="http://schemas.microsoft.com/office/powerpoint/2010/main" val="11050139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CHARTER</a:t>
            </a:r>
          </a:p>
        </p:txBody>
      </p:sp>
      <p:sp>
        <p:nvSpPr>
          <p:cNvPr id="4" name="Text Placeholder 3"/>
          <p:cNvSpPr>
            <a:spLocks noGrp="1"/>
          </p:cNvSpPr>
          <p:nvPr>
            <p:ph type="body" idx="1"/>
          </p:nvPr>
        </p:nvSpPr>
        <p:spPr/>
        <p:txBody>
          <a:bodyPr/>
          <a:lstStyle/>
          <a:p>
            <a:endParaRPr lang="id-ID"/>
          </a:p>
        </p:txBody>
      </p:sp>
    </p:spTree>
    <p:extLst>
      <p:ext uri="{BB962C8B-B14F-4D97-AF65-F5344CB8AC3E}">
        <p14:creationId xmlns:p14="http://schemas.microsoft.com/office/powerpoint/2010/main" val="8891806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Charter</a:t>
            </a:r>
          </a:p>
        </p:txBody>
      </p:sp>
      <p:sp>
        <p:nvSpPr>
          <p:cNvPr id="3" name="Content Placeholder 2"/>
          <p:cNvSpPr>
            <a:spLocks noGrp="1"/>
          </p:cNvSpPr>
          <p:nvPr>
            <p:ph idx="1"/>
          </p:nvPr>
        </p:nvSpPr>
        <p:spPr/>
        <p:txBody>
          <a:bodyPr/>
          <a:lstStyle/>
          <a:p>
            <a:endParaRPr lang="id-ID"/>
          </a:p>
        </p:txBody>
      </p:sp>
      <p:pic>
        <p:nvPicPr>
          <p:cNvPr id="5" name="Picture 4"/>
          <p:cNvPicPr>
            <a:picLocks noChangeAspect="1"/>
          </p:cNvPicPr>
          <p:nvPr/>
        </p:nvPicPr>
        <p:blipFill>
          <a:blip r:embed="rId2"/>
          <a:stretch>
            <a:fillRect/>
          </a:stretch>
        </p:blipFill>
        <p:spPr>
          <a:xfrm>
            <a:off x="485003" y="1558344"/>
            <a:ext cx="8070968" cy="5203396"/>
          </a:xfrm>
          <a:prstGeom prst="rect">
            <a:avLst/>
          </a:prstGeom>
        </p:spPr>
      </p:pic>
    </p:spTree>
    <p:extLst>
      <p:ext uri="{BB962C8B-B14F-4D97-AF65-F5344CB8AC3E}">
        <p14:creationId xmlns:p14="http://schemas.microsoft.com/office/powerpoint/2010/main" val="9392593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Charter</a:t>
            </a:r>
          </a:p>
        </p:txBody>
      </p:sp>
      <p:sp>
        <p:nvSpPr>
          <p:cNvPr id="3" name="Content Placeholder 2"/>
          <p:cNvSpPr>
            <a:spLocks noGrp="1"/>
          </p:cNvSpPr>
          <p:nvPr>
            <p:ph idx="1"/>
          </p:nvPr>
        </p:nvSpPr>
        <p:spPr/>
        <p:txBody>
          <a:bodyPr>
            <a:normAutofit fontScale="92500" lnSpcReduction="20000"/>
          </a:bodyPr>
          <a:lstStyle/>
          <a:p>
            <a:r>
              <a:rPr lang="id-ID" dirty="0"/>
              <a:t>Project Charter adalah suatu landasan serta </a:t>
            </a:r>
            <a:r>
              <a:rPr lang="id-ID" dirty="0" smtClean="0"/>
              <a:t>definisi formal </a:t>
            </a:r>
            <a:r>
              <a:rPr lang="id-ID" dirty="0"/>
              <a:t>bagi sebuah proyek.</a:t>
            </a:r>
          </a:p>
          <a:p>
            <a:r>
              <a:rPr lang="id-ID" dirty="0" smtClean="0"/>
              <a:t>Project </a:t>
            </a:r>
            <a:r>
              <a:rPr lang="id-ID" dirty="0"/>
              <a:t>charter berisi elemen-elemen yang unik </a:t>
            </a:r>
            <a:r>
              <a:rPr lang="id-ID" dirty="0" smtClean="0"/>
              <a:t>yang hanya </a:t>
            </a:r>
            <a:r>
              <a:rPr lang="id-ID" dirty="0"/>
              <a:t>berlaku dalam sebuah proyek.</a:t>
            </a:r>
          </a:p>
          <a:p>
            <a:r>
              <a:rPr lang="id-ID" dirty="0" smtClean="0"/>
              <a:t>Elemen-elemen </a:t>
            </a:r>
            <a:r>
              <a:rPr lang="id-ID" dirty="0"/>
              <a:t>project charter adalah:</a:t>
            </a:r>
          </a:p>
          <a:p>
            <a:pPr lvl="1">
              <a:buFont typeface="Wingdings" panose="05000000000000000000" pitchFamily="2" charset="2"/>
              <a:buChar char="§"/>
            </a:pPr>
            <a:r>
              <a:rPr lang="id-ID" dirty="0" smtClean="0"/>
              <a:t>Nama </a:t>
            </a:r>
            <a:r>
              <a:rPr lang="id-ID" dirty="0"/>
              <a:t>proyek resmi;</a:t>
            </a:r>
          </a:p>
          <a:p>
            <a:pPr lvl="1">
              <a:buFont typeface="Wingdings" panose="05000000000000000000" pitchFamily="2" charset="2"/>
              <a:buChar char="§"/>
            </a:pPr>
            <a:r>
              <a:rPr lang="id-ID" dirty="0" smtClean="0"/>
              <a:t>Sponsor </a:t>
            </a:r>
            <a:r>
              <a:rPr lang="id-ID" dirty="0"/>
              <a:t>untuk proyek dan kontak informasi;</a:t>
            </a:r>
          </a:p>
          <a:p>
            <a:pPr lvl="1">
              <a:buFont typeface="Wingdings" panose="05000000000000000000" pitchFamily="2" charset="2"/>
              <a:buChar char="§"/>
            </a:pPr>
            <a:r>
              <a:rPr lang="id-ID" dirty="0" smtClean="0"/>
              <a:t>Manager </a:t>
            </a:r>
            <a:r>
              <a:rPr lang="id-ID" dirty="0"/>
              <a:t>proyek dan kontak informasi;</a:t>
            </a:r>
          </a:p>
          <a:p>
            <a:pPr lvl="1">
              <a:buFont typeface="Wingdings" panose="05000000000000000000" pitchFamily="2" charset="2"/>
              <a:buChar char="§"/>
            </a:pPr>
            <a:r>
              <a:rPr lang="id-ID" dirty="0" smtClean="0"/>
              <a:t>Goal </a:t>
            </a:r>
            <a:r>
              <a:rPr lang="id-ID" dirty="0"/>
              <a:t>(tujuan) proyek;</a:t>
            </a:r>
          </a:p>
          <a:p>
            <a:pPr lvl="1">
              <a:buFont typeface="Wingdings" panose="05000000000000000000" pitchFamily="2" charset="2"/>
              <a:buChar char="§"/>
            </a:pPr>
            <a:r>
              <a:rPr lang="id-ID" dirty="0" smtClean="0"/>
              <a:t>Penjelasan </a:t>
            </a:r>
            <a:r>
              <a:rPr lang="id-ID" dirty="0"/>
              <a:t>asal-muasal proyek;</a:t>
            </a:r>
          </a:p>
          <a:p>
            <a:pPr lvl="1">
              <a:buFont typeface="Wingdings" panose="05000000000000000000" pitchFamily="2" charset="2"/>
              <a:buChar char="§"/>
            </a:pPr>
            <a:r>
              <a:rPr lang="id-ID" dirty="0" smtClean="0"/>
              <a:t>Hasil </a:t>
            </a:r>
            <a:r>
              <a:rPr lang="id-ID" dirty="0"/>
              <a:t>akhir Deliverables dari fase-fase dalam proyek;</a:t>
            </a:r>
          </a:p>
          <a:p>
            <a:pPr lvl="1">
              <a:buFont typeface="Wingdings" panose="05000000000000000000" pitchFamily="2" charset="2"/>
              <a:buChar char="§"/>
            </a:pPr>
            <a:r>
              <a:rPr lang="id-ID" dirty="0" smtClean="0"/>
              <a:t>Strategi </a:t>
            </a:r>
            <a:r>
              <a:rPr lang="id-ID" dirty="0"/>
              <a:t>global dalam pelaksanaan proyek</a:t>
            </a:r>
            <a:r>
              <a:rPr lang="id-ID" dirty="0" smtClean="0"/>
              <a:t>;</a:t>
            </a:r>
          </a:p>
          <a:p>
            <a:pPr lvl="1">
              <a:buFont typeface="Wingdings" panose="05000000000000000000" pitchFamily="2" charset="2"/>
              <a:buChar char="§"/>
            </a:pPr>
            <a:r>
              <a:rPr lang="id-ID" dirty="0"/>
              <a:t>Penjadwalan proyek;</a:t>
            </a:r>
          </a:p>
          <a:p>
            <a:pPr lvl="1">
              <a:buFont typeface="Wingdings" panose="05000000000000000000" pitchFamily="2" charset="2"/>
              <a:buChar char="§"/>
            </a:pPr>
            <a:r>
              <a:rPr lang="id-ID" dirty="0" smtClean="0"/>
              <a:t>Sarana </a:t>
            </a:r>
            <a:r>
              <a:rPr lang="id-ID" dirty="0"/>
              <a:t>dan prasarana serta sumberdaya proyek, </a:t>
            </a:r>
            <a:r>
              <a:rPr lang="id-ID" dirty="0" smtClean="0"/>
              <a:t>biaya </a:t>
            </a:r>
            <a:r>
              <a:rPr lang="id-ID" dirty="0"/>
              <a:t>(kasar), staff, vendors / stakeholders.</a:t>
            </a:r>
          </a:p>
        </p:txBody>
      </p:sp>
    </p:spTree>
    <p:extLst>
      <p:ext uri="{BB962C8B-B14F-4D97-AF65-F5344CB8AC3E}">
        <p14:creationId xmlns:p14="http://schemas.microsoft.com/office/powerpoint/2010/main" val="367831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solidFill>
                  <a:srgbClr val="FF0000"/>
                </a:solidFill>
              </a:rPr>
              <a:t>business value</a:t>
            </a:r>
          </a:p>
          <a:p>
            <a:pPr marL="901700" lvl="1" indent="-444500"/>
            <a:r>
              <a:rPr lang="en-US" sz="2800" b="1" dirty="0" smtClean="0"/>
              <a:t>Lower costs</a:t>
            </a:r>
            <a:r>
              <a:rPr lang="id-ID" sz="2800" b="1" dirty="0" smtClean="0"/>
              <a:t> </a:t>
            </a:r>
            <a:r>
              <a:rPr lang="id-ID" sz="2800" dirty="0" smtClean="0"/>
              <a:t>(biaya rendah)</a:t>
            </a:r>
            <a:endParaRPr lang="en-US" sz="2800" dirty="0"/>
          </a:p>
          <a:p>
            <a:pPr marL="901700" lvl="1" indent="-444500"/>
            <a:r>
              <a:rPr lang="en-US" sz="2800" b="1" dirty="0" smtClean="0"/>
              <a:t>Increase profits</a:t>
            </a:r>
            <a:r>
              <a:rPr lang="id-ID" sz="2800" b="1" dirty="0" smtClean="0"/>
              <a:t> </a:t>
            </a:r>
            <a:r>
              <a:rPr lang="id-ID" sz="2800" dirty="0" smtClean="0"/>
              <a:t>(keuntungan bertambah)</a:t>
            </a:r>
            <a:endParaRPr lang="en-US" sz="2800" dirty="0"/>
          </a:p>
          <a:p>
            <a:pPr marL="514350" indent="-514350">
              <a:buFont typeface="+mj-lt"/>
              <a:buAutoNum type="arabicPeriod"/>
            </a:pPr>
            <a:r>
              <a:rPr lang="en-US" sz="3200" b="1" dirty="0" smtClean="0"/>
              <a:t>Analyze</a:t>
            </a:r>
            <a:r>
              <a:rPr lang="en-US" sz="3200" b="1" dirty="0" smtClean="0">
                <a:solidFill>
                  <a:srgbClr val="FF0000"/>
                </a:solidFill>
              </a:rPr>
              <a:t> feasibility</a:t>
            </a:r>
            <a:r>
              <a:rPr lang="id-ID" sz="3200" b="1" dirty="0" smtClean="0">
                <a:solidFill>
                  <a:srgbClr val="FF0000"/>
                </a:solidFill>
              </a:rPr>
              <a:t> </a:t>
            </a:r>
            <a:r>
              <a:rPr lang="id-ID" sz="3200" dirty="0" smtClean="0"/>
              <a:t>(kelayakan)</a:t>
            </a:r>
            <a:endParaRPr lang="en-US" sz="3200" dirty="0"/>
          </a:p>
          <a:p>
            <a:pPr marL="901700" lvl="1" indent="-444500"/>
            <a:r>
              <a:rPr lang="en-US" sz="2800" b="1" dirty="0" smtClean="0"/>
              <a:t>Technical Feasibility </a:t>
            </a:r>
          </a:p>
          <a:p>
            <a:pPr marL="901700" lvl="1" indent="-444500"/>
            <a:r>
              <a:rPr lang="en-US" sz="2800" b="1" dirty="0" smtClean="0"/>
              <a:t>Economic Feasibility </a:t>
            </a:r>
          </a:p>
          <a:p>
            <a:pPr marL="901700" lvl="1" indent="-444500"/>
            <a:r>
              <a:rPr lang="en-US" sz="2800" b="1" dirty="0" smtClean="0"/>
              <a:t>Organizational 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35440041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Charter</a:t>
            </a:r>
          </a:p>
        </p:txBody>
      </p:sp>
      <p:sp>
        <p:nvSpPr>
          <p:cNvPr id="3" name="Content Placeholder 2"/>
          <p:cNvSpPr>
            <a:spLocks noGrp="1"/>
          </p:cNvSpPr>
          <p:nvPr>
            <p:ph idx="1"/>
          </p:nvPr>
        </p:nvSpPr>
        <p:spPr/>
        <p:txBody>
          <a:bodyPr>
            <a:normAutofit/>
          </a:bodyPr>
          <a:lstStyle/>
          <a:p>
            <a:pPr algn="just"/>
            <a:r>
              <a:rPr lang="id-ID" sz="3600" dirty="0" smtClean="0"/>
              <a:t>Berguna </a:t>
            </a:r>
            <a:r>
              <a:rPr lang="id-ID" sz="3600" dirty="0"/>
              <a:t>untuk:</a:t>
            </a:r>
          </a:p>
          <a:p>
            <a:pPr lvl="1" algn="just">
              <a:buFont typeface="Wingdings" panose="05000000000000000000" pitchFamily="2" charset="2"/>
              <a:buChar char="§"/>
            </a:pPr>
            <a:r>
              <a:rPr lang="id-ID" sz="3200" dirty="0" smtClean="0"/>
              <a:t>Pendefinisian </a:t>
            </a:r>
            <a:r>
              <a:rPr lang="id-ID" sz="3200" dirty="0"/>
              <a:t>awal proyek secara jelas</a:t>
            </a:r>
          </a:p>
          <a:p>
            <a:pPr lvl="1" algn="just">
              <a:buFont typeface="Wingdings" panose="05000000000000000000" pitchFamily="2" charset="2"/>
              <a:buChar char="§"/>
            </a:pPr>
            <a:r>
              <a:rPr lang="id-ID" sz="3200" dirty="0" smtClean="0"/>
              <a:t>Mengenali </a:t>
            </a:r>
            <a:r>
              <a:rPr lang="id-ID" sz="3200" dirty="0"/>
              <a:t>atribut-atribut suatu proyek</a:t>
            </a:r>
          </a:p>
          <a:p>
            <a:pPr lvl="1" algn="just">
              <a:buFont typeface="Wingdings" panose="05000000000000000000" pitchFamily="2" charset="2"/>
              <a:buChar char="§"/>
            </a:pPr>
            <a:r>
              <a:rPr lang="id-ID" sz="3200" dirty="0" smtClean="0"/>
              <a:t>Identifikasi </a:t>
            </a:r>
            <a:r>
              <a:rPr lang="id-ID" sz="3200" dirty="0"/>
              <a:t>autoritas suatu proyek (sponsor, </a:t>
            </a:r>
            <a:r>
              <a:rPr lang="id-ID" sz="3200" dirty="0" smtClean="0"/>
              <a:t>manajer, anggota </a:t>
            </a:r>
            <a:r>
              <a:rPr lang="id-ID" sz="3200" dirty="0"/>
              <a:t>utama tim kerja)</a:t>
            </a:r>
          </a:p>
          <a:p>
            <a:pPr lvl="1" algn="just">
              <a:buFont typeface="Wingdings" panose="05000000000000000000" pitchFamily="2" charset="2"/>
              <a:buChar char="§"/>
            </a:pPr>
            <a:r>
              <a:rPr lang="id-ID" sz="3200" dirty="0" smtClean="0"/>
              <a:t>Peran </a:t>
            </a:r>
            <a:r>
              <a:rPr lang="id-ID" sz="3200" dirty="0"/>
              <a:t>kerja orang-orang utama yang terlibat dan </a:t>
            </a:r>
            <a:r>
              <a:rPr lang="id-ID" sz="3200" dirty="0" smtClean="0"/>
              <a:t>kontak </a:t>
            </a:r>
            <a:r>
              <a:rPr lang="id-ID" sz="3200" dirty="0"/>
              <a:t>informasinya</a:t>
            </a:r>
          </a:p>
          <a:p>
            <a:pPr lvl="1" algn="just">
              <a:buFont typeface="Wingdings" panose="05000000000000000000" pitchFamily="2" charset="2"/>
              <a:buChar char="§"/>
            </a:pPr>
            <a:r>
              <a:rPr lang="id-ID" sz="3200" dirty="0" smtClean="0"/>
              <a:t>Pondasi </a:t>
            </a:r>
            <a:r>
              <a:rPr lang="id-ID" sz="3200" dirty="0"/>
              <a:t>jalannya proyek (batasan awal dari visi </a:t>
            </a:r>
            <a:r>
              <a:rPr lang="id-ID" sz="3200" dirty="0" smtClean="0"/>
              <a:t>dan misi </a:t>
            </a:r>
            <a:r>
              <a:rPr lang="id-ID" sz="3200" dirty="0"/>
              <a:t>proyek).</a:t>
            </a:r>
          </a:p>
        </p:txBody>
      </p:sp>
    </p:spTree>
    <p:extLst>
      <p:ext uri="{BB962C8B-B14F-4D97-AF65-F5344CB8AC3E}">
        <p14:creationId xmlns:p14="http://schemas.microsoft.com/office/powerpoint/2010/main" val="23895190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Charter</a:t>
            </a:r>
          </a:p>
        </p:txBody>
      </p:sp>
      <p:sp>
        <p:nvSpPr>
          <p:cNvPr id="3" name="Content Placeholder 2"/>
          <p:cNvSpPr>
            <a:spLocks noGrp="1"/>
          </p:cNvSpPr>
          <p:nvPr>
            <p:ph idx="1"/>
          </p:nvPr>
        </p:nvSpPr>
        <p:spPr/>
        <p:txBody>
          <a:bodyPr>
            <a:normAutofit/>
          </a:bodyPr>
          <a:lstStyle/>
          <a:p>
            <a:pPr algn="just"/>
            <a:r>
              <a:rPr lang="id-ID" sz="3200" dirty="0"/>
              <a:t>Sebuah proyek charter akan menumbuhkan:</a:t>
            </a:r>
          </a:p>
          <a:p>
            <a:pPr lvl="1" algn="just">
              <a:buFont typeface="Wingdings" panose="05000000000000000000" pitchFamily="2" charset="2"/>
              <a:buChar char="§"/>
            </a:pPr>
            <a:r>
              <a:rPr lang="id-ID" sz="2800" dirty="0" smtClean="0"/>
              <a:t>Sense </a:t>
            </a:r>
            <a:r>
              <a:rPr lang="id-ID" sz="2800" dirty="0"/>
              <a:t>of responsibility/ tanggung jawab (manajer)</a:t>
            </a:r>
          </a:p>
          <a:p>
            <a:pPr lvl="1" algn="just">
              <a:buFont typeface="Wingdings" panose="05000000000000000000" pitchFamily="2" charset="2"/>
              <a:buChar char="§"/>
            </a:pPr>
            <a:r>
              <a:rPr lang="id-ID" sz="2800" dirty="0" smtClean="0"/>
              <a:t>Sense </a:t>
            </a:r>
            <a:r>
              <a:rPr lang="id-ID" sz="2800" dirty="0"/>
              <a:t>of teamwork/ kerja sama (tim kerja)</a:t>
            </a:r>
          </a:p>
          <a:p>
            <a:pPr lvl="1" algn="just">
              <a:buFont typeface="Wingdings" panose="05000000000000000000" pitchFamily="2" charset="2"/>
              <a:buChar char="§"/>
            </a:pPr>
            <a:r>
              <a:rPr lang="id-ID" sz="2800" dirty="0" smtClean="0"/>
              <a:t>Sense </a:t>
            </a:r>
            <a:r>
              <a:rPr lang="id-ID" sz="2800" dirty="0"/>
              <a:t>of ownership/ kepemilikan (sponsor)</a:t>
            </a:r>
          </a:p>
        </p:txBody>
      </p:sp>
    </p:spTree>
    <p:extLst>
      <p:ext uri="{BB962C8B-B14F-4D97-AF65-F5344CB8AC3E}">
        <p14:creationId xmlns:p14="http://schemas.microsoft.com/office/powerpoint/2010/main" val="26479173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Tugas </a:t>
            </a:r>
          </a:p>
        </p:txBody>
      </p:sp>
      <p:sp>
        <p:nvSpPr>
          <p:cNvPr id="3" name="Content Placeholder 2"/>
          <p:cNvSpPr>
            <a:spLocks noGrp="1"/>
          </p:cNvSpPr>
          <p:nvPr>
            <p:ph idx="1"/>
          </p:nvPr>
        </p:nvSpPr>
        <p:spPr/>
        <p:txBody>
          <a:bodyPr>
            <a:normAutofit fontScale="92500" lnSpcReduction="20000"/>
          </a:bodyPr>
          <a:lstStyle/>
          <a:p>
            <a:pPr algn="just"/>
            <a:r>
              <a:rPr lang="en-US" dirty="0" err="1" smtClean="0"/>
              <a:t>Silakan</a:t>
            </a:r>
            <a:r>
              <a:rPr lang="en-US" spc="-49" dirty="0" smtClean="0"/>
              <a:t> </a:t>
            </a:r>
            <a:r>
              <a:rPr lang="en-US" dirty="0" err="1"/>
              <a:t>buat</a:t>
            </a:r>
            <a:r>
              <a:rPr lang="en-US" dirty="0"/>
              <a:t> </a:t>
            </a:r>
            <a:r>
              <a:rPr lang="en-US" dirty="0" err="1"/>
              <a:t>jadwal</a:t>
            </a:r>
            <a:r>
              <a:rPr lang="en-US" spc="-25" dirty="0"/>
              <a:t> </a:t>
            </a:r>
            <a:r>
              <a:rPr lang="en-US" dirty="0" err="1"/>
              <a:t>proyek</a:t>
            </a:r>
            <a:r>
              <a:rPr lang="en-US" dirty="0"/>
              <a:t> </a:t>
            </a:r>
            <a:r>
              <a:rPr lang="en-US" dirty="0" err="1"/>
              <a:t>berdasarkan</a:t>
            </a:r>
            <a:r>
              <a:rPr lang="en-US" dirty="0"/>
              <a:t> WBS yang </a:t>
            </a:r>
            <a:r>
              <a:rPr lang="en-US" dirty="0" err="1"/>
              <a:t>sudah</a:t>
            </a:r>
            <a:r>
              <a:rPr lang="en-US" dirty="0"/>
              <a:t> </a:t>
            </a:r>
            <a:r>
              <a:rPr lang="en-US" dirty="0" err="1" smtClean="0"/>
              <a:t>dibuat</a:t>
            </a:r>
            <a:r>
              <a:rPr lang="id-ID" dirty="0" smtClean="0"/>
              <a:t> merujuk pada Project Akhir yang akan dibuat</a:t>
            </a:r>
            <a:r>
              <a:rPr lang="en-US" dirty="0" smtClean="0"/>
              <a:t>,</a:t>
            </a:r>
            <a:r>
              <a:rPr lang="id-ID" dirty="0" smtClean="0"/>
              <a:t> kemudian</a:t>
            </a:r>
            <a:r>
              <a:rPr lang="en-US" spc="-25" dirty="0" smtClean="0"/>
              <a:t> </a:t>
            </a:r>
            <a:r>
              <a:rPr lang="en-US" dirty="0" err="1"/>
              <a:t>tentukan</a:t>
            </a:r>
            <a:r>
              <a:rPr lang="en-US" dirty="0"/>
              <a:t> </a:t>
            </a:r>
            <a:r>
              <a:rPr lang="en-US" dirty="0" err="1"/>
              <a:t>ketergantungan</a:t>
            </a:r>
            <a:r>
              <a:rPr lang="en-US" dirty="0"/>
              <a:t> </a:t>
            </a:r>
            <a:r>
              <a:rPr lang="en-US" dirty="0" err="1"/>
              <a:t>aktivitas</a:t>
            </a:r>
            <a:r>
              <a:rPr lang="en-US" spc="-49" dirty="0"/>
              <a:t> </a:t>
            </a:r>
            <a:r>
              <a:rPr lang="en-US" dirty="0" err="1"/>
              <a:t>pendahulunya</a:t>
            </a:r>
            <a:r>
              <a:rPr lang="en-US" dirty="0"/>
              <a:t>, </a:t>
            </a:r>
            <a:r>
              <a:rPr lang="en-US" dirty="0" err="1" smtClean="0"/>
              <a:t>durasi</a:t>
            </a:r>
            <a:r>
              <a:rPr lang="id-ID" dirty="0" smtClean="0"/>
              <a:t> </a:t>
            </a:r>
            <a:r>
              <a:rPr lang="en-US" dirty="0" err="1"/>
              <a:t>pengerjaan</a:t>
            </a:r>
            <a:r>
              <a:rPr lang="en-US" dirty="0"/>
              <a:t> </a:t>
            </a:r>
            <a:r>
              <a:rPr lang="en-US" dirty="0" err="1"/>
              <a:t>proyek</a:t>
            </a:r>
            <a:r>
              <a:rPr lang="en-US" dirty="0"/>
              <a:t> (</a:t>
            </a:r>
            <a:r>
              <a:rPr lang="en-US" dirty="0" err="1"/>
              <a:t>hari</a:t>
            </a:r>
            <a:r>
              <a:rPr lang="en-US" dirty="0"/>
              <a:t>),</a:t>
            </a:r>
            <a:r>
              <a:rPr lang="en-US" spc="-27" dirty="0"/>
              <a:t> </a:t>
            </a:r>
            <a:r>
              <a:rPr lang="en-US" dirty="0" err="1"/>
              <a:t>tanggal</a:t>
            </a:r>
            <a:r>
              <a:rPr lang="en-US" dirty="0"/>
              <a:t> </a:t>
            </a:r>
            <a:r>
              <a:rPr lang="en-US" dirty="0" err="1"/>
              <a:t>mulai</a:t>
            </a:r>
            <a:r>
              <a:rPr lang="en-US" dirty="0"/>
              <a:t>,</a:t>
            </a:r>
            <a:r>
              <a:rPr lang="en-US" spc="-27" dirty="0"/>
              <a:t> </a:t>
            </a:r>
            <a:r>
              <a:rPr lang="en-US" dirty="0" err="1"/>
              <a:t>dan</a:t>
            </a:r>
            <a:r>
              <a:rPr lang="en-US" dirty="0"/>
              <a:t> </a:t>
            </a:r>
            <a:r>
              <a:rPr lang="en-US" dirty="0" err="1"/>
              <a:t>tanggal</a:t>
            </a:r>
            <a:r>
              <a:rPr lang="en-US" dirty="0"/>
              <a:t> </a:t>
            </a:r>
            <a:r>
              <a:rPr lang="en-US" dirty="0" err="1"/>
              <a:t>selesai</a:t>
            </a:r>
            <a:endParaRPr lang="en-US" dirty="0"/>
          </a:p>
          <a:p>
            <a:pPr>
              <a:lnSpc>
                <a:spcPts val="2882"/>
              </a:lnSpc>
            </a:pPr>
            <a:r>
              <a:rPr lang="en-US" dirty="0" err="1" smtClean="0"/>
              <a:t>Contoh</a:t>
            </a:r>
            <a:r>
              <a:rPr lang="en-US" dirty="0" smtClean="0"/>
              <a:t>:</a:t>
            </a:r>
            <a:endParaRPr lang="id-ID" dirty="0" smtClean="0"/>
          </a:p>
          <a:p>
            <a:pPr>
              <a:lnSpc>
                <a:spcPts val="2882"/>
              </a:lnSpc>
            </a:pPr>
            <a:endParaRPr lang="id-ID" dirty="0"/>
          </a:p>
          <a:p>
            <a:pPr>
              <a:lnSpc>
                <a:spcPts val="2882"/>
              </a:lnSpc>
            </a:pPr>
            <a:endParaRPr lang="id-ID" dirty="0" smtClean="0"/>
          </a:p>
          <a:p>
            <a:pPr>
              <a:lnSpc>
                <a:spcPts val="2882"/>
              </a:lnSpc>
            </a:pPr>
            <a:endParaRPr lang="id-ID" dirty="0"/>
          </a:p>
          <a:p>
            <a:pPr>
              <a:lnSpc>
                <a:spcPts val="2882"/>
              </a:lnSpc>
            </a:pPr>
            <a:endParaRPr lang="id-ID" dirty="0" smtClean="0"/>
          </a:p>
          <a:p>
            <a:r>
              <a:rPr lang="en-US" dirty="0" err="1" smtClean="0"/>
              <a:t>Buatlah</a:t>
            </a:r>
            <a:r>
              <a:rPr lang="en-US" dirty="0" smtClean="0"/>
              <a:t> </a:t>
            </a:r>
            <a:r>
              <a:rPr lang="en-US" dirty="0"/>
              <a:t>diagram network (AON) </a:t>
            </a:r>
            <a:r>
              <a:rPr lang="en-US" dirty="0" err="1"/>
              <a:t>lengkap</a:t>
            </a:r>
            <a:r>
              <a:rPr lang="en-US" dirty="0"/>
              <a:t> </a:t>
            </a:r>
            <a:r>
              <a:rPr lang="en-US" dirty="0" err="1"/>
              <a:t>beserta</a:t>
            </a:r>
            <a:r>
              <a:rPr lang="en-US" dirty="0"/>
              <a:t> </a:t>
            </a:r>
            <a:r>
              <a:rPr lang="en-US" dirty="0" err="1"/>
              <a:t>durasi</a:t>
            </a:r>
            <a:r>
              <a:rPr lang="en-US" dirty="0"/>
              <a:t> </a:t>
            </a:r>
            <a:r>
              <a:rPr lang="en-US" dirty="0" err="1" smtClean="0"/>
              <a:t>waktunya</a:t>
            </a:r>
            <a:endParaRPr lang="en-US" dirty="0"/>
          </a:p>
          <a:p>
            <a:endParaRPr lang="en-US" dirty="0"/>
          </a:p>
          <a:p>
            <a:endParaRPr lang="id-ID" dirty="0"/>
          </a:p>
        </p:txBody>
      </p:sp>
      <p:grpSp>
        <p:nvGrpSpPr>
          <p:cNvPr id="4" name="Group 3"/>
          <p:cNvGrpSpPr/>
          <p:nvPr/>
        </p:nvGrpSpPr>
        <p:grpSpPr>
          <a:xfrm>
            <a:off x="994958" y="3911940"/>
            <a:ext cx="7585101" cy="1394460"/>
            <a:chOff x="1136626" y="2881630"/>
            <a:chExt cx="7585101" cy="1394460"/>
          </a:xfrm>
        </p:grpSpPr>
        <p:sp>
          <p:nvSpPr>
            <p:cNvPr id="5" name="Freeform 1156"/>
            <p:cNvSpPr/>
            <p:nvPr/>
          </p:nvSpPr>
          <p:spPr>
            <a:xfrm>
              <a:off x="1142974" y="2887980"/>
              <a:ext cx="642938" cy="640080"/>
            </a:xfrm>
            <a:custGeom>
              <a:avLst/>
              <a:gdLst/>
              <a:ahLst/>
              <a:cxnLst/>
              <a:rect l="0" t="0" r="0" b="0"/>
              <a:pathLst>
                <a:path w="642938" h="640080">
                  <a:moveTo>
                    <a:pt x="0" y="640080"/>
                  </a:moveTo>
                  <a:lnTo>
                    <a:pt x="642938" y="640080"/>
                  </a:lnTo>
                  <a:lnTo>
                    <a:pt x="642938"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 name="Freeform 1157"/>
            <p:cNvSpPr/>
            <p:nvPr/>
          </p:nvSpPr>
          <p:spPr>
            <a:xfrm>
              <a:off x="1785873" y="2887980"/>
              <a:ext cx="2117852" cy="640080"/>
            </a:xfrm>
            <a:custGeom>
              <a:avLst/>
              <a:gdLst/>
              <a:ahLst/>
              <a:cxnLst/>
              <a:rect l="0" t="0" r="0" b="0"/>
              <a:pathLst>
                <a:path w="2117852" h="640080">
                  <a:moveTo>
                    <a:pt x="0" y="640080"/>
                  </a:moveTo>
                  <a:lnTo>
                    <a:pt x="2117852" y="640080"/>
                  </a:lnTo>
                  <a:lnTo>
                    <a:pt x="2117852"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 name="Freeform 1158"/>
            <p:cNvSpPr/>
            <p:nvPr/>
          </p:nvSpPr>
          <p:spPr>
            <a:xfrm>
              <a:off x="3903726" y="2887980"/>
              <a:ext cx="1512824" cy="640080"/>
            </a:xfrm>
            <a:custGeom>
              <a:avLst/>
              <a:gdLst/>
              <a:ahLst/>
              <a:cxnLst/>
              <a:rect l="0" t="0" r="0" b="0"/>
              <a:pathLst>
                <a:path w="1512824" h="640080">
                  <a:moveTo>
                    <a:pt x="0" y="640080"/>
                  </a:moveTo>
                  <a:lnTo>
                    <a:pt x="1512824" y="640080"/>
                  </a:lnTo>
                  <a:lnTo>
                    <a:pt x="1512824"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8" name="Freeform 1159"/>
            <p:cNvSpPr/>
            <p:nvPr/>
          </p:nvSpPr>
          <p:spPr>
            <a:xfrm>
              <a:off x="5416550" y="2887980"/>
              <a:ext cx="1049642" cy="640080"/>
            </a:xfrm>
            <a:custGeom>
              <a:avLst/>
              <a:gdLst/>
              <a:ahLst/>
              <a:cxnLst/>
              <a:rect l="0" t="0" r="0" b="0"/>
              <a:pathLst>
                <a:path w="1049642" h="640080">
                  <a:moveTo>
                    <a:pt x="0" y="640080"/>
                  </a:moveTo>
                  <a:lnTo>
                    <a:pt x="1049642" y="640080"/>
                  </a:lnTo>
                  <a:lnTo>
                    <a:pt x="1049642"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Freeform 1160"/>
            <p:cNvSpPr/>
            <p:nvPr/>
          </p:nvSpPr>
          <p:spPr>
            <a:xfrm>
              <a:off x="6466206" y="2887980"/>
              <a:ext cx="1106221" cy="640080"/>
            </a:xfrm>
            <a:custGeom>
              <a:avLst/>
              <a:gdLst/>
              <a:ahLst/>
              <a:cxnLst/>
              <a:rect l="0" t="0" r="0" b="0"/>
              <a:pathLst>
                <a:path w="1106221" h="640080">
                  <a:moveTo>
                    <a:pt x="0" y="640080"/>
                  </a:moveTo>
                  <a:lnTo>
                    <a:pt x="1106221" y="640080"/>
                  </a:lnTo>
                  <a:lnTo>
                    <a:pt x="1106221"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1161"/>
            <p:cNvSpPr/>
            <p:nvPr/>
          </p:nvSpPr>
          <p:spPr>
            <a:xfrm>
              <a:off x="7572375" y="2887980"/>
              <a:ext cx="1143012" cy="640080"/>
            </a:xfrm>
            <a:custGeom>
              <a:avLst/>
              <a:gdLst/>
              <a:ahLst/>
              <a:cxnLst/>
              <a:rect l="0" t="0" r="0" b="0"/>
              <a:pathLst>
                <a:path w="1143012" h="640080">
                  <a:moveTo>
                    <a:pt x="0" y="640080"/>
                  </a:moveTo>
                  <a:lnTo>
                    <a:pt x="1143012" y="640080"/>
                  </a:lnTo>
                  <a:lnTo>
                    <a:pt x="1143012" y="0"/>
                  </a:lnTo>
                  <a:lnTo>
                    <a:pt x="0" y="0"/>
                  </a:lnTo>
                  <a:lnTo>
                    <a:pt x="0" y="640080"/>
                  </a:lnTo>
                  <a:close/>
                </a:path>
              </a:pathLst>
            </a:custGeom>
            <a:solidFill>
              <a:srgbClr val="9191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162"/>
            <p:cNvSpPr/>
            <p:nvPr/>
          </p:nvSpPr>
          <p:spPr>
            <a:xfrm>
              <a:off x="1142974" y="3528060"/>
              <a:ext cx="642938" cy="370840"/>
            </a:xfrm>
            <a:custGeom>
              <a:avLst/>
              <a:gdLst/>
              <a:ahLst/>
              <a:cxnLst/>
              <a:rect l="0" t="0" r="0" b="0"/>
              <a:pathLst>
                <a:path w="642938" h="370840">
                  <a:moveTo>
                    <a:pt x="0" y="370840"/>
                  </a:moveTo>
                  <a:lnTo>
                    <a:pt x="642938" y="370840"/>
                  </a:lnTo>
                  <a:lnTo>
                    <a:pt x="642938"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1163"/>
            <p:cNvSpPr/>
            <p:nvPr/>
          </p:nvSpPr>
          <p:spPr>
            <a:xfrm>
              <a:off x="1785873" y="3528060"/>
              <a:ext cx="2117852" cy="370840"/>
            </a:xfrm>
            <a:custGeom>
              <a:avLst/>
              <a:gdLst/>
              <a:ahLst/>
              <a:cxnLst/>
              <a:rect l="0" t="0" r="0" b="0"/>
              <a:pathLst>
                <a:path w="2117852" h="370840">
                  <a:moveTo>
                    <a:pt x="0" y="370840"/>
                  </a:moveTo>
                  <a:lnTo>
                    <a:pt x="2117852" y="370840"/>
                  </a:lnTo>
                  <a:lnTo>
                    <a:pt x="2117852"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1164"/>
            <p:cNvSpPr/>
            <p:nvPr/>
          </p:nvSpPr>
          <p:spPr>
            <a:xfrm>
              <a:off x="3903726" y="3528060"/>
              <a:ext cx="1512824" cy="370840"/>
            </a:xfrm>
            <a:custGeom>
              <a:avLst/>
              <a:gdLst/>
              <a:ahLst/>
              <a:cxnLst/>
              <a:rect l="0" t="0" r="0" b="0"/>
              <a:pathLst>
                <a:path w="1512824" h="370840">
                  <a:moveTo>
                    <a:pt x="0" y="370840"/>
                  </a:moveTo>
                  <a:lnTo>
                    <a:pt x="1512824" y="370840"/>
                  </a:lnTo>
                  <a:lnTo>
                    <a:pt x="1512824"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1165"/>
            <p:cNvSpPr/>
            <p:nvPr/>
          </p:nvSpPr>
          <p:spPr>
            <a:xfrm>
              <a:off x="5416550" y="3528060"/>
              <a:ext cx="1049642" cy="370840"/>
            </a:xfrm>
            <a:custGeom>
              <a:avLst/>
              <a:gdLst/>
              <a:ahLst/>
              <a:cxnLst/>
              <a:rect l="0" t="0" r="0" b="0"/>
              <a:pathLst>
                <a:path w="1049642" h="370840">
                  <a:moveTo>
                    <a:pt x="0" y="370840"/>
                  </a:moveTo>
                  <a:lnTo>
                    <a:pt x="1049642" y="370840"/>
                  </a:lnTo>
                  <a:lnTo>
                    <a:pt x="1049642"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1166"/>
            <p:cNvSpPr/>
            <p:nvPr/>
          </p:nvSpPr>
          <p:spPr>
            <a:xfrm>
              <a:off x="6466206" y="3528060"/>
              <a:ext cx="1106221" cy="370840"/>
            </a:xfrm>
            <a:custGeom>
              <a:avLst/>
              <a:gdLst/>
              <a:ahLst/>
              <a:cxnLst/>
              <a:rect l="0" t="0" r="0" b="0"/>
              <a:pathLst>
                <a:path w="1106221" h="370840">
                  <a:moveTo>
                    <a:pt x="0" y="370840"/>
                  </a:moveTo>
                  <a:lnTo>
                    <a:pt x="1106221" y="370840"/>
                  </a:lnTo>
                  <a:lnTo>
                    <a:pt x="1106221"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67"/>
            <p:cNvSpPr/>
            <p:nvPr/>
          </p:nvSpPr>
          <p:spPr>
            <a:xfrm>
              <a:off x="7572375" y="3528060"/>
              <a:ext cx="1143012" cy="370840"/>
            </a:xfrm>
            <a:custGeom>
              <a:avLst/>
              <a:gdLst/>
              <a:ahLst/>
              <a:cxnLst/>
              <a:rect l="0" t="0" r="0" b="0"/>
              <a:pathLst>
                <a:path w="1143012" h="370840">
                  <a:moveTo>
                    <a:pt x="0" y="370840"/>
                  </a:moveTo>
                  <a:lnTo>
                    <a:pt x="1143012" y="370840"/>
                  </a:lnTo>
                  <a:lnTo>
                    <a:pt x="1143012" y="0"/>
                  </a:lnTo>
                  <a:lnTo>
                    <a:pt x="0" y="0"/>
                  </a:lnTo>
                  <a:lnTo>
                    <a:pt x="0" y="370840"/>
                  </a:lnTo>
                  <a:close/>
                </a:path>
              </a:pathLst>
            </a:custGeom>
            <a:solidFill>
              <a:srgbClr val="DCDCDC">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68"/>
            <p:cNvSpPr/>
            <p:nvPr/>
          </p:nvSpPr>
          <p:spPr>
            <a:xfrm>
              <a:off x="1142974" y="3898900"/>
              <a:ext cx="642938" cy="370840"/>
            </a:xfrm>
            <a:custGeom>
              <a:avLst/>
              <a:gdLst/>
              <a:ahLst/>
              <a:cxnLst/>
              <a:rect l="0" t="0" r="0" b="0"/>
              <a:pathLst>
                <a:path w="642938" h="370840">
                  <a:moveTo>
                    <a:pt x="0" y="370840"/>
                  </a:moveTo>
                  <a:lnTo>
                    <a:pt x="642938" y="370840"/>
                  </a:lnTo>
                  <a:lnTo>
                    <a:pt x="642938"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1169"/>
            <p:cNvSpPr/>
            <p:nvPr/>
          </p:nvSpPr>
          <p:spPr>
            <a:xfrm>
              <a:off x="1785873" y="3898900"/>
              <a:ext cx="2117852" cy="370840"/>
            </a:xfrm>
            <a:custGeom>
              <a:avLst/>
              <a:gdLst/>
              <a:ahLst/>
              <a:cxnLst/>
              <a:rect l="0" t="0" r="0" b="0"/>
              <a:pathLst>
                <a:path w="2117852" h="370840">
                  <a:moveTo>
                    <a:pt x="0" y="370840"/>
                  </a:moveTo>
                  <a:lnTo>
                    <a:pt x="2117852" y="370840"/>
                  </a:lnTo>
                  <a:lnTo>
                    <a:pt x="2117852"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1170"/>
            <p:cNvSpPr/>
            <p:nvPr/>
          </p:nvSpPr>
          <p:spPr>
            <a:xfrm>
              <a:off x="3903726" y="3898900"/>
              <a:ext cx="1512824" cy="370840"/>
            </a:xfrm>
            <a:custGeom>
              <a:avLst/>
              <a:gdLst/>
              <a:ahLst/>
              <a:cxnLst/>
              <a:rect l="0" t="0" r="0" b="0"/>
              <a:pathLst>
                <a:path w="1512824" h="370840">
                  <a:moveTo>
                    <a:pt x="0" y="370840"/>
                  </a:moveTo>
                  <a:lnTo>
                    <a:pt x="1512824" y="370840"/>
                  </a:lnTo>
                  <a:lnTo>
                    <a:pt x="1512824"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1171"/>
            <p:cNvSpPr/>
            <p:nvPr/>
          </p:nvSpPr>
          <p:spPr>
            <a:xfrm>
              <a:off x="5416550" y="3898900"/>
              <a:ext cx="1049642" cy="370840"/>
            </a:xfrm>
            <a:custGeom>
              <a:avLst/>
              <a:gdLst/>
              <a:ahLst/>
              <a:cxnLst/>
              <a:rect l="0" t="0" r="0" b="0"/>
              <a:pathLst>
                <a:path w="1049642" h="370840">
                  <a:moveTo>
                    <a:pt x="0" y="370840"/>
                  </a:moveTo>
                  <a:lnTo>
                    <a:pt x="1049642" y="370840"/>
                  </a:lnTo>
                  <a:lnTo>
                    <a:pt x="1049642"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72"/>
            <p:cNvSpPr/>
            <p:nvPr/>
          </p:nvSpPr>
          <p:spPr>
            <a:xfrm>
              <a:off x="6466206" y="3898900"/>
              <a:ext cx="1106221" cy="370840"/>
            </a:xfrm>
            <a:custGeom>
              <a:avLst/>
              <a:gdLst/>
              <a:ahLst/>
              <a:cxnLst/>
              <a:rect l="0" t="0" r="0" b="0"/>
              <a:pathLst>
                <a:path w="1106221" h="370840">
                  <a:moveTo>
                    <a:pt x="0" y="370840"/>
                  </a:moveTo>
                  <a:lnTo>
                    <a:pt x="1106221" y="370840"/>
                  </a:lnTo>
                  <a:lnTo>
                    <a:pt x="1106221"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1173"/>
            <p:cNvSpPr/>
            <p:nvPr/>
          </p:nvSpPr>
          <p:spPr>
            <a:xfrm>
              <a:off x="7572375" y="3898900"/>
              <a:ext cx="1143012" cy="370840"/>
            </a:xfrm>
            <a:custGeom>
              <a:avLst/>
              <a:gdLst/>
              <a:ahLst/>
              <a:cxnLst/>
              <a:rect l="0" t="0" r="0" b="0"/>
              <a:pathLst>
                <a:path w="1143012" h="370840">
                  <a:moveTo>
                    <a:pt x="0" y="370840"/>
                  </a:moveTo>
                  <a:lnTo>
                    <a:pt x="1143012" y="370840"/>
                  </a:lnTo>
                  <a:lnTo>
                    <a:pt x="1143012" y="0"/>
                  </a:lnTo>
                  <a:lnTo>
                    <a:pt x="0" y="0"/>
                  </a:lnTo>
                  <a:lnTo>
                    <a:pt x="0" y="370840"/>
                  </a:lnTo>
                  <a:close/>
                </a:path>
              </a:pathLst>
            </a:custGeom>
            <a:solidFill>
              <a:srgbClr val="EEEEEE">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1174"/>
            <p:cNvSpPr/>
            <p:nvPr/>
          </p:nvSpPr>
          <p:spPr>
            <a:xfrm>
              <a:off x="1785873"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4" name="Freeform 1175"/>
            <p:cNvSpPr/>
            <p:nvPr/>
          </p:nvSpPr>
          <p:spPr>
            <a:xfrm>
              <a:off x="3903726"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5" name="Freeform 1176"/>
            <p:cNvSpPr/>
            <p:nvPr/>
          </p:nvSpPr>
          <p:spPr>
            <a:xfrm>
              <a:off x="5416550"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6" name="Freeform 1177"/>
            <p:cNvSpPr/>
            <p:nvPr/>
          </p:nvSpPr>
          <p:spPr>
            <a:xfrm>
              <a:off x="6466204"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7" name="Freeform 1178"/>
            <p:cNvSpPr/>
            <p:nvPr/>
          </p:nvSpPr>
          <p:spPr>
            <a:xfrm>
              <a:off x="7572375"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8" name="Freeform 1179"/>
            <p:cNvSpPr/>
            <p:nvPr/>
          </p:nvSpPr>
          <p:spPr>
            <a:xfrm>
              <a:off x="1136626" y="3528060"/>
              <a:ext cx="7585101" cy="0"/>
            </a:xfrm>
            <a:custGeom>
              <a:avLst/>
              <a:gdLst/>
              <a:ahLst/>
              <a:cxnLst/>
              <a:rect l="0" t="0" r="0" b="0"/>
              <a:pathLst>
                <a:path w="7585101">
                  <a:moveTo>
                    <a:pt x="0" y="0"/>
                  </a:moveTo>
                  <a:lnTo>
                    <a:pt x="7585101"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29" name="Freeform 1180"/>
            <p:cNvSpPr/>
            <p:nvPr/>
          </p:nvSpPr>
          <p:spPr>
            <a:xfrm>
              <a:off x="1136626" y="3898900"/>
              <a:ext cx="7585101" cy="0"/>
            </a:xfrm>
            <a:custGeom>
              <a:avLst/>
              <a:gdLst/>
              <a:ahLst/>
              <a:cxnLst/>
              <a:rect l="0" t="0" r="0" b="0"/>
              <a:pathLst>
                <a:path w="7585101">
                  <a:moveTo>
                    <a:pt x="0" y="0"/>
                  </a:moveTo>
                  <a:lnTo>
                    <a:pt x="7585101"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0" name="Freeform 1181"/>
            <p:cNvSpPr/>
            <p:nvPr/>
          </p:nvSpPr>
          <p:spPr>
            <a:xfrm>
              <a:off x="1142974"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1" name="Freeform 1182"/>
            <p:cNvSpPr/>
            <p:nvPr/>
          </p:nvSpPr>
          <p:spPr>
            <a:xfrm>
              <a:off x="8715375" y="2881630"/>
              <a:ext cx="0" cy="1394460"/>
            </a:xfrm>
            <a:custGeom>
              <a:avLst/>
              <a:gdLst/>
              <a:ahLst/>
              <a:cxnLst/>
              <a:rect l="0" t="0" r="0" b="0"/>
              <a:pathLst>
                <a:path h="1394460">
                  <a:moveTo>
                    <a:pt x="0" y="0"/>
                  </a:moveTo>
                  <a:lnTo>
                    <a:pt x="0" y="139446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2" name="Freeform 1183"/>
            <p:cNvSpPr/>
            <p:nvPr/>
          </p:nvSpPr>
          <p:spPr>
            <a:xfrm>
              <a:off x="1136626" y="2887980"/>
              <a:ext cx="7585101" cy="0"/>
            </a:xfrm>
            <a:custGeom>
              <a:avLst/>
              <a:gdLst/>
              <a:ahLst/>
              <a:cxnLst/>
              <a:rect l="0" t="0" r="0" b="0"/>
              <a:pathLst>
                <a:path w="7585101">
                  <a:moveTo>
                    <a:pt x="0" y="0"/>
                  </a:moveTo>
                  <a:lnTo>
                    <a:pt x="7585101"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3" name="Freeform 1184"/>
            <p:cNvSpPr/>
            <p:nvPr/>
          </p:nvSpPr>
          <p:spPr>
            <a:xfrm>
              <a:off x="1136626" y="4269740"/>
              <a:ext cx="7585101" cy="0"/>
            </a:xfrm>
            <a:custGeom>
              <a:avLst/>
              <a:gdLst/>
              <a:ahLst/>
              <a:cxnLst/>
              <a:rect l="0" t="0" r="0" b="0"/>
              <a:pathLst>
                <a:path w="7585101">
                  <a:moveTo>
                    <a:pt x="0" y="0"/>
                  </a:moveTo>
                  <a:lnTo>
                    <a:pt x="7585101" y="0"/>
                  </a:lnTo>
                </a:path>
              </a:pathLst>
            </a:custGeom>
            <a:noFill/>
            <a:ln w="12700" cap="flat" cmpd="sng">
              <a:solidFill>
                <a:srgbClr val="4C4C4C">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34" name="Rectangle 1189"/>
            <p:cNvSpPr/>
            <p:nvPr/>
          </p:nvSpPr>
          <p:spPr>
            <a:xfrm>
              <a:off x="1234744" y="2894952"/>
              <a:ext cx="3865354"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No</a:t>
              </a:r>
              <a:r>
                <a:rPr lang="en-US" spc="2216" dirty="0">
                  <a:ln w="6531">
                    <a:solidFill>
                      <a:srgbClr val="000000"/>
                    </a:solidFill>
                    <a:prstDash val="solid"/>
                  </a:ln>
                  <a:latin typeface="Microsoft Sans Serif"/>
                </a:rPr>
                <a:t>.</a:t>
              </a:r>
              <a:r>
                <a:rPr lang="en-US" dirty="0">
                  <a:ln w="6531">
                    <a:solidFill>
                      <a:srgbClr val="000000"/>
                    </a:solidFill>
                    <a:prstDash val="solid"/>
                  </a:ln>
                  <a:latin typeface="Microsoft Sans Serif"/>
                </a:rPr>
                <a:t>Aktivita</a:t>
              </a:r>
              <a:r>
                <a:rPr lang="en-US" spc="-12" dirty="0">
                  <a:ln w="6531">
                    <a:solidFill>
                      <a:srgbClr val="000000"/>
                    </a:solidFill>
                    <a:prstDash val="solid"/>
                  </a:ln>
                  <a:latin typeface="Microsoft Sans Serif"/>
                </a:rPr>
                <a:t>s</a:t>
              </a:r>
              <a:r>
                <a:rPr lang="en-US" spc="-95" dirty="0">
                  <a:ln w="6531">
                    <a:solidFill>
                      <a:srgbClr val="000000"/>
                    </a:solidFill>
                    <a:prstDash val="solid"/>
                  </a:ln>
                  <a:latin typeface="Microsoft Sans Serif"/>
                </a:rPr>
                <a:t> </a:t>
              </a:r>
              <a:r>
                <a:rPr lang="en-US" dirty="0">
                  <a:ln w="6531">
                    <a:solidFill>
                      <a:srgbClr val="000000"/>
                    </a:solidFill>
                    <a:prstDash val="solid"/>
                  </a:ln>
                  <a:latin typeface="Microsoft Sans Serif"/>
                </a:rPr>
                <a:t>Proye</a:t>
              </a:r>
              <a:r>
                <a:rPr lang="en-US" spc="3805" dirty="0">
                  <a:ln w="6531">
                    <a:solidFill>
                      <a:srgbClr val="000000"/>
                    </a:solidFill>
                    <a:prstDash val="solid"/>
                  </a:ln>
                  <a:latin typeface="Microsoft Sans Serif"/>
                </a:rPr>
                <a:t>k</a:t>
              </a:r>
              <a:r>
                <a:rPr lang="en-US" dirty="0">
                  <a:ln w="6531">
                    <a:solidFill>
                      <a:srgbClr val="000000"/>
                    </a:solidFill>
                    <a:prstDash val="solid"/>
                  </a:ln>
                  <a:latin typeface="Microsoft Sans Serif"/>
                </a:rPr>
                <a:t>Aktivita</a:t>
              </a:r>
              <a:r>
                <a:rPr lang="en-US" spc="-12" dirty="0">
                  <a:ln w="6531">
                    <a:solidFill>
                      <a:srgbClr val="000000"/>
                    </a:solidFill>
                    <a:prstDash val="solid"/>
                  </a:ln>
                  <a:latin typeface="Microsoft Sans Serif"/>
                </a:rPr>
                <a:t>s</a:t>
              </a:r>
              <a:r>
                <a:rPr lang="en-US" dirty="0">
                  <a:ln w="6531">
                    <a:solidFill>
                      <a:srgbClr val="000000"/>
                    </a:solidFill>
                    <a:prstDash val="solid"/>
                  </a:ln>
                  <a:latin typeface="Microsoft Sans Serif"/>
                </a:rPr>
                <a:t> </a:t>
              </a:r>
            </a:p>
            <a:p>
              <a:pPr marL="2761818">
                <a:lnSpc>
                  <a:spcPts val="2161"/>
                </a:lnSpc>
              </a:pPr>
              <a:r>
                <a:rPr lang="en-US" dirty="0">
                  <a:ln w="6531">
                    <a:solidFill>
                      <a:srgbClr val="000000"/>
                    </a:solidFill>
                    <a:prstDash val="solid"/>
                  </a:ln>
                  <a:latin typeface="Microsoft Sans Serif"/>
                </a:rPr>
                <a:t>pend</a:t>
              </a:r>
              <a:r>
                <a:rPr lang="en-US" spc="-16" dirty="0">
                  <a:ln w="6531">
                    <a:solidFill>
                      <a:srgbClr val="000000"/>
                    </a:solidFill>
                    <a:prstDash val="solid"/>
                  </a:ln>
                  <a:latin typeface="Microsoft Sans Serif"/>
                </a:rPr>
                <a:t>a</a:t>
              </a:r>
              <a:r>
                <a:rPr lang="en-US" dirty="0">
                  <a:ln w="6531">
                    <a:solidFill>
                      <a:srgbClr val="000000"/>
                    </a:solidFill>
                    <a:prstDash val="solid"/>
                  </a:ln>
                  <a:latin typeface="Microsoft Sans Serif"/>
                </a:rPr>
                <a:t>hulu</a:t>
              </a:r>
            </a:p>
          </p:txBody>
        </p:sp>
        <p:sp>
          <p:nvSpPr>
            <p:cNvPr id="35" name="Rectangle 1190"/>
            <p:cNvSpPr/>
            <p:nvPr/>
          </p:nvSpPr>
          <p:spPr>
            <a:xfrm>
              <a:off x="5509895" y="2894952"/>
              <a:ext cx="666914"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Dura</a:t>
              </a:r>
              <a:r>
                <a:rPr lang="en-US" spc="-12" dirty="0">
                  <a:ln w="6531">
                    <a:solidFill>
                      <a:srgbClr val="000000"/>
                    </a:solidFill>
                    <a:prstDash val="solid"/>
                  </a:ln>
                  <a:latin typeface="Microsoft Sans Serif"/>
                </a:rPr>
                <a:t>s</a:t>
              </a:r>
              <a:r>
                <a:rPr lang="en-US" dirty="0">
                  <a:ln w="6531">
                    <a:solidFill>
                      <a:srgbClr val="000000"/>
                    </a:solidFill>
                    <a:prstDash val="solid"/>
                  </a:ln>
                  <a:latin typeface="Microsoft Sans Serif"/>
                </a:rPr>
                <a:t>i</a:t>
              </a:r>
            </a:p>
            <a:p>
              <a:pPr>
                <a:lnSpc>
                  <a:spcPts val="2161"/>
                </a:lnSpc>
              </a:pPr>
              <a:r>
                <a:rPr lang="en-US" dirty="0">
                  <a:ln w="6531">
                    <a:solidFill>
                      <a:srgbClr val="000000"/>
                    </a:solidFill>
                    <a:prstDash val="solid"/>
                  </a:ln>
                  <a:latin typeface="Microsoft Sans Serif"/>
                </a:rPr>
                <a:t>(hari)</a:t>
              </a:r>
            </a:p>
          </p:txBody>
        </p:sp>
        <p:sp>
          <p:nvSpPr>
            <p:cNvPr id="36" name="Rectangle 1191"/>
            <p:cNvSpPr/>
            <p:nvPr/>
          </p:nvSpPr>
          <p:spPr>
            <a:xfrm>
              <a:off x="6559933" y="2894952"/>
              <a:ext cx="894027"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Tangg</a:t>
              </a:r>
              <a:r>
                <a:rPr lang="en-US" spc="-16" dirty="0">
                  <a:ln w="6531">
                    <a:solidFill>
                      <a:srgbClr val="000000"/>
                    </a:solidFill>
                    <a:prstDash val="solid"/>
                  </a:ln>
                  <a:latin typeface="Microsoft Sans Serif"/>
                </a:rPr>
                <a:t>a</a:t>
              </a:r>
              <a:r>
                <a:rPr lang="en-US" dirty="0">
                  <a:ln w="6531">
                    <a:solidFill>
                      <a:srgbClr val="000000"/>
                    </a:solidFill>
                    <a:prstDash val="solid"/>
                  </a:ln>
                  <a:latin typeface="Microsoft Sans Serif"/>
                </a:rPr>
                <a:t>l </a:t>
              </a:r>
            </a:p>
            <a:p>
              <a:pPr>
                <a:lnSpc>
                  <a:spcPts val="2161"/>
                </a:lnSpc>
              </a:pPr>
              <a:r>
                <a:rPr lang="en-US" dirty="0">
                  <a:ln w="6531">
                    <a:solidFill>
                      <a:srgbClr val="000000"/>
                    </a:solidFill>
                    <a:prstDash val="solid"/>
                  </a:ln>
                  <a:latin typeface="Microsoft Sans Serif"/>
                </a:rPr>
                <a:t>mulai</a:t>
              </a:r>
            </a:p>
          </p:txBody>
        </p:sp>
        <p:sp>
          <p:nvSpPr>
            <p:cNvPr id="37" name="Rectangle 1192"/>
            <p:cNvSpPr/>
            <p:nvPr/>
          </p:nvSpPr>
          <p:spPr>
            <a:xfrm>
              <a:off x="7666357" y="2894952"/>
              <a:ext cx="894027" cy="559127"/>
            </a:xfrm>
            <a:prstGeom prst="rect">
              <a:avLst/>
            </a:prstGeom>
          </p:spPr>
          <p:txBody>
            <a:bodyPr wrap="none" lIns="0" tIns="0" rIns="0" bIns="0">
              <a:spAutoFit/>
            </a:bodyPr>
            <a:lstStyle/>
            <a:p>
              <a:r>
                <a:rPr lang="en-US" dirty="0">
                  <a:ln w="6531">
                    <a:solidFill>
                      <a:srgbClr val="000000"/>
                    </a:solidFill>
                    <a:prstDash val="solid"/>
                  </a:ln>
                  <a:latin typeface="Microsoft Sans Serif"/>
                </a:rPr>
                <a:t>Tangg</a:t>
              </a:r>
              <a:r>
                <a:rPr lang="en-US" spc="-16" dirty="0">
                  <a:ln w="6531">
                    <a:solidFill>
                      <a:srgbClr val="000000"/>
                    </a:solidFill>
                    <a:prstDash val="solid"/>
                  </a:ln>
                  <a:latin typeface="Microsoft Sans Serif"/>
                </a:rPr>
                <a:t>a</a:t>
              </a:r>
              <a:r>
                <a:rPr lang="en-US" dirty="0">
                  <a:ln w="6531">
                    <a:solidFill>
                      <a:srgbClr val="000000"/>
                    </a:solidFill>
                    <a:prstDash val="solid"/>
                  </a:ln>
                  <a:latin typeface="Microsoft Sans Serif"/>
                </a:rPr>
                <a:t>l </a:t>
              </a:r>
            </a:p>
            <a:p>
              <a:pPr>
                <a:lnSpc>
                  <a:spcPts val="2161"/>
                </a:lnSpc>
              </a:pPr>
              <a:r>
                <a:rPr lang="en-US" dirty="0">
                  <a:ln w="6531">
                    <a:solidFill>
                      <a:srgbClr val="000000"/>
                    </a:solidFill>
                    <a:prstDash val="solid"/>
                  </a:ln>
                  <a:latin typeface="Microsoft Sans Serif"/>
                </a:rPr>
                <a:t>seles</a:t>
              </a:r>
              <a:r>
                <a:rPr lang="en-US" spc="-16" dirty="0">
                  <a:ln w="6531">
                    <a:solidFill>
                      <a:srgbClr val="000000"/>
                    </a:solidFill>
                    <a:prstDash val="solid"/>
                  </a:ln>
                  <a:latin typeface="Microsoft Sans Serif"/>
                </a:rPr>
                <a:t>a</a:t>
              </a:r>
              <a:r>
                <a:rPr lang="en-US" dirty="0">
                  <a:ln w="6531">
                    <a:solidFill>
                      <a:srgbClr val="000000"/>
                    </a:solidFill>
                    <a:prstDash val="solid"/>
                  </a:ln>
                  <a:latin typeface="Microsoft Sans Serif"/>
                </a:rPr>
                <a:t>i</a:t>
              </a:r>
            </a:p>
          </p:txBody>
        </p:sp>
      </p:grpSp>
    </p:spTree>
    <p:extLst>
      <p:ext uri="{BB962C8B-B14F-4D97-AF65-F5344CB8AC3E}">
        <p14:creationId xmlns:p14="http://schemas.microsoft.com/office/powerpoint/2010/main" val="14164152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Kontrak Perkuliahan</a:t>
            </a:r>
            <a:endParaRPr lang="id-ID" dirty="0"/>
          </a:p>
        </p:txBody>
      </p:sp>
      <p:sp>
        <p:nvSpPr>
          <p:cNvPr id="3" name="Text Placeholder 2"/>
          <p:cNvSpPr>
            <a:spLocks noGrp="1"/>
          </p:cNvSpPr>
          <p:nvPr>
            <p:ph type="body" idx="1"/>
          </p:nvPr>
        </p:nvSpPr>
        <p:spPr/>
        <p:txBody>
          <a:bodyPr/>
          <a:lstStyle/>
          <a:p>
            <a:r>
              <a:rPr lang="id-ID" dirty="0"/>
              <a:t>a</a:t>
            </a:r>
            <a:r>
              <a:rPr lang="id-ID" dirty="0" smtClean="0"/>
              <a:t>). Tatib Perkuliahan </a:t>
            </a:r>
          </a:p>
          <a:p>
            <a:r>
              <a:rPr lang="id-ID" dirty="0" smtClean="0"/>
              <a:t>b). Contact</a:t>
            </a:r>
          </a:p>
          <a:p>
            <a:r>
              <a:rPr lang="id-ID" dirty="0" smtClean="0"/>
              <a:t>c). Referensi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Kamis TIF6B</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7.15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5756517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Jumat  TIF6A</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15.15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48902359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a:t>
            </a:r>
            <a:r>
              <a:rPr lang="id-ID" dirty="0" smtClean="0"/>
              <a:t>)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gn="just">
              <a:lnSpc>
                <a:spcPct val="80000"/>
              </a:lnSpc>
              <a:spcBef>
                <a:spcPts val="0"/>
              </a:spcBef>
            </a:pPr>
            <a:r>
              <a:rPr lang="id-ID" dirty="0" smtClean="0"/>
              <a:t>Bahan Kuliah : </a:t>
            </a:r>
            <a:r>
              <a:rPr lang="id-ID" dirty="0">
                <a:solidFill>
                  <a:schemeClr val="bg2">
                    <a:lumMod val="50000"/>
                  </a:schemeClr>
                </a:solidFill>
              </a:rPr>
              <a:t>github.com/doniaft</a:t>
            </a:r>
            <a:endParaRPr lang="id-ID" dirty="0"/>
          </a:p>
          <a:p>
            <a:pPr algn="just"/>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pPr algn="just"/>
            <a:r>
              <a:rPr lang="en-US" dirty="0" smtClean="0"/>
              <a:t>WA/Telegram </a:t>
            </a:r>
            <a:r>
              <a:rPr lang="en-US" dirty="0"/>
              <a:t>: </a:t>
            </a:r>
            <a:endParaRPr lang="id-ID" dirty="0" smtClean="0"/>
          </a:p>
          <a:p>
            <a:pPr algn="just"/>
            <a:r>
              <a:rPr lang="id-ID" b="1" dirty="0" smtClean="0"/>
              <a:t>Komting PPL IF6B:</a:t>
            </a:r>
            <a:r>
              <a:rPr lang="id-ID" dirty="0" smtClean="0">
                <a:solidFill>
                  <a:schemeClr val="accent1">
                    <a:lumMod val="40000"/>
                    <a:lumOff val="60000"/>
                  </a:schemeClr>
                </a:solidFill>
              </a:rPr>
              <a:t> </a:t>
            </a:r>
            <a:r>
              <a:rPr lang="id-ID" b="1" dirty="0" smtClean="0">
                <a:solidFill>
                  <a:schemeClr val="bg1">
                    <a:lumMod val="65000"/>
                  </a:schemeClr>
                </a:solidFill>
              </a:rPr>
              <a:t>Rahma Nur Laila Sari  082232916993 </a:t>
            </a:r>
          </a:p>
          <a:p>
            <a:pPr algn="just"/>
            <a:r>
              <a:rPr lang="id-ID" b="1" dirty="0" smtClean="0"/>
              <a:t>Komting PPL IF6A : </a:t>
            </a:r>
            <a:r>
              <a:rPr lang="id-ID" b="1" dirty="0" smtClean="0">
                <a:solidFill>
                  <a:schemeClr val="bg1">
                    <a:lumMod val="65000"/>
                  </a:schemeClr>
                </a:solidFill>
              </a:rPr>
              <a:t>Wahyu Akbar Wibowo 0819 1344 3901</a:t>
            </a:r>
            <a:endParaRPr lang="en-US" b="1" dirty="0">
              <a:solidFill>
                <a:schemeClr val="bg1">
                  <a:lumMod val="6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r>
              <a:rPr lang="en-US" sz="1800" dirty="0"/>
              <a:t>http://romisatriawahono.net</a:t>
            </a:r>
            <a:endParaRPr lang="id-ID" sz="1800" dirty="0"/>
          </a:p>
          <a:p>
            <a:r>
              <a:rPr lang="id-ID" sz="1800" dirty="0" smtClean="0"/>
              <a:t>Schwalbe</a:t>
            </a:r>
            <a:r>
              <a:rPr lang="id-ID" sz="1800" dirty="0"/>
              <a:t>, K. </a:t>
            </a:r>
            <a:r>
              <a:rPr lang="id-ID" sz="1800" dirty="0" smtClean="0"/>
              <a:t>2006. </a:t>
            </a:r>
            <a:r>
              <a:rPr lang="id-ID" sz="1800" dirty="0"/>
              <a:t>Information Technology Project Management, </a:t>
            </a:r>
            <a:r>
              <a:rPr lang="id-ID" sz="1800" dirty="0" smtClean="0"/>
              <a:t>Third Edition</a:t>
            </a:r>
            <a:r>
              <a:rPr lang="id-ID" sz="1800" dirty="0"/>
              <a:t>. Course Technology.</a:t>
            </a:r>
          </a:p>
          <a:p>
            <a:r>
              <a:rPr lang="en-US" sz="1800" dirty="0" err="1"/>
              <a:t>R.Duncan</a:t>
            </a:r>
            <a:r>
              <a:rPr lang="en-US" sz="1800" dirty="0"/>
              <a:t> </a:t>
            </a:r>
            <a:r>
              <a:rPr lang="en-US" sz="1800" dirty="0" err="1"/>
              <a:t>Wiliam</a:t>
            </a:r>
            <a:r>
              <a:rPr lang="en-US" sz="1800" dirty="0"/>
              <a:t>, A Guide To The Project </a:t>
            </a:r>
            <a:r>
              <a:rPr lang="en-US" sz="1800" dirty="0" err="1"/>
              <a:t>Managament</a:t>
            </a:r>
            <a:r>
              <a:rPr lang="en-US" sz="1800" dirty="0"/>
              <a:t> Body of </a:t>
            </a:r>
            <a:r>
              <a:rPr lang="en-US" sz="1800" dirty="0" smtClean="0"/>
              <a:t>Knowledge </a:t>
            </a:r>
            <a:r>
              <a:rPr lang="en-US" sz="1800" dirty="0"/>
              <a:t>PMBOK 4 [Book]. </a:t>
            </a:r>
            <a:r>
              <a:rPr lang="en-US" sz="1800" dirty="0" smtClean="0"/>
              <a:t>-Canada </a:t>
            </a:r>
            <a:r>
              <a:rPr lang="en-US" sz="1800" dirty="0"/>
              <a:t>: PMBOK, 2008. </a:t>
            </a:r>
          </a:p>
          <a:p>
            <a:r>
              <a:rPr lang="en-US" sz="1800" dirty="0" smtClean="0"/>
              <a:t>Stephen </a:t>
            </a:r>
            <a:r>
              <a:rPr lang="en-US" sz="1800" dirty="0"/>
              <a:t>S. Bonham, IT Project Portfolio Management, ARTECH </a:t>
            </a:r>
            <a:r>
              <a:rPr lang="en-US" sz="1800" dirty="0" smtClean="0"/>
              <a:t>HOUSE,</a:t>
            </a:r>
            <a:r>
              <a:rPr lang="id-ID" sz="1800" dirty="0" smtClean="0"/>
              <a:t> </a:t>
            </a:r>
            <a:r>
              <a:rPr lang="en-US" sz="1800" dirty="0" smtClean="0"/>
              <a:t>INC</a:t>
            </a:r>
            <a:r>
              <a:rPr lang="en-US" sz="1800" dirty="0"/>
              <a:t>. 2005</a:t>
            </a:r>
          </a:p>
          <a:p>
            <a:r>
              <a:rPr lang="en-US" sz="1800" dirty="0"/>
              <a:t>PMI. 2008. A Guide to the Project Management Body Of Knowledge</a:t>
            </a:r>
            <a:r>
              <a:rPr lang="id-ID" sz="1800" dirty="0"/>
              <a:t> </a:t>
            </a:r>
            <a:r>
              <a:rPr lang="en-US" sz="1800" dirty="0"/>
              <a:t>(PMBOK Guide)-Fourth Edition. Project Management Institute, Inc.</a:t>
            </a:r>
            <a:endParaRPr lang="id-ID" sz="1800" dirty="0"/>
          </a:p>
          <a:p>
            <a:r>
              <a:rPr lang="id-ID" sz="1800" dirty="0" smtClean="0"/>
              <a:t>Kendall </a:t>
            </a:r>
            <a:r>
              <a:rPr lang="id-ID" sz="1800" dirty="0"/>
              <a:t>&amp; Kendall. 2006. Analisis dan Perancangan Sistem Edisi Kelima</a:t>
            </a:r>
          </a:p>
          <a:p>
            <a:r>
              <a:rPr lang="id-ID" sz="1800" dirty="0"/>
              <a:t>Jilid 1. PT. Indeks Kelompok Gramedia : </a:t>
            </a:r>
            <a:r>
              <a:rPr lang="id-ID" sz="1800" dirty="0" smtClean="0"/>
              <a:t>Jakarta</a:t>
            </a:r>
            <a:endParaRPr lang="id-ID" sz="1800" dirty="0"/>
          </a:p>
          <a:p>
            <a:r>
              <a:rPr lang="id-ID" sz="1800" dirty="0"/>
              <a:t>Shelly et al. System Analysis </a:t>
            </a:r>
            <a:r>
              <a:rPr lang="id-ID" sz="1800" dirty="0" smtClean="0"/>
              <a:t>dan </a:t>
            </a:r>
            <a:r>
              <a:rPr lang="id-ID" sz="1800" dirty="0"/>
              <a:t>Design. 2004.</a:t>
            </a:r>
          </a:p>
          <a:p>
            <a:r>
              <a:rPr lang="id-ID" sz="1800" dirty="0" smtClean="0"/>
              <a:t>Sutabri</a:t>
            </a:r>
            <a:r>
              <a:rPr lang="id-ID" sz="1800" dirty="0"/>
              <a:t>, Tata. 2005. Analisis Sistem Informasi</a:t>
            </a:r>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r>
              <a:rPr lang="id-ID" sz="3600" dirty="0" smtClean="0">
                <a:solidFill>
                  <a:srgbClr val="C00000"/>
                </a:solidFill>
              </a:rPr>
              <a:t>/kebutuhan</a:t>
            </a:r>
          </a:p>
          <a:p>
            <a:pPr lvl="1"/>
            <a:r>
              <a:rPr lang="en-US" sz="2400" dirty="0" smtClean="0">
                <a:solidFill>
                  <a:srgbClr val="0070C0"/>
                </a:solidFill>
              </a:rPr>
              <a:t>Reason</a:t>
            </a:r>
            <a:r>
              <a:rPr lang="id-ID" sz="2400" dirty="0" smtClean="0">
                <a:solidFill>
                  <a:srgbClr val="0070C0"/>
                </a:solidFill>
              </a:rPr>
              <a:t> (alasan)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r>
              <a:rPr lang="id-ID" sz="3600" dirty="0" smtClean="0">
                <a:solidFill>
                  <a:srgbClr val="C00000"/>
                </a:solidFill>
              </a:rPr>
              <a:t>/persyaratan/featurnya</a:t>
            </a:r>
          </a:p>
          <a:p>
            <a:pPr lvl="1"/>
            <a:r>
              <a:rPr lang="en-US" sz="2400" dirty="0" smtClean="0"/>
              <a:t>Business </a:t>
            </a:r>
            <a:r>
              <a:rPr lang="en-US" sz="2400" dirty="0" smtClean="0">
                <a:solidFill>
                  <a:srgbClr val="0070C0"/>
                </a:solidFill>
              </a:rPr>
              <a:t>capabilities</a:t>
            </a:r>
            <a:r>
              <a:rPr lang="en-US" sz="2400" dirty="0" smtClean="0"/>
              <a:t> the system will need to have</a:t>
            </a:r>
            <a:r>
              <a:rPr lang="id-ID" sz="2400" dirty="0" smtClean="0"/>
              <a:t> (kemanpuan sistem)</a:t>
            </a:r>
            <a:endParaRPr lang="en-US" sz="2400" dirty="0" smtClean="0"/>
          </a:p>
          <a:p>
            <a:pPr marL="514350" indent="-514350">
              <a:lnSpc>
                <a:spcPct val="90000"/>
              </a:lnSpc>
              <a:buFont typeface="+mj-lt"/>
              <a:buAutoNum type="arabicPeriod"/>
            </a:pPr>
            <a:r>
              <a:rPr lang="en-US" sz="3600" dirty="0" smtClean="0">
                <a:solidFill>
                  <a:srgbClr val="C00000"/>
                </a:solidFill>
              </a:rPr>
              <a:t>Business value</a:t>
            </a:r>
            <a:r>
              <a:rPr lang="id-ID" sz="3600" dirty="0" smtClean="0">
                <a:solidFill>
                  <a:srgbClr val="C00000"/>
                </a:solidFill>
              </a:rPr>
              <a:t>/nilai tambah</a:t>
            </a:r>
          </a:p>
          <a:p>
            <a:pPr lvl="1"/>
            <a:r>
              <a:rPr lang="en-US" sz="2400" dirty="0" smtClean="0">
                <a:solidFill>
                  <a:srgbClr val="0070C0"/>
                </a:solidFill>
              </a:rPr>
              <a:t>Benefits</a:t>
            </a:r>
            <a:r>
              <a:rPr lang="en-US" sz="2400" dirty="0" smtClean="0"/>
              <a:t> </a:t>
            </a:r>
            <a:r>
              <a:rPr lang="en-US" sz="2400" dirty="0"/>
              <a:t>the organization can expect from the </a:t>
            </a:r>
            <a:r>
              <a:rPr lang="en-US" sz="2400" dirty="0" smtClean="0"/>
              <a:t>project</a:t>
            </a:r>
            <a:r>
              <a:rPr lang="id-ID" sz="2400" dirty="0" smtClean="0"/>
              <a:t> (manfaat)</a:t>
            </a:r>
            <a:endParaRPr lang="en-US" sz="2400" dirty="0"/>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r>
              <a:rPr lang="id-ID" sz="2400" dirty="0" smtClean="0"/>
              <a:t>(hal2 yg jadi pertimbangan)</a:t>
            </a:r>
            <a:endParaRPr lang="en-US" sz="2400" dirty="0" smtClean="0"/>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12162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a:t>Business </a:t>
            </a:r>
            <a:r>
              <a:rPr lang="en-US" dirty="0" smtClean="0"/>
              <a:t>Need</a:t>
            </a:r>
            <a:r>
              <a:rPr lang="id-ID" dirty="0" smtClean="0"/>
              <a:t>/Kebutuhan Bisnis</a:t>
            </a:r>
            <a:endParaRPr lang="en-US" dirty="0"/>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a:t>
            </a:r>
            <a:r>
              <a:rPr lang="en-US" sz="3600" dirty="0" smtClean="0">
                <a:solidFill>
                  <a:srgbClr val="C00000"/>
                </a:solidFill>
              </a:rPr>
              <a:t>built</a:t>
            </a:r>
            <a:r>
              <a:rPr lang="id-ID" sz="3600" dirty="0" smtClean="0">
                <a:solidFill>
                  <a:srgbClr val="C00000"/>
                </a:solidFill>
              </a:rPr>
              <a:t> </a:t>
            </a:r>
            <a:r>
              <a:rPr lang="id-ID" sz="3600" dirty="0" smtClean="0"/>
              <a:t>(kenapa sistem dibangun)</a:t>
            </a:r>
            <a:endParaRPr lang="en-US" sz="3600" dirty="0"/>
          </a:p>
          <a:p>
            <a:r>
              <a:rPr lang="en-US" sz="3600" dirty="0">
                <a:solidFill>
                  <a:srgbClr val="C00000"/>
                </a:solidFill>
              </a:rPr>
              <a:t>Why</a:t>
            </a:r>
            <a:r>
              <a:rPr lang="en-US" sz="3600" dirty="0"/>
              <a:t> the project should </a:t>
            </a:r>
            <a:r>
              <a:rPr lang="en-US" sz="3600" dirty="0">
                <a:solidFill>
                  <a:srgbClr val="C00000"/>
                </a:solidFill>
              </a:rPr>
              <a:t>be </a:t>
            </a:r>
            <a:r>
              <a:rPr lang="en-US" sz="3600" dirty="0" smtClean="0">
                <a:solidFill>
                  <a:srgbClr val="C00000"/>
                </a:solidFill>
              </a:rPr>
              <a:t>funded</a:t>
            </a:r>
            <a:r>
              <a:rPr lang="id-ID" sz="3600" dirty="0" smtClean="0">
                <a:solidFill>
                  <a:srgbClr val="C00000"/>
                </a:solidFill>
              </a:rPr>
              <a:t>/ </a:t>
            </a:r>
            <a:r>
              <a:rPr lang="id-ID" sz="3600" dirty="0"/>
              <a:t>(kenapa sistem </a:t>
            </a:r>
            <a:r>
              <a:rPr lang="id-ID" sz="3600" dirty="0" smtClean="0"/>
              <a:t>didanai)</a:t>
            </a:r>
            <a:endParaRPr lang="en-US" sz="3600" dirty="0"/>
          </a:p>
          <a:p>
            <a:r>
              <a:rPr lang="en-US" sz="3600" dirty="0" smtClean="0">
                <a:solidFill>
                  <a:srgbClr val="C00000"/>
                </a:solidFill>
              </a:rPr>
              <a:t>Should </a:t>
            </a:r>
            <a:r>
              <a:rPr lang="en-US" sz="3600" dirty="0">
                <a:solidFill>
                  <a:srgbClr val="C00000"/>
                </a:solidFill>
              </a:rPr>
              <a:t>be clear </a:t>
            </a:r>
            <a:r>
              <a:rPr lang="en-US" sz="3600" dirty="0"/>
              <a:t>and </a:t>
            </a:r>
            <a:r>
              <a:rPr lang="en-US" sz="3600" dirty="0" smtClean="0"/>
              <a:t>concise</a:t>
            </a:r>
            <a:r>
              <a:rPr lang="id-ID" sz="3600" dirty="0" smtClean="0"/>
              <a:t> (jelas &amp; Ringkas)</a:t>
            </a:r>
            <a:endParaRPr lang="en-US" sz="3600" dirty="0"/>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2279973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dirty="0" smtClean="0"/>
              <a:t>Business Requirements /</a:t>
            </a:r>
            <a:r>
              <a:rPr lang="id-ID" dirty="0"/>
              <a:t>  Mau nya apa</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a:t>
            </a:r>
            <a:r>
              <a:rPr lang="en-US" sz="3600" dirty="0" smtClean="0">
                <a:solidFill>
                  <a:srgbClr val="C00000"/>
                </a:solidFill>
              </a:rPr>
              <a:t>do</a:t>
            </a:r>
            <a:r>
              <a:rPr lang="id-ID" sz="3600" dirty="0" smtClean="0">
                <a:solidFill>
                  <a:srgbClr val="C00000"/>
                </a:solidFill>
              </a:rPr>
              <a:t> </a:t>
            </a:r>
            <a:r>
              <a:rPr lang="id-ID" sz="3600" dirty="0" smtClean="0"/>
              <a:t>(sistem bisa apa?)</a:t>
            </a:r>
            <a:endParaRPr lang="en-US" sz="3600" dirty="0"/>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930468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a:t>
            </a:r>
            <a:r>
              <a:rPr lang="en-US" sz="3600" dirty="0" smtClean="0">
                <a:solidFill>
                  <a:srgbClr val="C00000"/>
                </a:solidFill>
              </a:rPr>
              <a:t>value</a:t>
            </a:r>
            <a:r>
              <a:rPr lang="id-ID" sz="3600" dirty="0" smtClean="0">
                <a:solidFill>
                  <a:srgbClr val="C00000"/>
                </a:solidFill>
              </a:rPr>
              <a:t> /nilai yang dapat di ukur</a:t>
            </a:r>
            <a:endParaRPr lang="en-US" sz="3600" dirty="0">
              <a:solidFill>
                <a:srgbClr val="C00000"/>
              </a:solidFill>
            </a:endParaRP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a:t>
            </a:r>
            <a:r>
              <a:rPr lang="en-US" sz="3600" dirty="0" smtClean="0">
                <a:solidFill>
                  <a:srgbClr val="C00000"/>
                </a:solidFill>
              </a:rPr>
              <a:t>value</a:t>
            </a:r>
            <a:r>
              <a:rPr lang="id-ID" sz="3600" dirty="0" smtClean="0">
                <a:solidFill>
                  <a:srgbClr val="C00000"/>
                </a:solidFill>
              </a:rPr>
              <a:t>/nilai tidak berwujud</a:t>
            </a:r>
            <a:endParaRPr lang="en-US" sz="3600" dirty="0">
              <a:solidFill>
                <a:srgbClr val="C00000"/>
              </a:solidFill>
            </a:endParaRPr>
          </a:p>
          <a:p>
            <a:pPr lvl="1"/>
            <a:r>
              <a:rPr lang="en-US" dirty="0">
                <a:solidFill>
                  <a:srgbClr val="0070C0"/>
                </a:solidFill>
              </a:rPr>
              <a:t>Intuitive believe </a:t>
            </a:r>
            <a:r>
              <a:rPr lang="en-US" dirty="0"/>
              <a:t>why the system will help the </a:t>
            </a:r>
            <a:r>
              <a:rPr lang="en-US" dirty="0" smtClean="0"/>
              <a:t>company</a:t>
            </a:r>
            <a:r>
              <a:rPr lang="id-ID" dirty="0" smtClean="0"/>
              <a:t> (membantu perusahaan)</a:t>
            </a:r>
            <a:endParaRPr lang="en-US" dirty="0" smtClean="0"/>
          </a:p>
          <a:p>
            <a:pPr lvl="1"/>
            <a:r>
              <a:rPr lang="en-US" dirty="0" smtClean="0"/>
              <a:t>E.g.: improved customer service, a better 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415921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695689670"/>
              </p:ext>
            </p:extLst>
          </p:nvPr>
        </p:nvGraphicFramePr>
        <p:xfrm>
          <a:off x="167099" y="1667763"/>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3189058811"/>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4958074" cy="5024096"/>
          </a:xfrm>
        </p:spPr>
        <p:txBody>
          <a:bodyPr>
            <a:normAutofit fontScale="85000" lnSpcReduction="2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degree</a:t>
            </a:r>
            <a:r>
              <a:rPr lang="id-ID" dirty="0" smtClean="0"/>
              <a:t> (sejauh mana)</a:t>
            </a:r>
            <a:r>
              <a:rPr lang="en-US" dirty="0" smtClean="0"/>
              <a:t> </a:t>
            </a:r>
            <a:r>
              <a:rPr lang="en-US" dirty="0"/>
              <a:t>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a:t>
            </a:r>
            <a:r>
              <a:rPr lang="en-US" b="1" dirty="0"/>
              <a:t>quality</a:t>
            </a:r>
            <a:r>
              <a:rPr lang="en-US" dirty="0"/>
              <a:t>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id-ID" dirty="0" smtClean="0"/>
              <a:t> (Seberapa baik perangkat lunak dirancang dan sesuai desain/kualitas) </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r>
              <a:rPr lang="en-US" dirty="0" smtClean="0"/>
              <a:t>Quality means</a:t>
            </a:r>
            <a:r>
              <a:rPr lang="id-ID" dirty="0" smtClean="0"/>
              <a:t> (sesuai)</a:t>
            </a:r>
            <a:r>
              <a:rPr lang="en-US" dirty="0" smtClean="0"/>
              <a:t>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339074" y="2913294"/>
            <a:ext cx="3780802" cy="3513303"/>
          </a:xfrm>
          <a:prstGeom prst="rect">
            <a:avLst/>
          </a:prstGeom>
        </p:spPr>
      </p:pic>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1963592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608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22</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3503801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365951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24</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378286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2220125"/>
              </p:ext>
            </p:extLst>
          </p:nvPr>
        </p:nvGraphicFramePr>
        <p:xfrm>
          <a:off x="475571" y="1442506"/>
          <a:ext cx="8320087" cy="5199308"/>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sz="1600" dirty="0" err="1" smtClean="0"/>
                        <a:t>Elemen</a:t>
                      </a:r>
                      <a:endParaRPr lang="id-ID" sz="1600" dirty="0"/>
                    </a:p>
                  </a:txBody>
                  <a:tcPr marL="85334" marR="85334"/>
                </a:tc>
                <a:tc>
                  <a:txBody>
                    <a:bodyPr/>
                    <a:lstStyle/>
                    <a:p>
                      <a:r>
                        <a:rPr lang="en-US" sz="1600" dirty="0" err="1" smtClean="0"/>
                        <a:t>Deskripsi</a:t>
                      </a:r>
                      <a:endParaRPr lang="id-ID" sz="1600" dirty="0"/>
                    </a:p>
                  </a:txBody>
                  <a:tcPr marL="85334" marR="85334"/>
                </a:tc>
                <a:tc>
                  <a:txBody>
                    <a:bodyPr/>
                    <a:lstStyle/>
                    <a:p>
                      <a:r>
                        <a:rPr lang="en-US" sz="1600" dirty="0" err="1" smtClean="0"/>
                        <a:t>Contoh</a:t>
                      </a:r>
                      <a:endParaRPr lang="id-ID" sz="1600" dirty="0"/>
                    </a:p>
                  </a:txBody>
                  <a:tcPr marL="85334" marR="85334"/>
                </a:tc>
              </a:tr>
              <a:tr h="1780162">
                <a:tc>
                  <a:txBody>
                    <a:bodyPr/>
                    <a:lstStyle/>
                    <a:p>
                      <a:r>
                        <a:rPr lang="en-US" sz="1600" b="1" dirty="0" smtClean="0"/>
                        <a:t>Business Need</a:t>
                      </a:r>
                      <a:endParaRPr lang="id-ID" sz="1600" b="1" dirty="0" smtClean="0"/>
                    </a:p>
                    <a:p>
                      <a:r>
                        <a:rPr lang="id-ID" sz="1600" dirty="0" smtClean="0"/>
                        <a:t>Kebutuhan Bisnis</a:t>
                      </a:r>
                      <a:endParaRPr lang="id-ID" sz="1600" b="1" dirty="0"/>
                    </a:p>
                  </a:txBody>
                  <a:tcPr marL="85334" marR="85334"/>
                </a:tc>
                <a:tc>
                  <a:txBody>
                    <a:bodyPr/>
                    <a:lstStyle/>
                    <a:p>
                      <a:r>
                        <a:rPr lang="en-US" sz="1600" dirty="0" smtClean="0"/>
                        <a:t>The business-related reason for initiating</a:t>
                      </a:r>
                      <a:r>
                        <a:rPr lang="en-US" sz="1600" baseline="0" dirty="0" smtClean="0"/>
                        <a:t> the software development project</a:t>
                      </a:r>
                      <a:endParaRPr lang="id-ID" sz="1600" baseline="0" dirty="0" smtClean="0"/>
                    </a:p>
                    <a:p>
                      <a:r>
                        <a:rPr lang="id-ID" sz="1600" dirty="0" smtClean="0"/>
                        <a:t>Alasan</a:t>
                      </a:r>
                      <a:r>
                        <a:rPr lang="id-ID" sz="1600" baseline="0" dirty="0" smtClean="0"/>
                        <a:t> </a:t>
                      </a:r>
                      <a:r>
                        <a:rPr lang="id-ID" sz="1600" dirty="0" smtClean="0"/>
                        <a:t>memulai proyek</a:t>
                      </a:r>
                      <a:endParaRPr lang="id-ID" sz="1600" baseline="0" dirty="0" smtClean="0"/>
                    </a:p>
                  </a:txBody>
                  <a:tcPr marL="85334" marR="85334"/>
                </a:tc>
                <a:tc>
                  <a:txBody>
                    <a:bodyPr/>
                    <a:lstStyle/>
                    <a:p>
                      <a:r>
                        <a:rPr lang="en-US" sz="1600" dirty="0" smtClean="0"/>
                        <a:t>Increase sales</a:t>
                      </a:r>
                    </a:p>
                    <a:p>
                      <a:r>
                        <a:rPr lang="en-US" sz="1600" dirty="0" smtClean="0"/>
                        <a:t>Improve market share</a:t>
                      </a:r>
                    </a:p>
                    <a:p>
                      <a:r>
                        <a:rPr lang="en-US" sz="1600" dirty="0" smtClean="0"/>
                        <a:t>Improve access to information</a:t>
                      </a:r>
                    </a:p>
                    <a:p>
                      <a:r>
                        <a:rPr lang="en-US" sz="1600" dirty="0" smtClean="0"/>
                        <a:t>Improve customer service</a:t>
                      </a:r>
                    </a:p>
                    <a:p>
                      <a:r>
                        <a:rPr lang="en-US" sz="1600" dirty="0" smtClean="0"/>
                        <a:t>Decrease product defects</a:t>
                      </a:r>
                      <a:r>
                        <a:rPr lang="id-ID" sz="1600" dirty="0" smtClean="0"/>
                        <a:t> (Kurangi cacat produk)</a:t>
                      </a:r>
                      <a:endParaRPr lang="en-US" sz="1600" dirty="0" smtClean="0"/>
                    </a:p>
                    <a:p>
                      <a:r>
                        <a:rPr lang="en-US" sz="1600" dirty="0" smtClean="0"/>
                        <a:t>Streamline</a:t>
                      </a:r>
                      <a:r>
                        <a:rPr lang="id-ID" sz="1600" dirty="0" smtClean="0"/>
                        <a:t> (Merampingkan)</a:t>
                      </a:r>
                      <a:r>
                        <a:rPr lang="en-US" sz="1600" dirty="0" smtClean="0"/>
                        <a:t> supply acquisition processes</a:t>
                      </a:r>
                      <a:endParaRPr lang="id-ID" sz="1600" dirty="0"/>
                    </a:p>
                  </a:txBody>
                  <a:tcPr marL="85334" marR="85334"/>
                </a:tc>
              </a:tr>
              <a:tr h="1499951">
                <a:tc>
                  <a:txBody>
                    <a:bodyPr/>
                    <a:lstStyle/>
                    <a:p>
                      <a:r>
                        <a:rPr lang="en-US" sz="1600" b="1" dirty="0" smtClean="0"/>
                        <a:t>Business Requirements</a:t>
                      </a:r>
                      <a:endParaRPr lang="id-ID" sz="1600" b="1" dirty="0" smtClean="0"/>
                    </a:p>
                    <a:p>
                      <a:r>
                        <a:rPr lang="id-ID" sz="1600" dirty="0" smtClean="0"/>
                        <a:t>Persyaratan Bisnis</a:t>
                      </a:r>
                      <a:endParaRPr lang="id-ID" sz="1600" b="1" dirty="0"/>
                    </a:p>
                  </a:txBody>
                  <a:tcPr marL="85334" marR="85334"/>
                </a:tc>
                <a:tc>
                  <a:txBody>
                    <a:bodyPr/>
                    <a:lstStyle/>
                    <a:p>
                      <a:r>
                        <a:rPr lang="en-US" sz="1600" dirty="0" smtClean="0"/>
                        <a:t>The business capabilities that software will provide </a:t>
                      </a:r>
                      <a:endParaRPr lang="id-ID"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600" dirty="0" smtClean="0"/>
                        <a:t>Kemampuan disediakan oleh perangkat lunak</a:t>
                      </a:r>
                    </a:p>
                    <a:p>
                      <a:endParaRPr lang="id-ID" sz="1600" dirty="0"/>
                    </a:p>
                  </a:txBody>
                  <a:tcPr marL="85334" marR="85334"/>
                </a:tc>
                <a:tc>
                  <a:txBody>
                    <a:bodyPr/>
                    <a:lstStyle/>
                    <a:p>
                      <a:r>
                        <a:rPr lang="en-US" sz="1600" dirty="0" smtClean="0"/>
                        <a:t>Provide </a:t>
                      </a:r>
                      <a:r>
                        <a:rPr lang="en-US" sz="1600" dirty="0" err="1" smtClean="0"/>
                        <a:t>onIine</a:t>
                      </a:r>
                      <a:r>
                        <a:rPr lang="en-US" sz="1600" dirty="0" smtClean="0"/>
                        <a:t> access to information</a:t>
                      </a:r>
                    </a:p>
                    <a:p>
                      <a:r>
                        <a:rPr lang="en-US" sz="1600" dirty="0" smtClean="0"/>
                        <a:t>Capture customer demographic information</a:t>
                      </a:r>
                    </a:p>
                    <a:p>
                      <a:r>
                        <a:rPr lang="en-US" sz="1600" dirty="0" smtClean="0"/>
                        <a:t>Include product search capabilities</a:t>
                      </a:r>
                    </a:p>
                    <a:p>
                      <a:r>
                        <a:rPr lang="en-US" sz="1600" dirty="0" smtClean="0"/>
                        <a:t>Produce management reports</a:t>
                      </a:r>
                    </a:p>
                    <a:p>
                      <a:r>
                        <a:rPr lang="en-US" sz="1600" dirty="0" smtClean="0"/>
                        <a:t>Include online user support</a:t>
                      </a:r>
                      <a:endParaRPr lang="id-ID" sz="1600" dirty="0"/>
                    </a:p>
                  </a:txBody>
                  <a:tcPr marL="85334" marR="85334"/>
                </a:tc>
              </a:tr>
              <a:tr h="1499951">
                <a:tc>
                  <a:txBody>
                    <a:bodyPr/>
                    <a:lstStyle/>
                    <a:p>
                      <a:r>
                        <a:rPr lang="en-US" sz="1600" b="1" dirty="0" smtClean="0"/>
                        <a:t>Business Value</a:t>
                      </a:r>
                      <a:endParaRPr lang="id-ID" sz="1600" b="1" dirty="0" smtClean="0"/>
                    </a:p>
                    <a:p>
                      <a:r>
                        <a:rPr lang="id-ID" sz="1600" dirty="0" smtClean="0"/>
                        <a:t>Nilai bisnis</a:t>
                      </a:r>
                      <a:endParaRPr lang="id-ID" sz="1600" b="1" dirty="0"/>
                    </a:p>
                  </a:txBody>
                  <a:tcPr marL="85334" marR="85334"/>
                </a:tc>
                <a:tc>
                  <a:txBody>
                    <a:bodyPr/>
                    <a:lstStyle/>
                    <a:p>
                      <a:r>
                        <a:rPr lang="en-US" sz="1600" dirty="0" smtClean="0"/>
                        <a:t>The benefits that the software will create for the organization</a:t>
                      </a:r>
                      <a:endParaRPr lang="id-ID" sz="1600" dirty="0" smtClean="0"/>
                    </a:p>
                    <a:p>
                      <a:r>
                        <a:rPr lang="id-ID" sz="1600" dirty="0" smtClean="0"/>
                        <a:t>Manfaat dibuat perangkat lunak</a:t>
                      </a:r>
                      <a:endParaRPr lang="id-ID" sz="1600"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3% increase in sales</a:t>
                      </a:r>
                    </a:p>
                    <a:p>
                      <a:r>
                        <a:rPr lang="en-US" sz="1600" dirty="0" smtClean="0"/>
                        <a:t>% increase in market share</a:t>
                      </a:r>
                    </a:p>
                    <a:p>
                      <a:r>
                        <a:rPr lang="en-US" sz="1600" dirty="0" smtClean="0"/>
                        <a:t>10% operational cost</a:t>
                      </a:r>
                      <a:r>
                        <a:rPr lang="en-US" sz="1600" baseline="0" dirty="0" smtClean="0"/>
                        <a:t> r</a:t>
                      </a:r>
                      <a:r>
                        <a:rPr lang="en-US" sz="1600" dirty="0" smtClean="0"/>
                        <a:t>eduction</a:t>
                      </a:r>
                    </a:p>
                    <a:p>
                      <a:r>
                        <a:rPr lang="en-US" sz="1600" dirty="0" smtClean="0"/>
                        <a:t>$200,000 cost savings from decreased supply costs</a:t>
                      </a:r>
                    </a:p>
                    <a:p>
                      <a:r>
                        <a:rPr lang="en-US" sz="1600" dirty="0" smtClean="0"/>
                        <a:t>$150,000 savings from removal of existing system</a:t>
                      </a:r>
                      <a:endParaRPr lang="id-ID" sz="16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38860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26</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356190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27</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3358992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8123213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41558312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 </a:t>
            </a:r>
            <a:r>
              <a:rPr lang="id-ID" b="1" dirty="0" smtClean="0"/>
              <a:t>PPL</a:t>
            </a:r>
            <a:endParaRPr lang="en-US" dirty="0"/>
          </a:p>
        </p:txBody>
      </p:sp>
      <p:sp>
        <p:nvSpPr>
          <p:cNvPr id="3" name="Content Placeholder 2"/>
          <p:cNvSpPr>
            <a:spLocks noGrp="1"/>
          </p:cNvSpPr>
          <p:nvPr>
            <p:ph idx="1"/>
          </p:nvPr>
        </p:nvSpPr>
        <p:spPr/>
        <p:txBody>
          <a:bodyPr>
            <a:normAutofit/>
          </a:bodyPr>
          <a:lstStyle/>
          <a:p>
            <a:pPr marL="463550" indent="-463550">
              <a:buFont typeface="+mj-lt"/>
              <a:buAutoNum type="arabicParenR"/>
            </a:pPr>
            <a:r>
              <a:rPr lang="id-ID" dirty="0" smtClean="0">
                <a:latin typeface="Agency FB" panose="020B0503020202020204" pitchFamily="34" charset="0"/>
              </a:rPr>
              <a:t>Perencanaan Proyek</a:t>
            </a:r>
            <a:endParaRPr lang="id-ID" dirty="0" smtClean="0"/>
          </a:p>
          <a:p>
            <a:pPr marL="463550" indent="-463550">
              <a:buFont typeface="+mj-lt"/>
              <a:buAutoNum type="arabicParenR"/>
            </a:pPr>
            <a:r>
              <a:rPr lang="id-ID" dirty="0" smtClean="0">
                <a:latin typeface="Agency FB" panose="020B0503020202020204" pitchFamily="34" charset="0"/>
              </a:rPr>
              <a:t>Kontrak Perkuliahan</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115221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886942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r>
              <a:rPr lang="id-ID" dirty="0"/>
              <a:t> (Analisis </a:t>
            </a:r>
            <a:r>
              <a:rPr lang="id-ID" dirty="0" smtClean="0"/>
              <a:t>Kelayakan)</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a:t>
            </a:r>
            <a:r>
              <a:rPr lang="en-US" sz="3200" b="1" i="1" dirty="0" smtClean="0"/>
              <a:t>Can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Bisakah kita membangunnya?</a:t>
            </a:r>
          </a:p>
          <a:p>
            <a:pPr marL="514350" indent="-514350">
              <a:buFont typeface="+mj-lt"/>
              <a:buAutoNum type="arabicPeriod"/>
            </a:pPr>
            <a:r>
              <a:rPr lang="en-US" sz="3200" dirty="0" smtClean="0">
                <a:solidFill>
                  <a:srgbClr val="C00000"/>
                </a:solidFill>
              </a:rPr>
              <a:t>Economic feasibility</a:t>
            </a:r>
            <a:r>
              <a:rPr lang="en-US" sz="3200" dirty="0" smtClean="0"/>
              <a:t>: </a:t>
            </a:r>
            <a:r>
              <a:rPr lang="en-US" sz="3200" b="1" i="1" dirty="0" smtClean="0"/>
              <a:t>Should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Haruskah kita membangunnya?</a:t>
            </a:r>
          </a:p>
          <a:p>
            <a:pPr marL="514350" indent="-514350">
              <a:buFont typeface="+mj-lt"/>
              <a:buAutoNum type="arabicPeriod"/>
            </a:pPr>
            <a:r>
              <a:rPr lang="en-US" sz="3200" dirty="0" smtClean="0">
                <a:solidFill>
                  <a:srgbClr val="C00000"/>
                </a:solidFill>
              </a:rPr>
              <a:t>Organizational feasibility</a:t>
            </a:r>
            <a:r>
              <a:rPr lang="en-US" sz="3200" dirty="0" smtClean="0"/>
              <a:t>: </a:t>
            </a:r>
            <a:r>
              <a:rPr lang="en-US" sz="3200" b="1" i="1" dirty="0" smtClean="0"/>
              <a:t>If </a:t>
            </a:r>
            <a:r>
              <a:rPr lang="en-US" sz="3200" b="1" i="1" dirty="0"/>
              <a:t>we build it</a:t>
            </a:r>
            <a:r>
              <a:rPr lang="en-US" sz="3200" dirty="0"/>
              <a:t>, </a:t>
            </a:r>
            <a:r>
              <a:rPr lang="en-US" sz="3200" b="1" i="1" dirty="0"/>
              <a:t>will they come</a:t>
            </a:r>
            <a:r>
              <a:rPr lang="en-US" sz="3200" dirty="0"/>
              <a:t>?</a:t>
            </a:r>
          </a:p>
          <a:p>
            <a:pPr marL="742938" lvl="1" indent="-514350">
              <a:buFont typeface="Wingdings" panose="05000000000000000000" pitchFamily="2" charset="2"/>
              <a:buChar char="§"/>
            </a:pPr>
            <a:r>
              <a:rPr lang="id-ID" dirty="0" smtClean="0">
                <a:solidFill>
                  <a:schemeClr val="bg1">
                    <a:lumMod val="50000"/>
                  </a:schemeClr>
                </a:solidFill>
              </a:rPr>
              <a:t>Jika </a:t>
            </a:r>
            <a:r>
              <a:rPr lang="id-ID" dirty="0">
                <a:solidFill>
                  <a:schemeClr val="bg1">
                    <a:lumMod val="50000"/>
                  </a:schemeClr>
                </a:solidFill>
              </a:rPr>
              <a:t>kita membangunnya, akankah mereka datang?</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55881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18362618"/>
              </p:ext>
            </p:extLst>
          </p:nvPr>
        </p:nvGraphicFramePr>
        <p:xfrm>
          <a:off x="476250" y="1658938"/>
          <a:ext cx="8320088" cy="438912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r>
                        <a:rPr lang="id-ID" sz="1800" dirty="0" smtClean="0"/>
                        <a:t> (</a:t>
                      </a:r>
                      <a:r>
                        <a:rPr lang="id-ID" dirty="0" smtClean="0"/>
                        <a:t>Kurang keakraban lebih banyak risiko)</a:t>
                      </a:r>
                      <a:endParaRPr lang="en-US" sz="1800" dirty="0" smtClean="0"/>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a:t>
                      </a:r>
                      <a:r>
                        <a:rPr lang="en-US" sz="1800" b="1" dirty="0" smtClean="0"/>
                        <a:t>integrate</a:t>
                      </a:r>
                      <a:r>
                        <a:rPr lang="en-US" sz="1800" dirty="0" smtClean="0"/>
                        <a:t> the </a:t>
                      </a:r>
                      <a:r>
                        <a:rPr lang="en-US" sz="1800" b="1" dirty="0" smtClean="0"/>
                        <a:t>system</a:t>
                      </a:r>
                      <a:r>
                        <a:rPr lang="en-US" sz="1800" dirty="0" smtClean="0"/>
                        <a:t> with the </a:t>
                      </a:r>
                      <a:r>
                        <a:rPr lang="en-US" sz="1800" b="1" dirty="0" smtClean="0"/>
                        <a:t>company’s existing technology</a:t>
                      </a:r>
                      <a:r>
                        <a:rPr lang="en-US" sz="1800" dirty="0" smtClean="0"/>
                        <a:t>, the </a:t>
                      </a:r>
                      <a:r>
                        <a:rPr lang="en-US" sz="1800" b="1" dirty="0" smtClean="0"/>
                        <a:t>higher the risk </a:t>
                      </a:r>
                      <a:r>
                        <a:rPr lang="en-US" sz="1800" dirty="0" smtClean="0"/>
                        <a:t>will be</a:t>
                      </a:r>
                      <a:r>
                        <a:rPr lang="id-ID" sz="1800" baseline="0" dirty="0" smtClean="0"/>
                        <a:t> (kesulitan mengintegrasikan sistem ke teknologi)</a:t>
                      </a:r>
                      <a:endParaRPr lang="id-ID" sz="1800" dirty="0" smtClean="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r>
                        <a:rPr lang="id-ID" sz="2000" baseline="0" dirty="0" smtClean="0"/>
                        <a:t> - </a:t>
                      </a:r>
                      <a:r>
                        <a:rPr lang="id-ID" sz="1800" b="0" i="0" kern="1200" dirty="0" smtClean="0">
                          <a:solidFill>
                            <a:schemeClr val="dk1"/>
                          </a:solidFill>
                          <a:effectLst/>
                          <a:latin typeface="+mn-lt"/>
                          <a:ea typeface="+mn-ea"/>
                          <a:cs typeface="+mn-cs"/>
                        </a:rPr>
                        <a:t>titik impas jumlah pendapatan dan biaya sama atau seimbang  </a:t>
                      </a:r>
                      <a:endParaRPr lang="en-US" sz="2000" baseline="0" dirty="0" smtClean="0"/>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r>
                        <a:rPr lang="id-ID" sz="2000" dirty="0" smtClean="0"/>
                        <a:t> (Apakah proyek sesuai dg strategis bisnis)</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315216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00454334"/>
              </p:ext>
            </p:extLst>
          </p:nvPr>
        </p:nvGraphicFramePr>
        <p:xfrm>
          <a:off x="476251" y="1587388"/>
          <a:ext cx="8316000" cy="4896000"/>
        </p:xfrm>
        <a:graphic>
          <a:graphicData uri="http://schemas.openxmlformats.org/drawingml/2006/table">
            <a:tbl>
              <a:tblPr firstCol="1" bandRow="1">
                <a:tableStyleId>{073A0DAA-6AF3-43AB-8588-CEC1D06C72B9}</a:tableStyleId>
              </a:tblPr>
              <a:tblGrid>
                <a:gridCol w="2061231"/>
                <a:gridCol w="6254769"/>
              </a:tblGrid>
              <a:tr h="2172169">
                <a:tc>
                  <a:txBody>
                    <a:bodyPr/>
                    <a:lstStyle/>
                    <a:p>
                      <a:r>
                        <a:rPr lang="en-US" sz="2000" b="1" dirty="0" smtClean="0"/>
                        <a:t>Familiarity with application</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solidFill>
                            <a:schemeClr val="tx1"/>
                          </a:solidFill>
                        </a:rPr>
                        <a:t>Knowledge</a:t>
                      </a:r>
                      <a:r>
                        <a:rPr lang="en-US" sz="2000" dirty="0" smtClean="0">
                          <a:solidFill>
                            <a:schemeClr val="tx1"/>
                          </a:solidFill>
                        </a:rPr>
                        <a:t> of </a:t>
                      </a:r>
                      <a:r>
                        <a:rPr lang="en-US" sz="2000" b="1" dirty="0" smtClean="0">
                          <a:solidFill>
                            <a:schemeClr val="tx1"/>
                          </a:solidFill>
                        </a:rPr>
                        <a:t>business domain</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understand improvements</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recognize pitfalls and bad ideas</a:t>
                      </a:r>
                      <a:endParaRPr lang="id-ID" sz="2000" b="1" dirty="0" smtClean="0">
                        <a:solidFill>
                          <a:schemeClr val="tx1"/>
                        </a:solidFill>
                      </a:endParaRPr>
                    </a:p>
                    <a:p>
                      <a:pPr marL="285750" indent="-285750">
                        <a:buFont typeface="Arial" panose="020B0604020202020204" pitchFamily="34" charset="0"/>
                        <a:buChar char="•"/>
                      </a:pPr>
                      <a:r>
                        <a:rPr lang="en-US" sz="2000" b="1" dirty="0" smtClean="0">
                          <a:solidFill>
                            <a:schemeClr val="tx1"/>
                          </a:solidFill>
                        </a:rPr>
                        <a:t>Pitfalls</a:t>
                      </a:r>
                      <a:r>
                        <a:rPr lang="id-ID" sz="2000" b="1" dirty="0" smtClean="0">
                          <a:solidFill>
                            <a:schemeClr val="tx1"/>
                          </a:solidFill>
                        </a:rPr>
                        <a:t> : </a:t>
                      </a:r>
                      <a:r>
                        <a:rPr lang="id-ID" sz="2000" b="0" i="0" kern="1200" dirty="0" smtClean="0">
                          <a:solidFill>
                            <a:schemeClr val="dk1"/>
                          </a:solidFill>
                          <a:effectLst/>
                          <a:latin typeface="+mn-lt"/>
                          <a:ea typeface="+mn-ea"/>
                          <a:cs typeface="+mn-cs"/>
                        </a:rPr>
                        <a:t>kejadian yang lazim tidak disangka—karena dianggap remeh, terlupakan, atau ketidaktahuan, yang berpotensi menjadi masalah</a:t>
                      </a:r>
                      <a:endParaRPr lang="en-US" sz="2000" b="1" dirty="0" smtClean="0">
                        <a:solidFill>
                          <a:schemeClr val="tx1"/>
                        </a:solidFill>
                      </a:endParaRPr>
                    </a:p>
                  </a:txBody>
                  <a:tcPr marL="85334" marR="85334"/>
                </a:tc>
              </a:tr>
              <a:tr h="1482592">
                <a:tc>
                  <a:txBody>
                    <a:bodyPr/>
                    <a:lstStyle/>
                    <a:p>
                      <a:r>
                        <a:rPr lang="en-US" sz="2000" b="1" dirty="0" smtClean="0"/>
                        <a:t>Familiarity with technology</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Is </a:t>
                      </a:r>
                      <a:r>
                        <a:rPr lang="en-US" sz="2000" b="1" dirty="0" smtClean="0"/>
                        <a:t>technology new </a:t>
                      </a:r>
                      <a:r>
                        <a:rPr lang="en-US" sz="2000" dirty="0" smtClean="0"/>
                        <a:t>to this </a:t>
                      </a:r>
                      <a:r>
                        <a:rPr lang="en-US" sz="2000" b="1" dirty="0" smtClean="0"/>
                        <a:t>organization</a:t>
                      </a:r>
                      <a:r>
                        <a:rPr lang="en-US" sz="2000" dirty="0" smtClean="0"/>
                        <a:t>?</a:t>
                      </a:r>
                    </a:p>
                    <a:p>
                      <a:pPr marL="285750" indent="-285750">
                        <a:buFont typeface="Arial" panose="020B0604020202020204" pitchFamily="34" charset="0"/>
                        <a:buChar char="•"/>
                      </a:pPr>
                      <a:r>
                        <a:rPr lang="en-US" sz="2000" dirty="0" smtClean="0"/>
                        <a:t>Is this a </a:t>
                      </a:r>
                      <a:r>
                        <a:rPr lang="en-US" sz="2000" b="1" dirty="0" smtClean="0"/>
                        <a:t>brand new technology</a:t>
                      </a:r>
                      <a:r>
                        <a:rPr lang="en-US" sz="2000" dirty="0" smtClean="0"/>
                        <a:t>?</a:t>
                      </a:r>
                    </a:p>
                    <a:p>
                      <a:pPr marL="285750" indent="-285750">
                        <a:buFont typeface="Arial" panose="020B0604020202020204" pitchFamily="34" charset="0"/>
                        <a:buChar char="•"/>
                      </a:pPr>
                      <a:r>
                        <a:rPr lang="en-US" sz="2000" b="0" dirty="0" smtClean="0"/>
                        <a:t>Extension </a:t>
                      </a:r>
                      <a:r>
                        <a:rPr lang="en-US" sz="2000" dirty="0" smtClean="0"/>
                        <a:t>of </a:t>
                      </a:r>
                      <a:r>
                        <a:rPr lang="en-US" sz="2000" b="1" dirty="0" smtClean="0"/>
                        <a:t>existing firm technologies</a:t>
                      </a:r>
                      <a:r>
                        <a:rPr lang="id-ID" sz="2000" b="1" dirty="0" smtClean="0"/>
                        <a:t> (</a:t>
                      </a:r>
                      <a:r>
                        <a:rPr lang="id-ID" sz="2000" dirty="0" smtClean="0"/>
                        <a:t>Perpanjangan/pengembangan teknologi perusahaan)</a:t>
                      </a:r>
                      <a:endParaRPr lang="en-US" sz="2000" b="1" dirty="0" smtClean="0"/>
                    </a:p>
                  </a:txBody>
                  <a:tcPr marL="85334" marR="85334"/>
                </a:tc>
              </a:tr>
              <a:tr h="448225">
                <a:tc>
                  <a:txBody>
                    <a:bodyPr/>
                    <a:lstStyle/>
                    <a:p>
                      <a:r>
                        <a:rPr lang="id-ID" sz="2000" b="1" dirty="0" smtClean="0"/>
                        <a:t>Project </a:t>
                      </a:r>
                      <a:r>
                        <a:rPr lang="id-ID" sz="2000" b="1" dirty="0" err="1" smtClean="0"/>
                        <a:t>size</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Number of people, time, and features</a:t>
                      </a:r>
                    </a:p>
                  </a:txBody>
                  <a:tcPr marL="85334" marR="85334"/>
                </a:tc>
              </a:tr>
              <a:tr h="793014">
                <a:tc>
                  <a:txBody>
                    <a:bodyPr/>
                    <a:lstStyle/>
                    <a:p>
                      <a:r>
                        <a:rPr lang="id-ID" sz="2000" b="1" dirty="0" err="1" smtClean="0"/>
                        <a:t>Compatibility</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t>Systems</a:t>
                      </a:r>
                      <a:r>
                        <a:rPr lang="en-US" sz="2000" dirty="0" smtClean="0"/>
                        <a:t> are </a:t>
                      </a:r>
                      <a:r>
                        <a:rPr lang="en-US" sz="2000" b="1" dirty="0" smtClean="0"/>
                        <a:t>not built in a vacuum</a:t>
                      </a:r>
                      <a:r>
                        <a:rPr lang="id-ID" sz="2000" b="1" baseline="0" dirty="0" smtClean="0"/>
                        <a:t> (ruang hampa)</a:t>
                      </a:r>
                      <a:endParaRPr lang="en-US" sz="2000" b="1" dirty="0" smtClean="0"/>
                    </a:p>
                    <a:p>
                      <a:pPr marL="285750" indent="-285750">
                        <a:buFont typeface="Arial" panose="020B0604020202020204" pitchFamily="34" charset="0"/>
                        <a:buChar char="•"/>
                      </a:pPr>
                      <a:r>
                        <a:rPr lang="en-US" sz="2000" dirty="0" smtClean="0"/>
                        <a:t>Needs to </a:t>
                      </a:r>
                      <a:r>
                        <a:rPr lang="en-US" sz="2000" b="1" dirty="0" smtClean="0"/>
                        <a:t>integrate</a:t>
                      </a:r>
                      <a:r>
                        <a:rPr lang="en-US" sz="2000" dirty="0" smtClean="0"/>
                        <a:t> with </a:t>
                      </a:r>
                      <a:r>
                        <a:rPr lang="en-US" sz="2000" b="1" dirty="0" smtClean="0"/>
                        <a:t>current systems </a:t>
                      </a:r>
                      <a:r>
                        <a:rPr lang="en-US" sz="2000" dirty="0" smtClean="0"/>
                        <a:t>and </a:t>
                      </a:r>
                      <a:r>
                        <a:rPr lang="en-US" sz="2000" b="1" dirty="0" smtClean="0"/>
                        <a:t>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3265695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35</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6597" y="1242846"/>
            <a:ext cx="3345403" cy="369332"/>
          </a:xfrm>
          <a:prstGeom prst="rect">
            <a:avLst/>
          </a:prstGeom>
          <a:noFill/>
        </p:spPr>
        <p:txBody>
          <a:bodyPr wrap="none" rtlCol="0">
            <a:spAutoFit/>
          </a:bodyPr>
          <a:lstStyle/>
          <a:p>
            <a:r>
              <a:rPr lang="id-ID" dirty="0" smtClean="0">
                <a:solidFill>
                  <a:srgbClr val="FF0000"/>
                </a:solidFill>
              </a:rPr>
              <a:t>Ex : development</a:t>
            </a:r>
            <a:r>
              <a:rPr lang="id-ID" dirty="0">
                <a:solidFill>
                  <a:srgbClr val="FF0000"/>
                </a:solidFill>
              </a:rPr>
              <a:t>, </a:t>
            </a:r>
            <a:r>
              <a:rPr lang="id-ID" dirty="0" smtClean="0">
                <a:solidFill>
                  <a:srgbClr val="FF0000"/>
                </a:solidFill>
              </a:rPr>
              <a:t>operational,etc</a:t>
            </a:r>
            <a:endParaRPr lang="id-ID" dirty="0">
              <a:solidFill>
                <a:srgbClr val="FF0000"/>
              </a:solidFill>
            </a:endParaRPr>
          </a:p>
        </p:txBody>
      </p:sp>
      <p:sp>
        <p:nvSpPr>
          <p:cNvPr id="7" name="TextBox 6"/>
          <p:cNvSpPr txBox="1"/>
          <p:nvPr/>
        </p:nvSpPr>
        <p:spPr>
          <a:xfrm>
            <a:off x="476251" y="1864424"/>
            <a:ext cx="3900369" cy="646331"/>
          </a:xfrm>
          <a:prstGeom prst="rect">
            <a:avLst/>
          </a:prstGeom>
          <a:noFill/>
        </p:spPr>
        <p:txBody>
          <a:bodyPr wrap="square" rtlCol="0">
            <a:spAutoFit/>
          </a:bodyPr>
          <a:lstStyle/>
          <a:p>
            <a:r>
              <a:rPr lang="id-ID" dirty="0" smtClean="0">
                <a:solidFill>
                  <a:srgbClr val="FF0000"/>
                </a:solidFill>
              </a:rPr>
              <a:t>Menetapkan biaya user,it profesional hingga biaya tak berwujud </a:t>
            </a:r>
            <a:endParaRPr lang="id-ID" dirty="0">
              <a:solidFill>
                <a:srgbClr val="FF0000"/>
              </a:solidFill>
            </a:endParaRPr>
          </a:p>
        </p:txBody>
      </p:sp>
      <p:sp>
        <p:nvSpPr>
          <p:cNvPr id="8" name="TextBox 7"/>
          <p:cNvSpPr txBox="1"/>
          <p:nvPr/>
        </p:nvSpPr>
        <p:spPr>
          <a:xfrm>
            <a:off x="127909" y="2738081"/>
            <a:ext cx="3926506" cy="584775"/>
          </a:xfrm>
          <a:prstGeom prst="rect">
            <a:avLst/>
          </a:prstGeom>
          <a:noFill/>
        </p:spPr>
        <p:txBody>
          <a:bodyPr wrap="square" rtlCol="0">
            <a:spAutoFit/>
          </a:bodyPr>
          <a:lstStyle/>
          <a:p>
            <a:r>
              <a:rPr lang="id-ID" sz="1600" dirty="0" smtClean="0">
                <a:solidFill>
                  <a:srgbClr val="FF0000"/>
                </a:solidFill>
              </a:rPr>
              <a:t>Menentukan arus kas, biaya dan tingkat pertumbuhan 3 s.d 5 thn,/dlm angka</a:t>
            </a:r>
            <a:endParaRPr lang="id-ID" sz="1600" dirty="0">
              <a:solidFill>
                <a:srgbClr val="FF0000"/>
              </a:solidFill>
            </a:endParaRPr>
          </a:p>
        </p:txBody>
      </p:sp>
      <p:sp>
        <p:nvSpPr>
          <p:cNvPr id="9" name="TextBox 8"/>
          <p:cNvSpPr txBox="1"/>
          <p:nvPr/>
        </p:nvSpPr>
        <p:spPr>
          <a:xfrm>
            <a:off x="297562" y="3589854"/>
            <a:ext cx="4274438" cy="584775"/>
          </a:xfrm>
          <a:prstGeom prst="rect">
            <a:avLst/>
          </a:prstGeom>
          <a:noFill/>
        </p:spPr>
        <p:txBody>
          <a:bodyPr wrap="square" rtlCol="0">
            <a:spAutoFit/>
          </a:bodyPr>
          <a:lstStyle/>
          <a:p>
            <a:r>
              <a:rPr lang="id-ID" sz="1600" dirty="0" smtClean="0">
                <a:solidFill>
                  <a:srgbClr val="FF0000"/>
                </a:solidFill>
              </a:rPr>
              <a:t>berapa pertumbuhan/ pendapatan yang akan datang jika patokannya saat ini </a:t>
            </a:r>
            <a:endParaRPr lang="id-ID" sz="1600" dirty="0">
              <a:solidFill>
                <a:srgbClr val="FF0000"/>
              </a:solidFill>
            </a:endParaRPr>
          </a:p>
        </p:txBody>
      </p:sp>
      <p:sp>
        <p:nvSpPr>
          <p:cNvPr id="10" name="TextBox 9"/>
          <p:cNvSpPr txBox="1"/>
          <p:nvPr/>
        </p:nvSpPr>
        <p:spPr>
          <a:xfrm>
            <a:off x="289216" y="4463511"/>
            <a:ext cx="4274438" cy="338554"/>
          </a:xfrm>
          <a:prstGeom prst="rect">
            <a:avLst/>
          </a:prstGeom>
          <a:noFill/>
        </p:spPr>
        <p:txBody>
          <a:bodyPr wrap="square" rtlCol="0">
            <a:spAutoFit/>
          </a:bodyPr>
          <a:lstStyle/>
          <a:p>
            <a:r>
              <a:rPr lang="id-ID" sz="1600" dirty="0" smtClean="0">
                <a:solidFill>
                  <a:srgbClr val="FF0000"/>
                </a:solidFill>
              </a:rPr>
              <a:t>berapa uang yang akan diterima dari investasi </a:t>
            </a:r>
            <a:endParaRPr lang="id-ID" sz="1600" dirty="0">
              <a:solidFill>
                <a:srgbClr val="FF0000"/>
              </a:solidFill>
            </a:endParaRPr>
          </a:p>
        </p:txBody>
      </p:sp>
      <p:sp>
        <p:nvSpPr>
          <p:cNvPr id="11" name="TextBox 10"/>
          <p:cNvSpPr txBox="1"/>
          <p:nvPr/>
        </p:nvSpPr>
        <p:spPr>
          <a:xfrm>
            <a:off x="289216" y="5248401"/>
            <a:ext cx="4274438" cy="338554"/>
          </a:xfrm>
          <a:prstGeom prst="rect">
            <a:avLst/>
          </a:prstGeom>
          <a:noFill/>
        </p:spPr>
        <p:txBody>
          <a:bodyPr wrap="square" rtlCol="0">
            <a:spAutoFit/>
          </a:bodyPr>
          <a:lstStyle/>
          <a:p>
            <a:r>
              <a:rPr lang="id-ID" sz="1600" dirty="0" smtClean="0">
                <a:solidFill>
                  <a:srgbClr val="FF0000"/>
                </a:solidFill>
              </a:rPr>
              <a:t>Menghitung BEP mulai dari awal tahun BEPnya</a:t>
            </a:r>
            <a:endParaRPr lang="id-ID" sz="1600" dirty="0">
              <a:solidFill>
                <a:srgbClr val="FF0000"/>
              </a:solidFill>
            </a:endParaRPr>
          </a:p>
        </p:txBody>
      </p:sp>
      <p:sp>
        <p:nvSpPr>
          <p:cNvPr id="12" name="TextBox 11"/>
          <p:cNvSpPr txBox="1"/>
          <p:nvPr/>
        </p:nvSpPr>
        <p:spPr>
          <a:xfrm>
            <a:off x="289216" y="6349380"/>
            <a:ext cx="4274438" cy="338554"/>
          </a:xfrm>
          <a:prstGeom prst="rect">
            <a:avLst/>
          </a:prstGeom>
          <a:noFill/>
        </p:spPr>
        <p:txBody>
          <a:bodyPr wrap="square" rtlCol="0">
            <a:spAutoFit/>
          </a:bodyPr>
          <a:lstStyle/>
          <a:p>
            <a:r>
              <a:rPr lang="id-ID" sz="1600" dirty="0" smtClean="0">
                <a:solidFill>
                  <a:srgbClr val="FF0000"/>
                </a:solidFill>
              </a:rPr>
              <a:t>Grafik - Titik BEP ketika garis melintang</a:t>
            </a:r>
            <a:endParaRPr lang="id-ID" sz="1600" dirty="0">
              <a:solidFill>
                <a:srgbClr val="FF0000"/>
              </a:solidFill>
            </a:endParaRPr>
          </a:p>
        </p:txBody>
      </p:sp>
    </p:spTree>
    <p:extLst>
      <p:ext uri="{BB962C8B-B14F-4D97-AF65-F5344CB8AC3E}">
        <p14:creationId xmlns:p14="http://schemas.microsoft.com/office/powerpoint/2010/main" val="232469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a:t>
            </a:r>
            <a:r>
              <a:rPr lang="id-ID" dirty="0" smtClean="0"/>
              <a:t> </a:t>
            </a:r>
            <a:r>
              <a:rPr lang="en-US" dirty="0" smtClean="0"/>
              <a:t>-</a:t>
            </a:r>
            <a:r>
              <a:rPr lang="id-ID" dirty="0" smtClean="0"/>
              <a:t> </a:t>
            </a:r>
            <a:r>
              <a:rPr lang="en-US" dirty="0" smtClean="0"/>
              <a: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pPr>
            <a:r>
              <a:rPr lang="en-US" sz="3200" b="1" dirty="0"/>
              <a:t>Project costs </a:t>
            </a:r>
            <a:r>
              <a:rPr lang="en-US" sz="3200" dirty="0"/>
              <a:t>and </a:t>
            </a:r>
            <a:r>
              <a:rPr lang="en-US" sz="3200" b="1" dirty="0"/>
              <a:t>benefits over </a:t>
            </a:r>
            <a:r>
              <a:rPr lang="en-US" sz="3200" dirty="0"/>
              <a:t>several </a:t>
            </a:r>
            <a:r>
              <a:rPr lang="en-US" sz="3200" dirty="0" smtClean="0"/>
              <a:t>years</a:t>
            </a:r>
            <a:br>
              <a:rPr lang="en-US" sz="3200" dirty="0" smtClean="0"/>
            </a:br>
            <a:r>
              <a:rPr lang="en-US" sz="3200" dirty="0" smtClean="0"/>
              <a:t>(3–5)</a:t>
            </a:r>
            <a:r>
              <a:rPr lang="id-ID" sz="3200" dirty="0" smtClean="0"/>
              <a:t> </a:t>
            </a:r>
          </a:p>
          <a:p>
            <a:pPr lvl="1">
              <a:buFont typeface="Wingdings" panose="05000000000000000000" pitchFamily="2" charset="2"/>
              <a:buChar char="§"/>
            </a:pPr>
            <a:r>
              <a:rPr lang="id-ID" dirty="0" smtClean="0">
                <a:solidFill>
                  <a:schemeClr val="bg1">
                    <a:lumMod val="50000"/>
                  </a:schemeClr>
                </a:solidFill>
              </a:rPr>
              <a:t>Biaya </a:t>
            </a:r>
            <a:r>
              <a:rPr lang="id-ID" dirty="0">
                <a:solidFill>
                  <a:schemeClr val="bg1">
                    <a:lumMod val="50000"/>
                  </a:schemeClr>
                </a:solidFill>
              </a:rPr>
              <a:t>dan manfaat proyek selama beberapa tahun (3-5)</a:t>
            </a:r>
            <a:endParaRPr lang="en-US" dirty="0">
              <a:solidFill>
                <a:schemeClr val="bg1">
                  <a:lumMod val="50000"/>
                </a:schemeClr>
              </a:solidFill>
            </a:endParaRPr>
          </a:p>
          <a:p>
            <a:pPr>
              <a:lnSpc>
                <a:spcPct val="90000"/>
              </a:lnSpc>
            </a:pPr>
            <a:r>
              <a:rPr lang="en-US" sz="3200" b="1" dirty="0"/>
              <a:t>Use normal growth</a:t>
            </a:r>
            <a:r>
              <a:rPr lang="en-US" sz="3200" dirty="0"/>
              <a:t> rates </a:t>
            </a:r>
            <a:r>
              <a:rPr lang="en-US" sz="3200" b="1" dirty="0"/>
              <a:t>for sales </a:t>
            </a:r>
            <a:r>
              <a:rPr lang="en-US" sz="3200" dirty="0"/>
              <a:t>etc</a:t>
            </a:r>
            <a:r>
              <a:rPr lang="en-US" sz="3200" dirty="0" smtClean="0"/>
              <a:t>.</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Gunakan tingkat pertumbuhan normal untuk penjualan</a:t>
            </a:r>
            <a:r>
              <a:rPr lang="id-ID" sz="1200" dirty="0">
                <a:solidFill>
                  <a:schemeClr val="bg1">
                    <a:lumMod val="50000"/>
                  </a:schemeClr>
                </a:solidFill>
              </a:rPr>
              <a:t> </a:t>
            </a:r>
            <a:endParaRPr lang="en-US" dirty="0">
              <a:solidFill>
                <a:schemeClr val="bg1">
                  <a:lumMod val="50000"/>
                </a:schemeClr>
              </a:solidFill>
            </a:endParaRPr>
          </a:p>
          <a:p>
            <a:pPr>
              <a:lnSpc>
                <a:spcPct val="90000"/>
              </a:lnSpc>
            </a:pPr>
            <a:r>
              <a:rPr lang="en-US" sz="3200" b="1" dirty="0"/>
              <a:t>Total added</a:t>
            </a:r>
            <a:r>
              <a:rPr lang="en-US" sz="3200" dirty="0"/>
              <a:t> to </a:t>
            </a:r>
            <a:r>
              <a:rPr lang="en-US" sz="3200" b="1" dirty="0"/>
              <a:t>determine</a:t>
            </a:r>
            <a:r>
              <a:rPr lang="en-US" sz="3200" dirty="0"/>
              <a:t> </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Total ditambahkan untuk </a:t>
            </a:r>
            <a:r>
              <a:rPr lang="id-ID" dirty="0" smtClean="0">
                <a:solidFill>
                  <a:schemeClr val="bg1">
                    <a:lumMod val="50000"/>
                  </a:schemeClr>
                </a:solidFill>
                <a:latin typeface="inherit"/>
              </a:rPr>
              <a:t>menentukan</a:t>
            </a:r>
            <a:endParaRPr lang="en-US" dirty="0">
              <a:solidFill>
                <a:schemeClr val="bg1">
                  <a:lumMod val="50000"/>
                </a:schemeClr>
              </a:solidFill>
            </a:endParaRP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a:t>
            </a:r>
            <a:r>
              <a:rPr lang="en-US" sz="3200" dirty="0" smtClean="0">
                <a:solidFill>
                  <a:srgbClr val="C00000"/>
                </a:solidFill>
              </a:rPr>
              <a:t>Costs</a:t>
            </a:r>
            <a:endParaRPr lang="id-ID" sz="3200" dirty="0" smtClean="0">
              <a:solidFill>
                <a:srgbClr val="C00000"/>
              </a:solidFill>
            </a:endParaRPr>
          </a:p>
          <a:p>
            <a:pPr lvl="1">
              <a:buFont typeface="Wingdings" panose="05000000000000000000" pitchFamily="2" charset="2"/>
              <a:buChar char="§"/>
            </a:pPr>
            <a:r>
              <a:rPr lang="id-ID" dirty="0">
                <a:solidFill>
                  <a:schemeClr val="bg1">
                    <a:lumMod val="50000"/>
                  </a:schemeClr>
                </a:solidFill>
                <a:latin typeface="inherit"/>
              </a:rPr>
              <a:t>Manfaat Keseluruhan = Total Manfaat - Total Biaya</a:t>
            </a:r>
            <a:r>
              <a:rPr lang="id-ID" sz="1200" dirty="0"/>
              <a:t> </a:t>
            </a:r>
            <a:endParaRPr lang="en-US" dirty="0">
              <a:solidFill>
                <a:srgbClr val="C00000"/>
              </a:solidFill>
            </a:endParaRPr>
          </a:p>
          <a:p>
            <a:pPr>
              <a:lnSpc>
                <a:spcPct val="90000"/>
              </a:lnSpc>
            </a:pPr>
            <a:r>
              <a:rPr lang="en-US" sz="3200" dirty="0">
                <a:solidFill>
                  <a:srgbClr val="C00000"/>
                </a:solidFill>
              </a:rPr>
              <a:t>Higher number </a:t>
            </a:r>
            <a:r>
              <a:rPr lang="en-US" sz="3200" dirty="0"/>
              <a:t>is </a:t>
            </a:r>
            <a:r>
              <a:rPr lang="en-US" sz="3200" dirty="0" smtClean="0"/>
              <a:t>better</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Angka yang lebih tinggi lebih </a:t>
            </a:r>
            <a:r>
              <a:rPr lang="id-ID" dirty="0" smtClean="0">
                <a:solidFill>
                  <a:schemeClr val="bg1">
                    <a:lumMod val="50000"/>
                  </a:schemeClr>
                </a:solidFill>
                <a:latin typeface="inherit"/>
              </a:rPr>
              <a:t>baik</a:t>
            </a:r>
            <a:endParaRPr lang="id-ID" sz="3600" dirty="0">
              <a:solidFill>
                <a:schemeClr val="bg1">
                  <a:lumMod val="50000"/>
                </a:schemeClr>
              </a:solidFill>
              <a:latin typeface="Arial" panose="020B0604020202020204" pitchFamily="34" charset="0"/>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252143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0771">
                                            <p:txEl>
                                              <p:pRg st="5" end="5"/>
                                            </p:txEl>
                                          </p:spTgt>
                                        </p:tgtEl>
                                        <p:attrNameLst>
                                          <p:attrName>style.visibility</p:attrName>
                                        </p:attrNameLst>
                                      </p:cBhvr>
                                      <p:to>
                                        <p:strVal val="visible"/>
                                      </p:to>
                                    </p:set>
                                    <p:animEffect transition="in" filter="fade">
                                      <p:cBhvr>
                                        <p:cTn id="42" dur="1000"/>
                                        <p:tgtEl>
                                          <p:spTgt spid="160771">
                                            <p:txEl>
                                              <p:pRg st="5" end="5"/>
                                            </p:txEl>
                                          </p:spTgt>
                                        </p:tgtEl>
                                      </p:cBhvr>
                                    </p:animEffect>
                                    <p:anim calcmode="lin" valueType="num">
                                      <p:cBhvr>
                                        <p:cTn id="43" dur="1000" fill="hold"/>
                                        <p:tgtEl>
                                          <p:spTgt spid="16077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0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771">
                                            <p:txEl>
                                              <p:pRg st="6" end="6"/>
                                            </p:txEl>
                                          </p:spTgt>
                                        </p:tgtEl>
                                        <p:attrNameLst>
                                          <p:attrName>style.visibility</p:attrName>
                                        </p:attrNameLst>
                                      </p:cBhvr>
                                      <p:to>
                                        <p:strVal val="visible"/>
                                      </p:to>
                                    </p:set>
                                    <p:animEffect transition="in" filter="fade">
                                      <p:cBhvr>
                                        <p:cTn id="49" dur="1000"/>
                                        <p:tgtEl>
                                          <p:spTgt spid="160771">
                                            <p:txEl>
                                              <p:pRg st="6" end="6"/>
                                            </p:txEl>
                                          </p:spTgt>
                                        </p:tgtEl>
                                      </p:cBhvr>
                                    </p:animEffect>
                                    <p:anim calcmode="lin" valueType="num">
                                      <p:cBhvr>
                                        <p:cTn id="50" dur="1000" fill="hold"/>
                                        <p:tgtEl>
                                          <p:spTgt spid="16077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07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0771">
                                            <p:txEl>
                                              <p:pRg st="7" end="7"/>
                                            </p:txEl>
                                          </p:spTgt>
                                        </p:tgtEl>
                                        <p:attrNameLst>
                                          <p:attrName>style.visibility</p:attrName>
                                        </p:attrNameLst>
                                      </p:cBhvr>
                                      <p:to>
                                        <p:strVal val="visible"/>
                                      </p:to>
                                    </p:set>
                                    <p:animEffect transition="in" filter="fade">
                                      <p:cBhvr>
                                        <p:cTn id="56" dur="1000"/>
                                        <p:tgtEl>
                                          <p:spTgt spid="160771">
                                            <p:txEl>
                                              <p:pRg st="7" end="7"/>
                                            </p:txEl>
                                          </p:spTgt>
                                        </p:tgtEl>
                                      </p:cBhvr>
                                    </p:animEffect>
                                    <p:anim calcmode="lin" valueType="num">
                                      <p:cBhvr>
                                        <p:cTn id="57" dur="10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07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60771">
                                            <p:txEl>
                                              <p:pRg st="8" end="8"/>
                                            </p:txEl>
                                          </p:spTgt>
                                        </p:tgtEl>
                                        <p:attrNameLst>
                                          <p:attrName>style.visibility</p:attrName>
                                        </p:attrNameLst>
                                      </p:cBhvr>
                                      <p:to>
                                        <p:strVal val="visible"/>
                                      </p:to>
                                    </p:set>
                                    <p:animEffect transition="in" filter="fade">
                                      <p:cBhvr>
                                        <p:cTn id="63" dur="1000"/>
                                        <p:tgtEl>
                                          <p:spTgt spid="160771">
                                            <p:txEl>
                                              <p:pRg st="8" end="8"/>
                                            </p:txEl>
                                          </p:spTgt>
                                        </p:tgtEl>
                                      </p:cBhvr>
                                    </p:animEffect>
                                    <p:anim calcmode="lin" valueType="num">
                                      <p:cBhvr>
                                        <p:cTn id="64" dur="10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07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0771">
                                            <p:txEl>
                                              <p:pRg st="9" end="9"/>
                                            </p:txEl>
                                          </p:spTgt>
                                        </p:tgtEl>
                                        <p:attrNameLst>
                                          <p:attrName>style.visibility</p:attrName>
                                        </p:attrNameLst>
                                      </p:cBhvr>
                                      <p:to>
                                        <p:strVal val="visible"/>
                                      </p:to>
                                    </p:set>
                                    <p:animEffect transition="in" filter="fade">
                                      <p:cBhvr>
                                        <p:cTn id="70" dur="1000"/>
                                        <p:tgtEl>
                                          <p:spTgt spid="160771">
                                            <p:txEl>
                                              <p:pRg st="9" end="9"/>
                                            </p:txEl>
                                          </p:spTgt>
                                        </p:tgtEl>
                                      </p:cBhvr>
                                    </p:animEffect>
                                    <p:anim calcmode="lin" valueType="num">
                                      <p:cBhvr>
                                        <p:cTn id="71" dur="10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077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37</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661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38</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53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39</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356320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a:solidFill>
                  <a:srgbClr val="FF0000"/>
                </a:solidFill>
              </a:rPr>
              <a:t>2</a:t>
            </a:r>
            <a:r>
              <a:rPr lang="id-ID" b="1" dirty="0" smtClean="0">
                <a:solidFill>
                  <a:srgbClr val="FF0000"/>
                </a:solidFill>
              </a:rPr>
              <a:t>) </a:t>
            </a:r>
            <a:r>
              <a:rPr lang="id-ID" sz="5400" b="1" dirty="0">
                <a:solidFill>
                  <a:srgbClr val="FF0000"/>
                </a:solidFill>
              </a:rPr>
              <a:t>Siklus hidup </a:t>
            </a:r>
            <a:r>
              <a:rPr lang="id-ID" sz="5400" b="1" dirty="0" smtClean="0">
                <a:solidFill>
                  <a:srgbClr val="FF0000"/>
                </a:solidFill>
              </a:rPr>
              <a:t>Proyek</a:t>
            </a:r>
            <a:endParaRPr lang="id-ID" b="1" dirty="0">
              <a:solidFill>
                <a:srgbClr val="FF0000"/>
              </a:solidFill>
            </a:endParaRPr>
          </a:p>
        </p:txBody>
      </p:sp>
      <p:sp>
        <p:nvSpPr>
          <p:cNvPr id="3" name="Text Placeholder 2"/>
          <p:cNvSpPr>
            <a:spLocks noGrp="1"/>
          </p:cNvSpPr>
          <p:nvPr>
            <p:ph type="body" idx="1"/>
          </p:nvPr>
        </p:nvSpPr>
        <p:spPr/>
        <p:txBody>
          <a:bodyPr/>
          <a:lstStyle/>
          <a:p>
            <a:r>
              <a:rPr lang="id-ID" dirty="0" smtClean="0"/>
              <a:t> </a:t>
            </a:r>
            <a:endParaRPr lang="id-ID" dirty="0"/>
          </a:p>
        </p:txBody>
      </p:sp>
    </p:spTree>
    <p:extLst>
      <p:ext uri="{BB962C8B-B14F-4D97-AF65-F5344CB8AC3E}">
        <p14:creationId xmlns:p14="http://schemas.microsoft.com/office/powerpoint/2010/main" val="2747420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r>
              <a:rPr lang="id-ID" dirty="0" smtClean="0"/>
              <a:t> - </a:t>
            </a:r>
            <a:r>
              <a:rPr lang="id-ID" dirty="0"/>
              <a:t>Nilai sekarang</a:t>
            </a:r>
            <a:endParaRPr lang="en-US" dirty="0" smtClean="0"/>
          </a:p>
        </p:txBody>
      </p:sp>
      <p:sp>
        <p:nvSpPr>
          <p:cNvPr id="3" name="Content Placeholder 2"/>
          <p:cNvSpPr>
            <a:spLocks noGrp="1"/>
          </p:cNvSpPr>
          <p:nvPr>
            <p:ph idx="1"/>
          </p:nvPr>
        </p:nvSpPr>
        <p:spPr/>
        <p:txBody>
          <a:bodyPr>
            <a:normAutofit fontScale="92500" lnSpcReduction="10000"/>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endParaRPr lang="id-ID" sz="3200" dirty="0" smtClean="0"/>
          </a:p>
          <a:p>
            <a:pPr marL="0" indent="0">
              <a:buNone/>
            </a:pPr>
            <a:r>
              <a:rPr lang="id-ID" sz="3200" dirty="0" smtClean="0"/>
              <a:t>(</a:t>
            </a:r>
            <a:r>
              <a:rPr lang="id-ID" sz="3200" dirty="0"/>
              <a:t>nilai uang saat ini untuk nilai tertentu di masa yang akan </a:t>
            </a:r>
            <a:r>
              <a:rPr lang="id-ID" sz="3200" dirty="0" smtClean="0"/>
              <a:t>datang)</a:t>
            </a:r>
            <a:endParaRPr lang="en-US" sz="3200" dirty="0" smtClean="0"/>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1081"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724150" y="4740831"/>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495550" y="5350431"/>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90750" y="5513011"/>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
        <p:nvSpPr>
          <p:cNvPr id="5" name="TextBox 4"/>
          <p:cNvSpPr txBox="1"/>
          <p:nvPr/>
        </p:nvSpPr>
        <p:spPr>
          <a:xfrm>
            <a:off x="5270375" y="3781351"/>
            <a:ext cx="3873625" cy="1477328"/>
          </a:xfrm>
          <a:prstGeom prst="rect">
            <a:avLst/>
          </a:prstGeom>
          <a:noFill/>
        </p:spPr>
        <p:txBody>
          <a:bodyPr wrap="none" rtlCol="0">
            <a:spAutoFit/>
          </a:bodyPr>
          <a:lstStyle/>
          <a:p>
            <a:r>
              <a:rPr lang="id-ID" b="1" dirty="0" smtClean="0"/>
              <a:t>Ket: </a:t>
            </a:r>
          </a:p>
          <a:p>
            <a:pPr marL="285750" indent="-285750">
              <a:buFont typeface="Arial" panose="020B0604020202020204" pitchFamily="34" charset="0"/>
              <a:buChar char="•"/>
            </a:pPr>
            <a:r>
              <a:rPr lang="id-ID" dirty="0" smtClean="0"/>
              <a:t>PV : </a:t>
            </a:r>
            <a:r>
              <a:rPr lang="fi-FI" dirty="0" smtClean="0"/>
              <a:t>nilai </a:t>
            </a:r>
            <a:r>
              <a:rPr lang="fi-FI" dirty="0"/>
              <a:t>tahun ke 0</a:t>
            </a:r>
            <a:endParaRPr lang="id-ID" dirty="0" smtClean="0"/>
          </a:p>
          <a:p>
            <a:pPr marL="285750" indent="-285750">
              <a:buFont typeface="Arial" panose="020B0604020202020204" pitchFamily="34" charset="0"/>
              <a:buChar char="•"/>
            </a:pPr>
            <a:r>
              <a:rPr lang="id-ID" dirty="0" smtClean="0"/>
              <a:t>Amount : </a:t>
            </a:r>
            <a:r>
              <a:rPr lang="id-ID" dirty="0"/>
              <a:t>nilai pada akhir tahun ke </a:t>
            </a:r>
            <a:r>
              <a:rPr lang="id-ID" dirty="0" smtClean="0"/>
              <a:t>n</a:t>
            </a:r>
          </a:p>
          <a:p>
            <a:pPr marL="285750" indent="-285750">
              <a:buFont typeface="Arial" panose="020B0604020202020204" pitchFamily="34" charset="0"/>
              <a:buChar char="•"/>
            </a:pPr>
            <a:r>
              <a:rPr lang="id-ID" dirty="0" smtClean="0"/>
              <a:t>Interest Rate : </a:t>
            </a:r>
            <a:r>
              <a:rPr lang="id-ID" dirty="0"/>
              <a:t>Suku </a:t>
            </a:r>
            <a:r>
              <a:rPr lang="id-ID" dirty="0" smtClean="0"/>
              <a:t>bunga</a:t>
            </a:r>
          </a:p>
          <a:p>
            <a:pPr marL="285750" indent="-285750">
              <a:buFont typeface="Arial" panose="020B0604020202020204" pitchFamily="34" charset="0"/>
              <a:buChar char="•"/>
            </a:pPr>
            <a:r>
              <a:rPr lang="id-ID" dirty="0" smtClean="0"/>
              <a:t>n : jumlah waktu (tahun)</a:t>
            </a:r>
            <a:r>
              <a:rPr lang="id-ID" dirty="0"/>
              <a:t> </a:t>
            </a:r>
          </a:p>
        </p:txBody>
      </p:sp>
    </p:spTree>
    <p:extLst>
      <p:ext uri="{BB962C8B-B14F-4D97-AF65-F5344CB8AC3E}">
        <p14:creationId xmlns:p14="http://schemas.microsoft.com/office/powerpoint/2010/main" val="373075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nchor="t"/>
          <a:lstStyle/>
          <a:p>
            <a:r>
              <a:rPr lang="en-US" dirty="0"/>
              <a:t>Net Present Value</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2106"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53184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r>
              <a:rPr lang="id-ID" dirty="0"/>
              <a:t/>
            </a:r>
            <a:br>
              <a:rPr lang="id-ID" dirty="0"/>
            </a:br>
            <a:r>
              <a:rPr lang="fi-FI" dirty="0" smtClean="0">
                <a:solidFill>
                  <a:schemeClr val="bg1">
                    <a:lumMod val="75000"/>
                  </a:schemeClr>
                </a:solidFill>
              </a:rPr>
              <a:t>selisih Pengeluaran dan </a:t>
            </a:r>
            <a:r>
              <a:rPr lang="fi-FI" dirty="0">
                <a:solidFill>
                  <a:schemeClr val="bg1">
                    <a:lumMod val="75000"/>
                  </a:schemeClr>
                </a:solidFill>
              </a:rPr>
              <a:t>pemasukan </a:t>
            </a:r>
            <a:endParaRPr lang="en-US" dirty="0" smtClean="0">
              <a:solidFill>
                <a:schemeClr val="bg1">
                  <a:lumMod val="75000"/>
                </a:schemeClr>
              </a:solidFill>
            </a:endParaRPr>
          </a:p>
        </p:txBody>
      </p:sp>
      <p:sp>
        <p:nvSpPr>
          <p:cNvPr id="3" name="Content Placeholder 2"/>
          <p:cNvSpPr>
            <a:spLocks noGrp="1"/>
          </p:cNvSpPr>
          <p:nvPr>
            <p:ph idx="1"/>
          </p:nvPr>
        </p:nvSpPr>
        <p:spPr>
          <a:xfrm>
            <a:off x="476251" y="1658982"/>
            <a:ext cx="4475311" cy="4859675"/>
          </a:xfrm>
        </p:spPr>
        <p:txBody>
          <a:bodyPr>
            <a:normAutofit/>
          </a:bodyPr>
          <a:lstStyle/>
          <a:p>
            <a:pPr>
              <a:buNone/>
            </a:pPr>
            <a:r>
              <a:rPr lang="en-US" sz="3600" dirty="0" smtClean="0"/>
              <a:t>	The present value of benefit less the present value of cost</a:t>
            </a:r>
            <a:endParaRPr lang="id-ID" sz="3600" dirty="0" smtClean="0"/>
          </a:p>
          <a:p>
            <a:pPr marL="0" indent="0">
              <a:buNone/>
            </a:pPr>
            <a:endParaRPr lang="en-US" dirty="0" smtClean="0"/>
          </a:p>
          <a:p>
            <a:pPr>
              <a:buNone/>
            </a:pPr>
            <a:r>
              <a:rPr lang="en-US" b="1"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42</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4951563" y="2088271"/>
            <a:ext cx="3844096" cy="4001095"/>
          </a:xfrm>
          <a:prstGeom prst="rect">
            <a:avLst/>
          </a:prstGeom>
        </p:spPr>
        <p:txBody>
          <a:bodyPr wrap="square">
            <a:spAutoFit/>
          </a:bodyPr>
          <a:lstStyle/>
          <a:p>
            <a:pPr>
              <a:buNone/>
            </a:pPr>
            <a:r>
              <a:rPr lang="id-ID" sz="2000" b="1" dirty="0" smtClean="0"/>
              <a:t>Manfaat NPV :</a:t>
            </a:r>
            <a:endParaRPr lang="id-ID" sz="2000" b="1" dirty="0"/>
          </a:p>
          <a:p>
            <a:pPr marL="276225" lvl="1" indent="-276225">
              <a:buFont typeface="Wingdings" panose="05000000000000000000" pitchFamily="2" charset="2"/>
              <a:buChar char="§"/>
            </a:pPr>
            <a:r>
              <a:rPr lang="id-ID" dirty="0"/>
              <a:t>mengukur kemampuan dan peluang investasinya hingga beberapa tahun yang akan datang,</a:t>
            </a:r>
          </a:p>
          <a:p>
            <a:pPr marL="276225" lvl="1" indent="-276225">
              <a:buFont typeface="Wingdings" panose="05000000000000000000" pitchFamily="2" charset="2"/>
              <a:buChar char="§"/>
            </a:pPr>
            <a:r>
              <a:rPr lang="id-ID" dirty="0"/>
              <a:t>investasi tersebut akan menguntungkan bagi mereka?</a:t>
            </a:r>
          </a:p>
          <a:p>
            <a:pPr marL="276225" lvl="1" indent="-276225">
              <a:buFont typeface="Wingdings" panose="05000000000000000000" pitchFamily="2" charset="2"/>
              <a:buChar char="§"/>
            </a:pPr>
            <a:r>
              <a:rPr lang="id-ID" dirty="0"/>
              <a:t>Atau merugikan? </a:t>
            </a:r>
          </a:p>
          <a:p>
            <a:pPr marL="276225" lvl="1" indent="-276225">
              <a:buFont typeface="Wingdings" panose="05000000000000000000" pitchFamily="2" charset="2"/>
              <a:buChar char="§"/>
            </a:pPr>
            <a:r>
              <a:rPr lang="id-ID" dirty="0"/>
              <a:t>Jika memang menguntungkan, seberapa besar margin keuntungannya? </a:t>
            </a:r>
          </a:p>
          <a:p>
            <a:pPr marL="276225" lvl="1" indent="-276225">
              <a:buFont typeface="Wingdings" panose="05000000000000000000" pitchFamily="2" charset="2"/>
              <a:buChar char="§"/>
            </a:pPr>
            <a:r>
              <a:rPr lang="id-ID" dirty="0"/>
              <a:t>Apakah cukup </a:t>
            </a:r>
            <a:r>
              <a:rPr lang="id-ID" i="1" dirty="0"/>
              <a:t>worth</a:t>
            </a:r>
            <a:r>
              <a:rPr lang="id-ID" dirty="0"/>
              <a:t> itu untuk dijalankan? </a:t>
            </a:r>
          </a:p>
          <a:p>
            <a:pPr marL="276225" lvl="1" indent="-276225">
              <a:buFont typeface="Wingdings" panose="05000000000000000000" pitchFamily="2" charset="2"/>
              <a:buChar char="§"/>
            </a:pPr>
            <a:r>
              <a:rPr lang="id-ID" dirty="0"/>
              <a:t>Ataukah tidak sebanding dengan </a:t>
            </a:r>
            <a:r>
              <a:rPr lang="id-ID" i="1" dirty="0"/>
              <a:t>effort</a:t>
            </a:r>
            <a:r>
              <a:rPr lang="id-ID" dirty="0"/>
              <a:t> yang dikeluarkan?</a:t>
            </a:r>
            <a:endParaRPr lang="en-US" dirty="0"/>
          </a:p>
        </p:txBody>
      </p:sp>
    </p:spTree>
    <p:extLst>
      <p:ext uri="{BB962C8B-B14F-4D97-AF65-F5344CB8AC3E}">
        <p14:creationId xmlns:p14="http://schemas.microsoft.com/office/powerpoint/2010/main" val="644211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43</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3130"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80664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a:t/>
            </a:r>
            <a:br>
              <a:rPr lang="id-ID" dirty="0"/>
            </a:br>
            <a:r>
              <a:rPr lang="id-ID" b="1" dirty="0" smtClean="0">
                <a:solidFill>
                  <a:schemeClr val="bg1">
                    <a:lumMod val="75000"/>
                  </a:schemeClr>
                </a:solidFill>
              </a:rPr>
              <a:t>Laba Atas Investasi</a:t>
            </a:r>
            <a:endParaRPr lang="en-US" dirty="0" smtClean="0">
              <a:solidFill>
                <a:schemeClr val="bg1">
                  <a:lumMod val="75000"/>
                </a:schemeClr>
              </a:solidFill>
            </a:endParaRP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44</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290777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smtClean="0"/>
              <a:t> (contd-2)</a:t>
            </a:r>
            <a:r>
              <a:rPr lang="id-ID" dirty="0"/>
              <a:t/>
            </a:r>
            <a:br>
              <a:rPr lang="id-ID" dirty="0"/>
            </a:br>
            <a:r>
              <a:rPr lang="id-ID" b="1" dirty="0" smtClean="0">
                <a:solidFill>
                  <a:schemeClr val="bg1">
                    <a:lumMod val="75000"/>
                  </a:schemeClr>
                </a:solidFill>
              </a:rPr>
              <a:t>Manfaat ROI</a:t>
            </a:r>
            <a:endParaRPr lang="en-US" dirty="0" smtClean="0">
              <a:solidFill>
                <a:schemeClr val="bg1">
                  <a:lumMod val="75000"/>
                </a:schemeClr>
              </a:solidFill>
            </a:endParaRPr>
          </a:p>
        </p:txBody>
      </p:sp>
      <p:sp>
        <p:nvSpPr>
          <p:cNvPr id="3" name="Content Placeholder 2"/>
          <p:cNvSpPr>
            <a:spLocks noGrp="1"/>
          </p:cNvSpPr>
          <p:nvPr>
            <p:ph idx="1"/>
          </p:nvPr>
        </p:nvSpPr>
        <p:spPr/>
        <p:txBody>
          <a:bodyPr>
            <a:normAutofit lnSpcReduction="10000"/>
          </a:bodyPr>
          <a:lstStyle/>
          <a:p>
            <a:pPr marL="514350" indent="-514350" algn="just">
              <a:buFont typeface="+mj-lt"/>
              <a:buAutoNum type="arabicPeriod"/>
            </a:pPr>
            <a:r>
              <a:rPr lang="id-ID" dirty="0" smtClean="0"/>
              <a:t>M</a:t>
            </a:r>
            <a:r>
              <a:rPr lang="en-US" dirty="0" err="1" smtClean="0"/>
              <a:t>engukur</a:t>
            </a:r>
            <a:r>
              <a:rPr lang="en-US" dirty="0" smtClean="0"/>
              <a:t> </a:t>
            </a:r>
            <a:r>
              <a:rPr lang="en-US" dirty="0" err="1"/>
              <a:t>efisiensi</a:t>
            </a:r>
            <a:r>
              <a:rPr lang="en-US" dirty="0"/>
              <a:t> </a:t>
            </a:r>
            <a:r>
              <a:rPr lang="en-US" dirty="0" err="1"/>
              <a:t>penggunaan</a:t>
            </a:r>
            <a:r>
              <a:rPr lang="en-US" dirty="0"/>
              <a:t> modal yang </a:t>
            </a:r>
            <a:r>
              <a:rPr lang="en-US" dirty="0" err="1"/>
              <a:t>bekerja</a:t>
            </a:r>
            <a:r>
              <a:rPr lang="en-US" dirty="0"/>
              <a:t>, </a:t>
            </a:r>
            <a:r>
              <a:rPr lang="en-US" dirty="0" err="1"/>
              <a:t>efisiensi</a:t>
            </a:r>
            <a:r>
              <a:rPr lang="en-US" dirty="0"/>
              <a:t> </a:t>
            </a:r>
            <a:r>
              <a:rPr lang="en-US" dirty="0" err="1"/>
              <a:t>produksi</a:t>
            </a:r>
            <a:r>
              <a:rPr lang="en-US" dirty="0"/>
              <a:t>, </a:t>
            </a:r>
            <a:r>
              <a:rPr lang="en-US" dirty="0" err="1"/>
              <a:t>dan</a:t>
            </a:r>
            <a:r>
              <a:rPr lang="en-US" dirty="0"/>
              <a:t> </a:t>
            </a:r>
            <a:r>
              <a:rPr lang="en-US" dirty="0" err="1"/>
              <a:t>efisiensi</a:t>
            </a:r>
            <a:r>
              <a:rPr lang="en-US" dirty="0"/>
              <a:t> </a:t>
            </a:r>
            <a:r>
              <a:rPr lang="en-US" dirty="0" err="1"/>
              <a:t>penjualan</a:t>
            </a:r>
            <a:r>
              <a:rPr lang="en-US" dirty="0"/>
              <a:t>.</a:t>
            </a:r>
          </a:p>
          <a:p>
            <a:pPr marL="514350" indent="-514350" algn="just">
              <a:buFont typeface="+mj-lt"/>
              <a:buAutoNum type="arabicPeriod"/>
            </a:pPr>
            <a:r>
              <a:rPr lang="en-US" dirty="0" err="1" smtClean="0"/>
              <a:t>Membandingkan</a:t>
            </a:r>
            <a:r>
              <a:rPr lang="en-US" dirty="0" smtClean="0"/>
              <a:t> </a:t>
            </a:r>
            <a:r>
              <a:rPr lang="en-US" dirty="0" err="1"/>
              <a:t>efisiensi</a:t>
            </a:r>
            <a:r>
              <a:rPr lang="en-US" dirty="0"/>
              <a:t> </a:t>
            </a:r>
            <a:r>
              <a:rPr lang="en-US" dirty="0" err="1"/>
              <a:t>penggunaan</a:t>
            </a:r>
            <a:r>
              <a:rPr lang="en-US" dirty="0"/>
              <a:t> modal </a:t>
            </a:r>
            <a:r>
              <a:rPr lang="en-US" dirty="0" err="1"/>
              <a:t>perusahaan</a:t>
            </a:r>
            <a:r>
              <a:rPr lang="en-US" dirty="0"/>
              <a:t> lain yang </a:t>
            </a:r>
            <a:r>
              <a:rPr lang="en-US" dirty="0" err="1"/>
              <a:t>sejenis</a:t>
            </a:r>
            <a:endParaRPr lang="en-US" dirty="0"/>
          </a:p>
          <a:p>
            <a:pPr marL="514350" indent="-514350" algn="just">
              <a:buFont typeface="+mj-lt"/>
              <a:buAutoNum type="arabicPeriod"/>
            </a:pPr>
            <a:r>
              <a:rPr lang="en-US" dirty="0" err="1" smtClean="0"/>
              <a:t>Mengetahui</a:t>
            </a:r>
            <a:r>
              <a:rPr lang="en-US" dirty="0" smtClean="0"/>
              <a:t> </a:t>
            </a:r>
            <a:r>
              <a:rPr lang="en-US" dirty="0" err="1"/>
              <a:t>perusahaannya</a:t>
            </a:r>
            <a:r>
              <a:rPr lang="en-US" dirty="0"/>
              <a:t> </a:t>
            </a:r>
            <a:r>
              <a:rPr lang="en-US" dirty="0" err="1"/>
              <a:t>berada</a:t>
            </a:r>
            <a:r>
              <a:rPr lang="en-US" dirty="0"/>
              <a:t> di </a:t>
            </a:r>
            <a:r>
              <a:rPr lang="en-US" dirty="0" err="1"/>
              <a:t>bawah</a:t>
            </a:r>
            <a:r>
              <a:rPr lang="en-US" dirty="0"/>
              <a:t>, </a:t>
            </a:r>
            <a:r>
              <a:rPr lang="en-US" dirty="0" err="1"/>
              <a:t>sama</a:t>
            </a:r>
            <a:r>
              <a:rPr lang="en-US" dirty="0"/>
              <a:t>, </a:t>
            </a:r>
            <a:r>
              <a:rPr lang="en-US" dirty="0" err="1"/>
              <a:t>atau</a:t>
            </a:r>
            <a:r>
              <a:rPr lang="en-US" dirty="0"/>
              <a:t> di </a:t>
            </a:r>
            <a:r>
              <a:rPr lang="en-US" dirty="0" err="1"/>
              <a:t>atas</a:t>
            </a:r>
            <a:r>
              <a:rPr lang="en-US" dirty="0"/>
              <a:t> rata-rata.</a:t>
            </a:r>
          </a:p>
          <a:p>
            <a:pPr marL="514350" indent="-514350" algn="just">
              <a:buFont typeface="+mj-lt"/>
              <a:buAutoNum type="arabicPeriod"/>
            </a:pPr>
            <a:r>
              <a:rPr lang="en-US" dirty="0" err="1" smtClean="0"/>
              <a:t>Mengetahui</a:t>
            </a:r>
            <a:r>
              <a:rPr lang="en-US" dirty="0" smtClean="0"/>
              <a:t> </a:t>
            </a:r>
            <a:r>
              <a:rPr lang="en-US" dirty="0" err="1"/>
              <a:t>letak</a:t>
            </a:r>
            <a:r>
              <a:rPr lang="en-US" dirty="0"/>
              <a:t> </a:t>
            </a:r>
            <a:r>
              <a:rPr lang="en-US" dirty="0" err="1"/>
              <a:t>kelemahan</a:t>
            </a:r>
            <a:r>
              <a:rPr lang="en-US" dirty="0"/>
              <a:t> </a:t>
            </a:r>
            <a:r>
              <a:rPr lang="en-US" dirty="0" err="1"/>
              <a:t>dan</a:t>
            </a:r>
            <a:r>
              <a:rPr lang="en-US" dirty="0"/>
              <a:t> </a:t>
            </a:r>
            <a:r>
              <a:rPr lang="en-US" dirty="0" err="1"/>
              <a:t>kekuatan</a:t>
            </a:r>
            <a:r>
              <a:rPr lang="en-US" dirty="0"/>
              <a:t> </a:t>
            </a:r>
            <a:r>
              <a:rPr lang="en-US" dirty="0" err="1"/>
              <a:t>perusahaan</a:t>
            </a:r>
            <a:r>
              <a:rPr lang="en-US" dirty="0"/>
              <a:t> </a:t>
            </a:r>
            <a:r>
              <a:rPr lang="en-US" dirty="0" err="1"/>
              <a:t>dengan</a:t>
            </a:r>
            <a:r>
              <a:rPr lang="en-US" dirty="0"/>
              <a:t> </a:t>
            </a:r>
            <a:r>
              <a:rPr lang="en-US" dirty="0" err="1"/>
              <a:t>perusahaan</a:t>
            </a:r>
            <a:r>
              <a:rPr lang="en-US" dirty="0"/>
              <a:t> lain </a:t>
            </a:r>
            <a:r>
              <a:rPr lang="en-US" dirty="0" err="1"/>
              <a:t>sejenis</a:t>
            </a:r>
            <a:endParaRPr lang="en-US" dirty="0"/>
          </a:p>
          <a:p>
            <a:pPr marL="514350" indent="-514350" algn="just">
              <a:buFont typeface="+mj-lt"/>
              <a:buAutoNum type="arabicPeriod"/>
            </a:pPr>
            <a:r>
              <a:rPr lang="en-US" dirty="0" err="1" smtClean="0"/>
              <a:t>Mengukur</a:t>
            </a:r>
            <a:r>
              <a:rPr lang="en-US" dirty="0" smtClean="0"/>
              <a:t> </a:t>
            </a:r>
            <a:r>
              <a:rPr lang="en-US" dirty="0" err="1"/>
              <a:t>efisiensi</a:t>
            </a:r>
            <a:r>
              <a:rPr lang="en-US" dirty="0"/>
              <a:t> </a:t>
            </a:r>
            <a:r>
              <a:rPr lang="en-US" dirty="0" err="1"/>
              <a:t>tindakan-tindakan</a:t>
            </a:r>
            <a:r>
              <a:rPr lang="en-US" dirty="0"/>
              <a:t> </a:t>
            </a:r>
            <a:r>
              <a:rPr lang="en-US" dirty="0" err="1"/>
              <a:t>tiap</a:t>
            </a:r>
            <a:r>
              <a:rPr lang="en-US" dirty="0"/>
              <a:t> </a:t>
            </a:r>
            <a:r>
              <a:rPr lang="en-US" dirty="0" err="1"/>
              <a:t>devisi</a:t>
            </a:r>
            <a:endParaRPr lang="en-US" dirty="0"/>
          </a:p>
          <a:p>
            <a:pPr marL="514350" indent="-514350" algn="just">
              <a:buFont typeface="+mj-lt"/>
              <a:buAutoNum type="arabicPeriod"/>
            </a:pPr>
            <a:r>
              <a:rPr lang="en-US" dirty="0" err="1" smtClean="0"/>
              <a:t>Mengukur</a:t>
            </a:r>
            <a:r>
              <a:rPr lang="en-US" dirty="0" smtClean="0"/>
              <a:t> </a:t>
            </a:r>
            <a:r>
              <a:rPr lang="en-US" dirty="0" err="1"/>
              <a:t>profitabilitas</a:t>
            </a:r>
            <a:r>
              <a:rPr lang="en-US" dirty="0"/>
              <a:t> </a:t>
            </a:r>
            <a:r>
              <a:rPr lang="en-US" dirty="0" err="1"/>
              <a:t>dari</a:t>
            </a:r>
            <a:r>
              <a:rPr lang="en-US" dirty="0"/>
              <a:t> </a:t>
            </a:r>
            <a:r>
              <a:rPr lang="en-US" dirty="0" err="1"/>
              <a:t>produk</a:t>
            </a:r>
            <a:r>
              <a:rPr lang="en-US" dirty="0"/>
              <a:t> yang </a:t>
            </a:r>
            <a:r>
              <a:rPr lang="en-US" dirty="0" err="1"/>
              <a:t>dihasilkan</a:t>
            </a:r>
            <a:endParaRPr lang="en-US" dirty="0"/>
          </a:p>
          <a:p>
            <a:pPr marL="514350" indent="-514350" algn="just">
              <a:buFont typeface="+mj-lt"/>
              <a:buAutoNum type="arabicPeriod"/>
            </a:pPr>
            <a:r>
              <a:rPr lang="en-US" dirty="0" err="1" smtClean="0"/>
              <a:t>Keperluan</a:t>
            </a:r>
            <a:r>
              <a:rPr lang="en-US" dirty="0" smtClean="0"/>
              <a:t> </a:t>
            </a:r>
            <a:r>
              <a:rPr lang="en-US" dirty="0" err="1"/>
              <a:t>kontrol</a:t>
            </a:r>
            <a:r>
              <a:rPr lang="en-US" dirty="0"/>
              <a:t>, </a:t>
            </a:r>
            <a:r>
              <a:rPr lang="en-US" dirty="0" err="1"/>
              <a:t>maupun</a:t>
            </a:r>
            <a:r>
              <a:rPr lang="en-US" dirty="0"/>
              <a:t> </a:t>
            </a:r>
            <a:r>
              <a:rPr lang="en-US" dirty="0" err="1"/>
              <a:t>perencanaan</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45</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09319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46</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4153"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21295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a:t>
            </a:r>
            <a:r>
              <a:rPr lang="id-ID" sz="3200" dirty="0" smtClean="0"/>
              <a:t>(sama) </a:t>
            </a:r>
            <a:r>
              <a:rPr lang="en-US" sz="3200" dirty="0" smtClean="0"/>
              <a:t>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47</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68179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(contd-2)</a:t>
            </a:r>
            <a:endParaRPr lang="en-US" dirty="0" smtClean="0"/>
          </a:p>
        </p:txBody>
      </p:sp>
      <p:sp>
        <p:nvSpPr>
          <p:cNvPr id="5" name="Content Placeholder 4"/>
          <p:cNvSpPr>
            <a:spLocks noGrp="1"/>
          </p:cNvSpPr>
          <p:nvPr>
            <p:ph idx="1"/>
          </p:nvPr>
        </p:nvSpPr>
        <p:spPr/>
        <p:txBody>
          <a:bodyPr/>
          <a:lstStyle/>
          <a:p>
            <a:r>
              <a:rPr lang="id-ID" b="1" dirty="0"/>
              <a:t>Break Even Point</a:t>
            </a:r>
            <a:r>
              <a:rPr lang="id-ID" dirty="0"/>
              <a:t> </a:t>
            </a:r>
            <a:r>
              <a:rPr lang="id-ID" dirty="0" smtClean="0"/>
              <a:t>digunakan </a:t>
            </a:r>
            <a:r>
              <a:rPr lang="id-ID" dirty="0"/>
              <a:t>untuk menganalisis proyeksi sejauh mana banyaknya jumlah unit yang </a:t>
            </a:r>
            <a:r>
              <a:rPr lang="id-ID" dirty="0" smtClean="0"/>
              <a:t>diproduksi berapa </a:t>
            </a:r>
            <a:r>
              <a:rPr lang="id-ID" dirty="0"/>
              <a:t>uang yang harus diterima </a:t>
            </a:r>
            <a:r>
              <a:rPr lang="id-ID" dirty="0" smtClean="0"/>
              <a:t>untuk balik </a:t>
            </a:r>
            <a:r>
              <a:rPr lang="id-ID" dirty="0"/>
              <a:t>modal</a:t>
            </a:r>
            <a:r>
              <a:rPr lang="id-ID" dirty="0" smtClean="0"/>
              <a:t>.</a:t>
            </a:r>
          </a:p>
          <a:p>
            <a:r>
              <a:rPr lang="id-ID" b="1" dirty="0" smtClean="0"/>
              <a:t>Komponen BEP : </a:t>
            </a:r>
          </a:p>
          <a:p>
            <a:pPr marL="811213" lvl="1" indent="-354013">
              <a:buFont typeface="Wingdings" panose="05000000000000000000" pitchFamily="2" charset="2"/>
              <a:buChar char="§"/>
            </a:pPr>
            <a:r>
              <a:rPr lang="id-ID" b="1" dirty="0"/>
              <a:t>Fixed </a:t>
            </a:r>
            <a:r>
              <a:rPr lang="id-ID" b="1" dirty="0" smtClean="0"/>
              <a:t>Cost</a:t>
            </a:r>
            <a:r>
              <a:rPr lang="id-ID" dirty="0"/>
              <a:t> </a:t>
            </a:r>
            <a:r>
              <a:rPr lang="id-ID" dirty="0" smtClean="0"/>
              <a:t>(tenaga kerja/karyawan, penyusutan alat,dll)</a:t>
            </a:r>
          </a:p>
          <a:p>
            <a:pPr marL="811213" lvl="1" indent="-354013">
              <a:buFont typeface="Wingdings" panose="05000000000000000000" pitchFamily="2" charset="2"/>
              <a:buChar char="§"/>
            </a:pPr>
            <a:r>
              <a:rPr lang="id-ID" b="1" dirty="0"/>
              <a:t>Variabel </a:t>
            </a:r>
            <a:r>
              <a:rPr lang="id-ID" b="1" dirty="0" smtClean="0"/>
              <a:t>Cost (</a:t>
            </a:r>
            <a:r>
              <a:rPr lang="sv-SE" dirty="0"/>
              <a:t>biaya per unit </a:t>
            </a:r>
            <a:r>
              <a:rPr lang="sv-SE" dirty="0" smtClean="0"/>
              <a:t>sifatnya dinamis</a:t>
            </a:r>
            <a:r>
              <a:rPr lang="id-ID" dirty="0" smtClean="0"/>
              <a:t>, </a:t>
            </a:r>
            <a:r>
              <a:rPr lang="id-ID" dirty="0"/>
              <a:t>biaya bahan baku, biaya listrik, </a:t>
            </a:r>
            <a:r>
              <a:rPr lang="id-ID" dirty="0" smtClean="0"/>
              <a:t>dll)</a:t>
            </a:r>
            <a:endParaRPr lang="id-ID" b="1" dirty="0" smtClean="0"/>
          </a:p>
          <a:p>
            <a:pPr marL="811213" lvl="1" indent="-354013">
              <a:buFont typeface="Wingdings" panose="05000000000000000000" pitchFamily="2" charset="2"/>
              <a:buChar char="§"/>
            </a:pPr>
            <a:r>
              <a:rPr lang="id-ID" b="1" dirty="0"/>
              <a:t>Selling </a:t>
            </a:r>
            <a:r>
              <a:rPr lang="id-ID" b="1" dirty="0" smtClean="0"/>
              <a:t>Price (</a:t>
            </a:r>
            <a:r>
              <a:rPr lang="id-ID" dirty="0"/>
              <a:t>harga jual per unit </a:t>
            </a:r>
            <a:r>
              <a:rPr lang="id-ID" dirty="0" smtClean="0"/>
              <a:t>barang/jasa yang telah diproduksi)</a:t>
            </a:r>
            <a:endParaRPr lang="id-ID" b="1" dirty="0"/>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48</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2265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(contd-3)</a:t>
            </a:r>
            <a:endParaRPr lang="en-US" dirty="0" smtClean="0"/>
          </a:p>
        </p:txBody>
      </p:sp>
      <p:sp>
        <p:nvSpPr>
          <p:cNvPr id="5" name="Content Placeholder 4"/>
          <p:cNvSpPr>
            <a:spLocks noGrp="1"/>
          </p:cNvSpPr>
          <p:nvPr>
            <p:ph idx="1"/>
          </p:nvPr>
        </p:nvSpPr>
        <p:spPr/>
        <p:txBody>
          <a:bodyPr>
            <a:normAutofit lnSpcReduction="10000"/>
          </a:bodyPr>
          <a:lstStyle/>
          <a:p>
            <a:r>
              <a:rPr lang="id-ID" b="1" dirty="0"/>
              <a:t>Rumus Break Even </a:t>
            </a:r>
            <a:r>
              <a:rPr lang="id-ID" b="1" dirty="0" smtClean="0"/>
              <a:t>Point</a:t>
            </a:r>
          </a:p>
          <a:p>
            <a:r>
              <a:rPr lang="id-ID" b="1" dirty="0"/>
              <a:t>Dasar </a:t>
            </a:r>
            <a:r>
              <a:rPr lang="id-ID" b="1" dirty="0" smtClean="0"/>
              <a:t>Unit</a:t>
            </a:r>
          </a:p>
          <a:p>
            <a:pPr marL="457177" lvl="1" indent="0">
              <a:buNone/>
            </a:pPr>
            <a:r>
              <a:rPr lang="id-ID" dirty="0" smtClean="0"/>
              <a:t>Berapa </a:t>
            </a:r>
            <a:r>
              <a:rPr lang="id-ID" dirty="0"/>
              <a:t>unit jumlah barang/jasa yang harus dihasilkan untuk mendapat titik impas: </a:t>
            </a:r>
            <a:r>
              <a:rPr lang="id-ID" dirty="0" smtClean="0"/>
              <a:t>BEP </a:t>
            </a:r>
            <a:r>
              <a:rPr lang="id-ID" dirty="0"/>
              <a:t>= FC /(P-VC)</a:t>
            </a:r>
            <a:endParaRPr lang="id-ID" b="1" dirty="0" smtClean="0"/>
          </a:p>
          <a:p>
            <a:r>
              <a:rPr lang="id-ID" b="1" dirty="0"/>
              <a:t>Dasar </a:t>
            </a:r>
            <a:r>
              <a:rPr lang="id-ID" b="1" dirty="0" smtClean="0"/>
              <a:t>Penjualan</a:t>
            </a:r>
          </a:p>
          <a:p>
            <a:pPr marL="457177" lvl="1" indent="0">
              <a:buNone/>
            </a:pPr>
            <a:r>
              <a:rPr lang="id-ID" dirty="0" smtClean="0"/>
              <a:t>Berapa </a:t>
            </a:r>
            <a:r>
              <a:rPr lang="id-ID" dirty="0"/>
              <a:t>rupiah nilai penjualan yang harus diterima untuk mendapat titik impas: </a:t>
            </a:r>
            <a:endParaRPr lang="id-ID" dirty="0" smtClean="0"/>
          </a:p>
          <a:p>
            <a:pPr marL="457177" lvl="1" indent="0">
              <a:buNone/>
            </a:pPr>
            <a:r>
              <a:rPr lang="id-ID" dirty="0" smtClean="0"/>
              <a:t>FC</a:t>
            </a:r>
            <a:r>
              <a:rPr lang="id-ID" dirty="0"/>
              <a:t>/ (1 – (VC/P))* Penghitungan (1 – (VC/P)) </a:t>
            </a:r>
            <a:endParaRPr lang="id-ID" b="1" dirty="0"/>
          </a:p>
          <a:p>
            <a:r>
              <a:rPr lang="id-ID" b="1" dirty="0" smtClean="0"/>
              <a:t>BEP Laba /</a:t>
            </a:r>
            <a:r>
              <a:rPr lang="id-ID" b="1" dirty="0"/>
              <a:t>target laba</a:t>
            </a:r>
            <a:endParaRPr lang="id-ID" b="1" dirty="0" smtClean="0"/>
          </a:p>
          <a:p>
            <a:pPr marL="457177" lvl="1" indent="0">
              <a:buNone/>
            </a:pPr>
            <a:r>
              <a:rPr lang="id-ID" dirty="0"/>
              <a:t>BEP – Laba = (FC + Target Laba) / (P – VC)</a:t>
            </a:r>
          </a:p>
          <a:p>
            <a:r>
              <a:rPr lang="id-ID" b="1" dirty="0" smtClean="0"/>
              <a:t>BEP – Pembuktian Laba</a:t>
            </a:r>
          </a:p>
          <a:p>
            <a:pPr marL="457177" lvl="1" indent="0">
              <a:buNone/>
            </a:pPr>
            <a:r>
              <a:rPr lang="id-ID" dirty="0" smtClean="0"/>
              <a:t>Laba : </a:t>
            </a:r>
            <a:r>
              <a:rPr lang="id-ID" dirty="0"/>
              <a:t>Penjualan – (FC + Total VC</a:t>
            </a:r>
            <a:r>
              <a:rPr lang="id-ID" dirty="0" smtClean="0"/>
              <a:t>)</a:t>
            </a:r>
            <a:r>
              <a:rPr lang="id-ID" b="1" dirty="0" smtClean="0"/>
              <a:t>)</a:t>
            </a:r>
            <a:endParaRPr lang="id-ID" dirty="0" smtClean="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49</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7866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Proyek</a:t>
            </a:r>
            <a:br>
              <a:rPr lang="id-ID" b="1" dirty="0" smtClean="0"/>
            </a:br>
            <a:r>
              <a:rPr lang="id-ID" dirty="0" smtClean="0">
                <a:solidFill>
                  <a:schemeClr val="tx1">
                    <a:lumMod val="50000"/>
                    <a:lumOff val="50000"/>
                  </a:schemeClr>
                </a:solidFill>
              </a:rPr>
              <a:t>S</a:t>
            </a:r>
            <a:r>
              <a:rPr lang="en-US" dirty="0" err="1" smtClean="0">
                <a:solidFill>
                  <a:schemeClr val="tx1">
                    <a:lumMod val="50000"/>
                    <a:lumOff val="50000"/>
                  </a:schemeClr>
                </a:solidFill>
              </a:rPr>
              <a:t>iklus</a:t>
            </a:r>
            <a:r>
              <a:rPr lang="en-US" dirty="0" smtClean="0">
                <a:solidFill>
                  <a:schemeClr val="tx1">
                    <a:lumMod val="50000"/>
                    <a:lumOff val="50000"/>
                  </a:schemeClr>
                </a:solidFill>
              </a:rPr>
              <a:t> </a:t>
            </a:r>
            <a:r>
              <a:rPr lang="en-US" dirty="0" err="1">
                <a:solidFill>
                  <a:schemeClr val="tx1">
                    <a:lumMod val="50000"/>
                    <a:lumOff val="50000"/>
                  </a:schemeClr>
                </a:solidFill>
              </a:rPr>
              <a:t>hidup</a:t>
            </a:r>
            <a:r>
              <a:rPr lang="en-US" dirty="0">
                <a:solidFill>
                  <a:schemeClr val="tx1">
                    <a:lumMod val="50000"/>
                    <a:lumOff val="50000"/>
                  </a:schemeClr>
                </a:solidFill>
              </a:rPr>
              <a:t> PPL</a:t>
            </a:r>
            <a:endParaRPr lang="id-ID" b="1" dirty="0">
              <a:solidFill>
                <a:schemeClr val="tx1">
                  <a:lumMod val="50000"/>
                  <a:lumOff val="50000"/>
                </a:schemeClr>
              </a:solidFill>
            </a:endParaRPr>
          </a:p>
        </p:txBody>
      </p:sp>
      <p:sp>
        <p:nvSpPr>
          <p:cNvPr id="3" name="Content Placeholder 2"/>
          <p:cNvSpPr>
            <a:spLocks noGrp="1"/>
          </p:cNvSpPr>
          <p:nvPr>
            <p:ph idx="1"/>
          </p:nvPr>
        </p:nvSpPr>
        <p:spPr/>
        <p:txBody>
          <a:bodyPr/>
          <a:lstStyle/>
          <a:p>
            <a:pPr marL="609600" indent="-609600">
              <a:buFontTx/>
              <a:buAutoNum type="arabicPeriod"/>
              <a:defRPr/>
            </a:pPr>
            <a:r>
              <a:rPr lang="en-US" dirty="0" err="1" smtClean="0"/>
              <a:t>Analisa</a:t>
            </a:r>
            <a:r>
              <a:rPr lang="en-US" dirty="0" smtClean="0"/>
              <a:t> </a:t>
            </a:r>
            <a:r>
              <a:rPr lang="en-US" dirty="0" err="1"/>
              <a:t>kebutuhan</a:t>
            </a:r>
            <a:endParaRPr lang="en-US" dirty="0"/>
          </a:p>
          <a:p>
            <a:pPr marL="609600" indent="-609600">
              <a:buFontTx/>
              <a:buAutoNum type="arabicPeriod"/>
              <a:defRPr/>
            </a:pPr>
            <a:r>
              <a:rPr lang="en-US" dirty="0" err="1"/>
              <a:t>Spesifikasi</a:t>
            </a:r>
            <a:endParaRPr lang="en-US" dirty="0"/>
          </a:p>
          <a:p>
            <a:pPr marL="609600" indent="-609600">
              <a:buFontTx/>
              <a:buAutoNum type="arabicPeriod"/>
              <a:defRPr/>
            </a:pPr>
            <a:r>
              <a:rPr lang="en-US" dirty="0" err="1"/>
              <a:t>Disain</a:t>
            </a:r>
            <a:endParaRPr lang="en-US" dirty="0"/>
          </a:p>
          <a:p>
            <a:pPr marL="609600" indent="-609600">
              <a:buFontTx/>
              <a:buAutoNum type="arabicPeriod"/>
              <a:defRPr/>
            </a:pPr>
            <a:r>
              <a:rPr lang="en-US" dirty="0"/>
              <a:t>Coding</a:t>
            </a:r>
          </a:p>
          <a:p>
            <a:pPr marL="609600" indent="-609600">
              <a:buFontTx/>
              <a:buAutoNum type="arabicPeriod"/>
              <a:defRPr/>
            </a:pPr>
            <a:r>
              <a:rPr lang="en-US" dirty="0" err="1"/>
              <a:t>Verifikasi</a:t>
            </a:r>
            <a:r>
              <a:rPr lang="en-US" dirty="0"/>
              <a:t> </a:t>
            </a:r>
            <a:r>
              <a:rPr lang="en-US" dirty="0" err="1"/>
              <a:t>dan</a:t>
            </a:r>
            <a:r>
              <a:rPr lang="en-US" dirty="0"/>
              <a:t> </a:t>
            </a:r>
            <a:r>
              <a:rPr lang="en-US" dirty="0" err="1"/>
              <a:t>validasi</a:t>
            </a:r>
            <a:endParaRPr lang="en-US" dirty="0"/>
          </a:p>
          <a:p>
            <a:pPr marL="609600" indent="-609600">
              <a:buFontTx/>
              <a:buAutoNum type="arabicPeriod"/>
              <a:defRPr/>
            </a:pPr>
            <a:r>
              <a:rPr lang="en-US" dirty="0" err="1"/>
              <a:t>Implementasi</a:t>
            </a:r>
            <a:r>
              <a:rPr lang="en-US" dirty="0"/>
              <a:t> / </a:t>
            </a:r>
            <a:r>
              <a:rPr lang="en-US" dirty="0" err="1"/>
              <a:t>Instalasi</a:t>
            </a:r>
            <a:endParaRPr lang="en-US" dirty="0"/>
          </a:p>
          <a:p>
            <a:pPr marL="609600" indent="-609600">
              <a:buFontTx/>
              <a:buAutoNum type="arabicPeriod"/>
              <a:defRPr/>
            </a:pPr>
            <a:r>
              <a:rPr lang="en-US" dirty="0"/>
              <a:t>Maintenance </a:t>
            </a:r>
            <a:r>
              <a:rPr lang="en-US" dirty="0" err="1"/>
              <a:t>dan</a:t>
            </a:r>
            <a:r>
              <a:rPr lang="en-US" dirty="0"/>
              <a:t> support</a:t>
            </a:r>
          </a:p>
          <a:p>
            <a:endParaRPr lang="id-ID" dirty="0"/>
          </a:p>
        </p:txBody>
      </p:sp>
    </p:spTree>
    <p:extLst>
      <p:ext uri="{BB962C8B-B14F-4D97-AF65-F5344CB8AC3E}">
        <p14:creationId xmlns:p14="http://schemas.microsoft.com/office/powerpoint/2010/main" val="10114459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50</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762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51</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317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r>
              <a:rPr lang="id-ID" dirty="0" smtClean="0"/>
              <a:t/>
            </a:r>
            <a:br>
              <a:rPr lang="id-ID" dirty="0" smtClean="0"/>
            </a:br>
            <a:r>
              <a:rPr lang="id-ID" sz="3600" dirty="0" smtClean="0">
                <a:solidFill>
                  <a:schemeClr val="bg1">
                    <a:lumMod val="75000"/>
                  </a:schemeClr>
                </a:solidFill>
              </a:rPr>
              <a:t>Proses Pengukuran Kelayakan</a:t>
            </a:r>
            <a:endParaRPr lang="en-US" sz="3600" dirty="0">
              <a:solidFill>
                <a:schemeClr val="bg1">
                  <a:lumMod val="75000"/>
                </a:schemeClr>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a:t>
            </a:r>
            <a:r>
              <a:rPr lang="id-ID" sz="2800" dirty="0" smtClean="0"/>
              <a:t> (baik/bagus/cocok/praktis)</a:t>
            </a:r>
            <a:r>
              <a:rPr lang="en-US" sz="2800" dirty="0" smtClean="0"/>
              <a:t>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a:t>
            </a:r>
            <a:r>
              <a:rPr lang="en-US" sz="2800" dirty="0" smtClean="0"/>
              <a:t>change</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33039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b="1" dirty="0"/>
              <a:t>Need</a:t>
            </a:r>
            <a:r>
              <a:rPr lang="en-US" sz="2800" dirty="0"/>
              <a:t> this </a:t>
            </a:r>
            <a:r>
              <a:rPr lang="en-US" sz="2800" b="1" dirty="0"/>
              <a:t>support to sell </a:t>
            </a:r>
            <a:r>
              <a:rPr lang="en-US" sz="2800" dirty="0"/>
              <a:t>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a:t>
            </a:r>
            <a:r>
              <a:rPr lang="en-US" sz="2800" b="1" dirty="0"/>
              <a:t>meets </a:t>
            </a:r>
            <a:r>
              <a:rPr lang="en-US" sz="2800" b="1" dirty="0" smtClean="0"/>
              <a:t>needs</a:t>
            </a:r>
            <a:r>
              <a:rPr lang="id-ID" sz="2800" b="1" dirty="0" smtClean="0"/>
              <a:t> </a:t>
            </a:r>
            <a:r>
              <a:rPr lang="id-ID" sz="2800" dirty="0" smtClean="0"/>
              <a:t>(Memenuhi kebutuhan)</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74014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1" y="134196"/>
            <a:ext cx="8319407" cy="1325563"/>
          </a:xfrm>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54</a:t>
            </a:fld>
            <a:endParaRPr lang="en-US" dirty="0">
              <a:solidFill>
                <a:prstClr val="black">
                  <a:tint val="75000"/>
                </a:prstClr>
              </a:solidFill>
            </a:endParaRPr>
          </a:p>
        </p:txBody>
      </p:sp>
    </p:spTree>
    <p:extLst>
      <p:ext uri="{BB962C8B-B14F-4D97-AF65-F5344CB8AC3E}">
        <p14:creationId xmlns:p14="http://schemas.microsoft.com/office/powerpoint/2010/main" val="2149230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55</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4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graphicFrame>
        <p:nvGraphicFramePr>
          <p:cNvPr id="4" name="Content Placeholder 3"/>
          <p:cNvGraphicFramePr>
            <a:graphicFrameLocks/>
          </p:cNvGraphicFramePr>
          <p:nvPr>
            <p:extLst>
              <p:ext uri="{D42A27DB-BD31-4B8C-83A1-F6EECF244321}">
                <p14:modId xmlns:p14="http://schemas.microsoft.com/office/powerpoint/2010/main" val="2024778561"/>
              </p:ext>
            </p:extLst>
          </p:nvPr>
        </p:nvGraphicFramePr>
        <p:xfrm>
          <a:off x="479285" y="1066800"/>
          <a:ext cx="8001000" cy="5663616"/>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smtClean="0"/>
                        <a:t>?</a:t>
                      </a:r>
                      <a:r>
                        <a:rPr lang="id-ID" sz="1800" dirty="0" smtClean="0"/>
                        <a:t> </a:t>
                      </a:r>
                      <a:r>
                        <a:rPr lang="id-ID" dirty="0" smtClean="0"/>
                        <a:t>proyek selaras secara strategis dengan bisnis?</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11377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85757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418324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625982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b="1" dirty="0">
                <a:solidFill>
                  <a:srgbClr val="FF0000"/>
                </a:solidFill>
              </a:rPr>
              <a:t>Project Planning</a:t>
            </a:r>
            <a:endParaRPr lang="id-ID" sz="72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5570183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60</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406757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52874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09640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149867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a:t>Project Size Estimation</a:t>
            </a:r>
          </a:p>
        </p:txBody>
      </p:sp>
      <p:sp>
        <p:nvSpPr>
          <p:cNvPr id="7" name="Content Placeholder 6"/>
          <p:cNvSpPr>
            <a:spLocks noGrp="1"/>
          </p:cNvSpPr>
          <p:nvPr>
            <p:ph idx="1"/>
          </p:nvPr>
        </p:nvSpPr>
        <p:spPr/>
        <p:txBody>
          <a:bodyPr>
            <a:normAutofit fontScale="77500" lnSpcReduction="20000"/>
          </a:bodyPr>
          <a:lstStyle/>
          <a:p>
            <a:r>
              <a:rPr lang="id-ID" dirty="0"/>
              <a:t>metode </a:t>
            </a:r>
            <a:r>
              <a:rPr lang="id-ID" dirty="0" smtClean="0"/>
              <a:t>Estimasi </a:t>
            </a:r>
            <a:endParaRPr lang="id-ID" b="1" dirty="0" smtClean="0"/>
          </a:p>
          <a:p>
            <a:pPr lvl="1">
              <a:buFont typeface="Wingdings" panose="05000000000000000000" pitchFamily="2" charset="2"/>
              <a:buChar char="§"/>
            </a:pPr>
            <a:r>
              <a:rPr lang="id-ID" b="1" dirty="0" smtClean="0"/>
              <a:t>count</a:t>
            </a:r>
            <a:endParaRPr lang="id-ID" b="1" dirty="0"/>
          </a:p>
          <a:p>
            <a:pPr lvl="1">
              <a:buFont typeface="Wingdings" panose="05000000000000000000" pitchFamily="2" charset="2"/>
              <a:buChar char="§"/>
            </a:pPr>
            <a:r>
              <a:rPr lang="id-ID" b="1" dirty="0"/>
              <a:t>compute</a:t>
            </a:r>
          </a:p>
          <a:p>
            <a:pPr lvl="1">
              <a:buFont typeface="Wingdings" panose="05000000000000000000" pitchFamily="2" charset="2"/>
              <a:buChar char="§"/>
            </a:pPr>
            <a:r>
              <a:rPr lang="id-ID" b="1" dirty="0" smtClean="0"/>
              <a:t>Judge</a:t>
            </a:r>
          </a:p>
          <a:p>
            <a:r>
              <a:rPr lang="id-ID" dirty="0"/>
              <a:t>Kalo ditanya berapa </a:t>
            </a:r>
            <a:r>
              <a:rPr lang="id-ID" b="1" dirty="0"/>
              <a:t>tinggi pohon</a:t>
            </a:r>
            <a:r>
              <a:rPr lang="id-ID" dirty="0"/>
              <a:t>, paling baik adalah ambil meteran dan ukur </a:t>
            </a:r>
            <a:r>
              <a:rPr lang="id-ID" dirty="0" smtClean="0"/>
              <a:t>pohonnya</a:t>
            </a:r>
            <a:r>
              <a:rPr lang="id-ID" dirty="0"/>
              <a:t> </a:t>
            </a:r>
            <a:r>
              <a:rPr lang="id-ID" dirty="0" smtClean="0"/>
              <a:t>(Count).</a:t>
            </a:r>
          </a:p>
          <a:p>
            <a:r>
              <a:rPr lang="id-ID" dirty="0" smtClean="0"/>
              <a:t>Jika tidak bisa kita </a:t>
            </a:r>
            <a:r>
              <a:rPr lang="id-ID" dirty="0"/>
              <a:t>compute. Contohnya, di sebelah pohon ada pagar dan di atas pagar ada tiang lampu. Kita compute jumlah tinggi pagar dan tinggi tiang lampu, sehingga dapat tinggi pohon. </a:t>
            </a:r>
            <a:endParaRPr lang="id-ID" dirty="0" smtClean="0"/>
          </a:p>
          <a:p>
            <a:r>
              <a:rPr lang="id-ID" dirty="0" smtClean="0"/>
              <a:t>Hanya </a:t>
            </a:r>
            <a:r>
              <a:rPr lang="id-ID" dirty="0"/>
              <a:t>kalau tidak ada cara lain, baru kita judge. </a:t>
            </a:r>
            <a:r>
              <a:rPr lang="id-ID" b="1" dirty="0"/>
              <a:t>Dikira2</a:t>
            </a:r>
            <a:r>
              <a:rPr lang="id-ID" dirty="0"/>
              <a:t> tingginya berapa.</a:t>
            </a:r>
          </a:p>
          <a:p>
            <a:r>
              <a:rPr lang="id-ID" dirty="0"/>
              <a:t>Dalam kaitannya dalam estimasi, idealnya yang kita </a:t>
            </a:r>
            <a:r>
              <a:rPr lang="id-ID" b="1" dirty="0"/>
              <a:t>estimasi</a:t>
            </a:r>
            <a:r>
              <a:rPr lang="id-ID" dirty="0"/>
              <a:t> hanyalah </a:t>
            </a:r>
            <a:r>
              <a:rPr lang="id-ID" b="1" dirty="0"/>
              <a:t>project size</a:t>
            </a:r>
            <a:r>
              <a:rPr lang="id-ID" dirty="0"/>
              <a:t>. Metric lainnya akan kita compute dari project size ini</a:t>
            </a:r>
            <a:r>
              <a:rPr lang="id-ID" dirty="0" smtClean="0"/>
              <a:t>. (</a:t>
            </a:r>
            <a:r>
              <a:rPr lang="id-ID" b="1" i="1" dirty="0" smtClean="0"/>
              <a:t>SLOC - </a:t>
            </a:r>
            <a:r>
              <a:rPr lang="id-ID" b="1" i="1" dirty="0"/>
              <a:t>Source Lines of Code </a:t>
            </a:r>
            <a:r>
              <a:rPr lang="id-ID" dirty="0" smtClean="0"/>
              <a:t>) sangat </a:t>
            </a:r>
            <a:r>
              <a:rPr lang="id-ID" dirty="0"/>
              <a:t>akurat dalam menentukan ukuran </a:t>
            </a:r>
            <a:r>
              <a:rPr lang="id-ID" dirty="0" smtClean="0"/>
              <a:t>project.</a:t>
            </a:r>
          </a:p>
          <a:p>
            <a:r>
              <a:rPr lang="id-ID" dirty="0"/>
              <a:t>Project size merupakan ukuran suatu project. Dengan project size, kita bisa membandingkan dua aplikasi yang </a:t>
            </a:r>
            <a:r>
              <a:rPr lang="id-ID" dirty="0" smtClean="0"/>
              <a:t>berbeda.</a:t>
            </a:r>
            <a:endParaRPr lang="id-ID" dirty="0"/>
          </a:p>
        </p:txBody>
      </p:sp>
      <p:sp>
        <p:nvSpPr>
          <p:cNvPr id="8" name="Rectangle 7"/>
          <p:cNvSpPr/>
          <p:nvPr/>
        </p:nvSpPr>
        <p:spPr>
          <a:xfrm>
            <a:off x="1600200" y="996746"/>
            <a:ext cx="6857999" cy="369332"/>
          </a:xfrm>
          <a:prstGeom prst="rect">
            <a:avLst/>
          </a:prstGeom>
        </p:spPr>
        <p:txBody>
          <a:bodyPr wrap="square">
            <a:spAutoFit/>
          </a:bodyPr>
          <a:lstStyle/>
          <a:p>
            <a:r>
              <a:rPr lang="en-US" dirty="0">
                <a:solidFill>
                  <a:srgbClr val="333333"/>
                </a:solidFill>
                <a:latin typeface="Lato"/>
              </a:rPr>
              <a:t>Software Estimation, Demystifying the Black </a:t>
            </a:r>
            <a:r>
              <a:rPr lang="en-US" dirty="0" smtClean="0">
                <a:solidFill>
                  <a:srgbClr val="333333"/>
                </a:solidFill>
                <a:latin typeface="Lato"/>
              </a:rPr>
              <a:t>Art</a:t>
            </a:r>
            <a:r>
              <a:rPr lang="id-ID" dirty="0" smtClean="0">
                <a:solidFill>
                  <a:srgbClr val="333333"/>
                </a:solidFill>
                <a:latin typeface="Lato"/>
              </a:rPr>
              <a:t> - </a:t>
            </a:r>
            <a:r>
              <a:rPr lang="id-ID" dirty="0"/>
              <a:t>Steve McConnell</a:t>
            </a:r>
          </a:p>
        </p:txBody>
      </p:sp>
    </p:spTree>
    <p:extLst>
      <p:ext uri="{BB962C8B-B14F-4D97-AF65-F5344CB8AC3E}">
        <p14:creationId xmlns:p14="http://schemas.microsoft.com/office/powerpoint/2010/main" val="1126950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65</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192306"/>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
        <p:nvSpPr>
          <p:cNvPr id="3" name="Rectangle 2"/>
          <p:cNvSpPr/>
          <p:nvPr/>
        </p:nvSpPr>
        <p:spPr>
          <a:xfrm>
            <a:off x="475968" y="4201371"/>
            <a:ext cx="3147015" cy="369332"/>
          </a:xfrm>
          <a:prstGeom prst="rect">
            <a:avLst/>
          </a:prstGeom>
        </p:spPr>
        <p:txBody>
          <a:bodyPr wrap="none">
            <a:spAutoFit/>
          </a:bodyPr>
          <a:lstStyle/>
          <a:p>
            <a:r>
              <a:rPr lang="id-ID" dirty="0">
                <a:solidFill>
                  <a:srgbClr val="4A4A49"/>
                </a:solidFill>
                <a:latin typeface="Arial" panose="020B0604020202020204" pitchFamily="34" charset="0"/>
              </a:rPr>
              <a:t>source lines of </a:t>
            </a:r>
            <a:r>
              <a:rPr lang="id-ID" dirty="0" smtClean="0">
                <a:solidFill>
                  <a:srgbClr val="4A4A49"/>
                </a:solidFill>
                <a:latin typeface="Arial" panose="020B0604020202020204" pitchFamily="34" charset="0"/>
              </a:rPr>
              <a:t>code (SLOC)</a:t>
            </a:r>
            <a:r>
              <a:rPr lang="id-ID" dirty="0">
                <a:solidFill>
                  <a:srgbClr val="4A4A49"/>
                </a:solidFill>
                <a:latin typeface="Arial" panose="020B0604020202020204" pitchFamily="34" charset="0"/>
              </a:rPr>
              <a:t> </a:t>
            </a:r>
            <a:endParaRPr lang="id-ID" dirty="0"/>
          </a:p>
        </p:txBody>
      </p:sp>
    </p:spTree>
    <p:extLst>
      <p:ext uri="{BB962C8B-B14F-4D97-AF65-F5344CB8AC3E}">
        <p14:creationId xmlns:p14="http://schemas.microsoft.com/office/powerpoint/2010/main" val="1416491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41484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67</a:t>
            </a:fld>
            <a:endParaRPr lang="en-US">
              <a:solidFill>
                <a:prstClr val="black">
                  <a:tint val="75000"/>
                </a:prstClr>
              </a:solidFill>
            </a:endParaRPr>
          </a:p>
        </p:txBody>
      </p:sp>
      <p:sp>
        <p:nvSpPr>
          <p:cNvPr id="5" name="Rectangle 4"/>
          <p:cNvSpPr/>
          <p:nvPr/>
        </p:nvSpPr>
        <p:spPr>
          <a:xfrm>
            <a:off x="4490096" y="1073174"/>
            <a:ext cx="2507994" cy="369332"/>
          </a:xfrm>
          <a:prstGeom prst="rect">
            <a:avLst/>
          </a:prstGeom>
        </p:spPr>
        <p:txBody>
          <a:bodyPr wrap="none">
            <a:spAutoFit/>
          </a:bodyPr>
          <a:lstStyle/>
          <a:p>
            <a:r>
              <a:rPr lang="id-ID" b="1" dirty="0" smtClean="0"/>
              <a:t> Estimasi  Usaha  (Effort)</a:t>
            </a:r>
            <a:endParaRPr lang="id-ID" b="1" dirty="0"/>
          </a:p>
        </p:txBody>
      </p:sp>
    </p:spTree>
    <p:extLst>
      <p:ext uri="{BB962C8B-B14F-4D97-AF65-F5344CB8AC3E}">
        <p14:creationId xmlns:p14="http://schemas.microsoft.com/office/powerpoint/2010/main" val="101891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66238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r>
              <a:rPr lang="id-ID" dirty="0" smtClean="0"/>
              <a:t/>
            </a:r>
            <a:br>
              <a:rPr lang="id-ID" dirty="0" smtClean="0"/>
            </a:br>
            <a:r>
              <a:rPr lang="id-ID" sz="3600" dirty="0" smtClean="0">
                <a:solidFill>
                  <a:schemeClr val="bg1">
                    <a:lumMod val="75000"/>
                  </a:schemeClr>
                </a:solidFill>
              </a:rPr>
              <a:t>Waktu tiap kegiatan </a:t>
            </a:r>
            <a:endParaRPr lang="id-ID" sz="3600" dirty="0">
              <a:solidFill>
                <a:schemeClr val="bg1">
                  <a:lumMod val="75000"/>
                </a:schemeClr>
              </a:solidFill>
            </a:endParaRPr>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5293"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25239922"/>
              </p:ext>
            </p:extLst>
          </p:nvPr>
        </p:nvGraphicFramePr>
        <p:xfrm>
          <a:off x="1447800" y="3485762"/>
          <a:ext cx="4905375" cy="1060450"/>
        </p:xfrm>
        <a:graphic>
          <a:graphicData uri="http://schemas.openxmlformats.org/presentationml/2006/ole">
            <mc:AlternateContent xmlns:mc="http://schemas.openxmlformats.org/markup-compatibility/2006">
              <mc:Choice xmlns:v="urn:schemas-microsoft-com:vml" Requires="v">
                <p:oleObj spid="_x0000_s5294" name="Equation" r:id="rId5" imgW="1815840" imgH="393480" progId="Equation.3">
                  <p:embed/>
                </p:oleObj>
              </mc:Choice>
              <mc:Fallback>
                <p:oleObj name="Equation" r:id="rId5" imgW="1815840" imgH="393480" progId="Equation.3">
                  <p:embed/>
                  <p:pic>
                    <p:nvPicPr>
                      <p:cNvPr id="0" name=""/>
                      <p:cNvPicPr>
                        <a:picLocks noChangeAspect="1" noChangeArrowheads="1"/>
                      </p:cNvPicPr>
                      <p:nvPr/>
                    </p:nvPicPr>
                    <p:blipFill>
                      <a:blip r:embed="rId6"/>
                      <a:srcRect/>
                      <a:stretch>
                        <a:fillRect/>
                      </a:stretch>
                    </p:blipFill>
                    <p:spPr bwMode="auto">
                      <a:xfrm>
                        <a:off x="1447800" y="3485762"/>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5295"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712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pPr algn="just"/>
            <a:r>
              <a:rPr lang="en-US" sz="1800" dirty="0"/>
              <a:t>The </a:t>
            </a:r>
            <a:r>
              <a:rPr lang="en-US" sz="1800" dirty="0">
                <a:solidFill>
                  <a:srgbClr val="C00000"/>
                </a:solidFill>
              </a:rPr>
              <a:t>systems analyst </a:t>
            </a:r>
            <a:r>
              <a:rPr lang="en-US" sz="1800" dirty="0"/>
              <a:t>is a key person analyzing the business</a:t>
            </a:r>
            <a:r>
              <a:rPr lang="en-US" sz="1800" dirty="0">
                <a:solidFill>
                  <a:srgbClr val="0070C0"/>
                </a:solidFill>
              </a:rPr>
              <a:t>, identifying </a:t>
            </a:r>
            <a:r>
              <a:rPr lang="en-US" sz="1800" dirty="0" smtClean="0">
                <a:solidFill>
                  <a:srgbClr val="0070C0"/>
                </a:solidFill>
              </a:rPr>
              <a:t>opportunities</a:t>
            </a:r>
            <a:r>
              <a:rPr lang="id-ID" sz="1800" dirty="0" smtClean="0">
                <a:solidFill>
                  <a:srgbClr val="0070C0"/>
                </a:solidFill>
              </a:rPr>
              <a:t> (peluang)</a:t>
            </a:r>
            <a:r>
              <a:rPr lang="en-US" sz="1800" dirty="0" smtClean="0"/>
              <a:t> </a:t>
            </a:r>
            <a:r>
              <a:rPr lang="en-US" sz="1800" dirty="0"/>
              <a:t>for improvement, and </a:t>
            </a:r>
            <a:r>
              <a:rPr lang="en-US" sz="1800" dirty="0">
                <a:solidFill>
                  <a:srgbClr val="0070C0"/>
                </a:solidFill>
              </a:rPr>
              <a:t>designing information systems </a:t>
            </a:r>
            <a:r>
              <a:rPr lang="en-US" sz="1800" dirty="0"/>
              <a:t>to implement these ideas</a:t>
            </a:r>
          </a:p>
          <a:p>
            <a:pPr algn="just"/>
            <a:r>
              <a:rPr lang="en-US" sz="1800" dirty="0"/>
              <a:t>The </a:t>
            </a:r>
            <a:r>
              <a:rPr lang="en-US" sz="1800" dirty="0">
                <a:solidFill>
                  <a:srgbClr val="C00000"/>
                </a:solidFill>
              </a:rPr>
              <a:t>Systems Development Lifecycle </a:t>
            </a:r>
            <a:r>
              <a:rPr lang="en-US" sz="1800" dirty="0"/>
              <a:t>consists of four stages: </a:t>
            </a:r>
            <a:r>
              <a:rPr lang="en-US" sz="1800" dirty="0">
                <a:solidFill>
                  <a:srgbClr val="0070C0"/>
                </a:solidFill>
              </a:rPr>
              <a:t>Planning</a:t>
            </a:r>
            <a:r>
              <a:rPr lang="en-US" sz="1800" dirty="0"/>
              <a:t>, </a:t>
            </a:r>
            <a:r>
              <a:rPr lang="en-US" sz="1800" dirty="0">
                <a:solidFill>
                  <a:srgbClr val="0070C0"/>
                </a:solidFill>
              </a:rPr>
              <a:t>Analysis</a:t>
            </a:r>
            <a:r>
              <a:rPr lang="en-US" sz="1800" dirty="0"/>
              <a:t>, </a:t>
            </a:r>
            <a:r>
              <a:rPr lang="en-US" sz="1800" dirty="0">
                <a:solidFill>
                  <a:srgbClr val="0070C0"/>
                </a:solidFill>
              </a:rPr>
              <a:t>Design</a:t>
            </a:r>
            <a:r>
              <a:rPr lang="en-US" sz="1800" dirty="0"/>
              <a:t>, and </a:t>
            </a:r>
            <a:r>
              <a:rPr lang="en-US" sz="1800" dirty="0">
                <a:solidFill>
                  <a:srgbClr val="0070C0"/>
                </a:solidFill>
              </a:rPr>
              <a:t>Implementation</a:t>
            </a:r>
          </a:p>
          <a:p>
            <a:pPr algn="just"/>
            <a:r>
              <a:rPr lang="en-US" sz="1800" dirty="0"/>
              <a:t>The major </a:t>
            </a:r>
            <a:r>
              <a:rPr lang="en-US" sz="1800" dirty="0">
                <a:solidFill>
                  <a:srgbClr val="C00000"/>
                </a:solidFill>
              </a:rPr>
              <a:t>development methodologies</a:t>
            </a:r>
            <a:r>
              <a:rPr lang="en-US" sz="1800" dirty="0"/>
              <a:t>: </a:t>
            </a:r>
          </a:p>
          <a:p>
            <a:pPr marL="804862" lvl="1" indent="-342900" algn="just">
              <a:buFont typeface="+mj-lt"/>
              <a:buAutoNum type="arabicPeriod"/>
            </a:pPr>
            <a:r>
              <a:rPr lang="en-US" sz="1800" dirty="0">
                <a:solidFill>
                  <a:srgbClr val="0070C0"/>
                </a:solidFill>
              </a:rPr>
              <a:t>Structured </a:t>
            </a:r>
            <a:r>
              <a:rPr lang="en-US" sz="1800" dirty="0" smtClean="0">
                <a:solidFill>
                  <a:srgbClr val="0070C0"/>
                </a:solidFill>
              </a:rPr>
              <a:t>Design</a:t>
            </a:r>
            <a:r>
              <a:rPr lang="id-ID" sz="1800" dirty="0" smtClean="0">
                <a:solidFill>
                  <a:srgbClr val="0070C0"/>
                </a:solidFill>
              </a:rPr>
              <a:t> /</a:t>
            </a:r>
            <a:r>
              <a:rPr lang="id-ID" sz="1800" dirty="0"/>
              <a:t>penggambaran </a:t>
            </a:r>
            <a:r>
              <a:rPr lang="id-ID" sz="1800" dirty="0" smtClean="0"/>
              <a:t>model sistem/</a:t>
            </a:r>
            <a:r>
              <a:rPr lang="id-ID" sz="1800" dirty="0"/>
              <a:t>modeling</a:t>
            </a:r>
            <a:endParaRPr lang="en-US" sz="1800" dirty="0">
              <a:solidFill>
                <a:srgbClr val="0070C0"/>
              </a:solidFill>
            </a:endParaRPr>
          </a:p>
          <a:p>
            <a:pPr lvl="2" algn="just"/>
            <a:r>
              <a:rPr lang="en-US" sz="1800" dirty="0"/>
              <a:t>Waterfall method</a:t>
            </a:r>
          </a:p>
          <a:p>
            <a:pPr lvl="2" algn="just"/>
            <a:r>
              <a:rPr lang="en-US" sz="1800" dirty="0"/>
              <a:t>Parallel development</a:t>
            </a:r>
          </a:p>
          <a:p>
            <a:pPr marL="804862" lvl="1" indent="-342900" algn="just">
              <a:buFont typeface="+mj-lt"/>
              <a:buAutoNum type="arabicPeriod"/>
            </a:pPr>
            <a:r>
              <a:rPr lang="en-US" sz="1800" dirty="0" smtClean="0">
                <a:solidFill>
                  <a:srgbClr val="0070C0"/>
                </a:solidFill>
              </a:rPr>
              <a:t>Rapid Application Development</a:t>
            </a:r>
            <a:r>
              <a:rPr lang="id-ID" sz="1800" dirty="0" smtClean="0">
                <a:solidFill>
                  <a:srgbClr val="0070C0"/>
                </a:solidFill>
              </a:rPr>
              <a:t>/</a:t>
            </a:r>
            <a:r>
              <a:rPr lang="id-ID" sz="1800" dirty="0"/>
              <a:t> </a:t>
            </a:r>
            <a:r>
              <a:rPr lang="id-ID" sz="1800" dirty="0" smtClean="0"/>
              <a:t>proses pembuaan lebih cepat/singkat,bertingkat/framwork</a:t>
            </a:r>
            <a:endParaRPr lang="en-US" sz="1800" dirty="0">
              <a:solidFill>
                <a:srgbClr val="0070C0"/>
              </a:solidFill>
            </a:endParaRPr>
          </a:p>
          <a:p>
            <a:pPr lvl="2" algn="just"/>
            <a:r>
              <a:rPr lang="en-US" sz="1800" dirty="0"/>
              <a:t>Phased Development</a:t>
            </a:r>
          </a:p>
          <a:p>
            <a:pPr lvl="2" algn="just"/>
            <a:r>
              <a:rPr lang="en-US" sz="1800" dirty="0"/>
              <a:t>Prototyping</a:t>
            </a:r>
          </a:p>
          <a:p>
            <a:pPr lvl="2" algn="just"/>
            <a:r>
              <a:rPr lang="en-US" sz="1800" dirty="0"/>
              <a:t>Throw-away Prototyping</a:t>
            </a:r>
          </a:p>
          <a:p>
            <a:pPr marL="804862" lvl="1" indent="-342900" algn="just">
              <a:buFont typeface="+mj-lt"/>
              <a:buAutoNum type="arabicPeriod"/>
            </a:pPr>
            <a:r>
              <a:rPr lang="en-US" sz="1800" dirty="0">
                <a:solidFill>
                  <a:srgbClr val="0070C0"/>
                </a:solidFill>
              </a:rPr>
              <a:t>Agile </a:t>
            </a:r>
            <a:r>
              <a:rPr lang="en-US" sz="1800" dirty="0" smtClean="0">
                <a:solidFill>
                  <a:srgbClr val="0070C0"/>
                </a:solidFill>
              </a:rPr>
              <a:t>Development</a:t>
            </a:r>
            <a:r>
              <a:rPr lang="id-ID" sz="1800" dirty="0" smtClean="0">
                <a:solidFill>
                  <a:srgbClr val="0070C0"/>
                </a:solidFill>
              </a:rPr>
              <a:t> / </a:t>
            </a:r>
            <a:r>
              <a:rPr lang="id-ID" sz="1800" dirty="0"/>
              <a:t>memuaskan klien </a:t>
            </a:r>
            <a:r>
              <a:rPr lang="id-ID" sz="1800" dirty="0" smtClean="0"/>
              <a:t>proses </a:t>
            </a:r>
            <a:r>
              <a:rPr lang="nl-NL" sz="1800" dirty="0" smtClean="0"/>
              <a:t>cepat</a:t>
            </a:r>
            <a:r>
              <a:rPr lang="nl-NL" sz="1800" dirty="0"/>
              <a:t>, ringan, bebas </a:t>
            </a:r>
            <a:r>
              <a:rPr lang="nl-NL" sz="1800" dirty="0" smtClean="0"/>
              <a:t>bergerak</a:t>
            </a:r>
            <a:r>
              <a:rPr lang="id-ID" sz="1800" dirty="0" smtClean="0"/>
              <a:t>,tim work banyak</a:t>
            </a:r>
            <a:endParaRPr lang="en-US" sz="1800" dirty="0">
              <a:solidFill>
                <a:srgbClr val="0070C0"/>
              </a:solidFill>
            </a:endParaRPr>
          </a:p>
          <a:p>
            <a:pPr lvl="2" algn="just"/>
            <a:r>
              <a:rPr lang="en-US" sz="1800" dirty="0"/>
              <a:t>Extreme </a:t>
            </a:r>
            <a:r>
              <a:rPr lang="en-US" sz="1800" dirty="0" smtClean="0"/>
              <a:t>Programming</a:t>
            </a:r>
            <a:r>
              <a:rPr lang="id-ID" sz="1800" dirty="0" smtClean="0"/>
              <a:t> (menyederhanakan SDLC)</a:t>
            </a:r>
            <a:endParaRPr lang="en-US" sz="1800" dirty="0" smtClean="0"/>
          </a:p>
          <a:p>
            <a:pPr lvl="2" algn="just"/>
            <a:r>
              <a:rPr lang="en-US" sz="1800" dirty="0" smtClean="0"/>
              <a:t>Scrum</a:t>
            </a:r>
            <a:r>
              <a:rPr lang="id-ID" sz="1800" dirty="0" smtClean="0"/>
              <a:t> (</a:t>
            </a:r>
            <a:r>
              <a:rPr lang="es-ES" sz="1800" dirty="0" err="1"/>
              <a:t>kekuatan</a:t>
            </a:r>
            <a:r>
              <a:rPr lang="es-ES" sz="1800" dirty="0"/>
              <a:t> </a:t>
            </a:r>
            <a:r>
              <a:rPr lang="es-ES" sz="1800" dirty="0" err="1"/>
              <a:t>kolaborasi</a:t>
            </a:r>
            <a:r>
              <a:rPr lang="es-ES" sz="1800" dirty="0"/>
              <a:t> </a:t>
            </a:r>
            <a:r>
              <a:rPr lang="es-ES" sz="1800" dirty="0" err="1" smtClean="0"/>
              <a:t>tim</a:t>
            </a:r>
            <a:r>
              <a:rPr lang="id-ID" sz="1800" dirty="0" smtClean="0"/>
              <a:t>)</a:t>
            </a:r>
            <a:endParaRPr lang="en-US" sz="1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77085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6200"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388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r>
              <a:rPr lang="id-ID" dirty="0"/>
              <a:t>U</a:t>
            </a:r>
            <a:r>
              <a:rPr lang="id-ID" dirty="0" smtClean="0"/>
              <a:t>ntuk </a:t>
            </a:r>
            <a:r>
              <a:rPr lang="id-ID" dirty="0"/>
              <a:t>mengatasi kesulitan yang berhubungan dengan kode program sebagai ukuran dari ukuran perangkat lunak, dan untuk membantu dalam memprediksi effort dalam development perangkat </a:t>
            </a:r>
            <a:r>
              <a:rPr lang="id-ID" dirty="0" smtClean="0"/>
              <a:t>lunak. </a:t>
            </a:r>
          </a:p>
          <a:p>
            <a:endParaRPr lang="id-ID" dirty="0"/>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341298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Function </a:t>
            </a:r>
            <a:r>
              <a:rPr lang="id-ID" b="1" dirty="0" smtClean="0"/>
              <a:t>Point</a:t>
            </a:r>
            <a:endParaRPr lang="id-ID" b="1" dirty="0"/>
          </a:p>
        </p:txBody>
      </p:sp>
      <p:sp>
        <p:nvSpPr>
          <p:cNvPr id="6" name="Content Placeholder 5"/>
          <p:cNvSpPr>
            <a:spLocks noGrp="1"/>
          </p:cNvSpPr>
          <p:nvPr>
            <p:ph idx="1"/>
          </p:nvPr>
        </p:nvSpPr>
        <p:spPr/>
        <p:txBody>
          <a:bodyPr>
            <a:normAutofit lnSpcReduction="10000"/>
          </a:bodyPr>
          <a:lstStyle/>
          <a:p>
            <a:r>
              <a:rPr lang="id-ID" dirty="0" smtClean="0"/>
              <a:t>Untuk mengukur </a:t>
            </a:r>
            <a:r>
              <a:rPr lang="id-ID" dirty="0"/>
              <a:t>fungsionalitas yang dimiliki oleh sebuah sistem perangkat lunak. </a:t>
            </a:r>
            <a:endParaRPr lang="id-ID" dirty="0" smtClean="0"/>
          </a:p>
          <a:p>
            <a:pPr fontAlgn="base"/>
            <a:r>
              <a:rPr lang="id-ID" dirty="0"/>
              <a:t>Memperkirakan biaya atau usaha yang diperlukan dalam tahap perancangan, </a:t>
            </a:r>
            <a:r>
              <a:rPr lang="id-ID" i="1" dirty="0"/>
              <a:t>coding</a:t>
            </a:r>
            <a:r>
              <a:rPr lang="id-ID" dirty="0"/>
              <a:t>, maupun pengujian.</a:t>
            </a:r>
          </a:p>
          <a:p>
            <a:pPr fontAlgn="base"/>
            <a:r>
              <a:rPr lang="id-ID" dirty="0"/>
              <a:t>Memperkirakan jumlah error yang ditemui pada saat pengujian</a:t>
            </a:r>
          </a:p>
          <a:p>
            <a:pPr fontAlgn="base"/>
            <a:r>
              <a:rPr lang="id-ID" dirty="0"/>
              <a:t>Memperkirakan jumlah komponen atau sumber baris pada tahap </a:t>
            </a:r>
            <a:r>
              <a:rPr lang="id-ID" dirty="0" smtClean="0"/>
              <a:t>implementasi</a:t>
            </a:r>
          </a:p>
          <a:p>
            <a:pPr fontAlgn="base"/>
            <a:r>
              <a:rPr lang="id-ID" dirty="0" smtClean="0"/>
              <a:t>Intinya : </a:t>
            </a:r>
            <a:r>
              <a:rPr lang="sv-SE" dirty="0" smtClean="0"/>
              <a:t>menghitung </a:t>
            </a:r>
            <a:r>
              <a:rPr lang="sv-SE" dirty="0"/>
              <a:t>berapa screen input, screen output, jumlah tabel database, dan interaksinya dengan aplikasi lain.</a:t>
            </a:r>
            <a:endParaRPr lang="id-ID" dirty="0" smtClean="0"/>
          </a:p>
          <a:p>
            <a:endParaRPr lang="id-ID" dirty="0"/>
          </a:p>
        </p:txBody>
      </p:sp>
    </p:spTree>
    <p:extLst>
      <p:ext uri="{BB962C8B-B14F-4D97-AF65-F5344CB8AC3E}">
        <p14:creationId xmlns:p14="http://schemas.microsoft.com/office/powerpoint/2010/main" val="791136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Effort</a:t>
            </a:r>
          </a:p>
        </p:txBody>
      </p:sp>
      <p:sp>
        <p:nvSpPr>
          <p:cNvPr id="3" name="Content Placeholder 2"/>
          <p:cNvSpPr>
            <a:spLocks noGrp="1"/>
          </p:cNvSpPr>
          <p:nvPr>
            <p:ph idx="1"/>
          </p:nvPr>
        </p:nvSpPr>
        <p:spPr/>
        <p:txBody>
          <a:bodyPr/>
          <a:lstStyle/>
          <a:p>
            <a:r>
              <a:rPr lang="id-ID" dirty="0" smtClean="0"/>
              <a:t>Kerja </a:t>
            </a:r>
            <a:r>
              <a:rPr lang="id-ID" dirty="0"/>
              <a:t>real yang kita lakukan dalam menyelesaikan project. </a:t>
            </a:r>
            <a:endParaRPr lang="id-ID" dirty="0" smtClean="0"/>
          </a:p>
          <a:p>
            <a:r>
              <a:rPr lang="id-ID" dirty="0" smtClean="0"/>
              <a:t>Satuannya </a:t>
            </a:r>
            <a:r>
              <a:rPr lang="id-ID" dirty="0"/>
              <a:t>adalah mandays atau manhour. Misalnya suatu aplikasi diestimasi membutuhkan effort 10 mandays. </a:t>
            </a:r>
            <a:endParaRPr lang="id-ID" dirty="0" smtClean="0"/>
          </a:p>
          <a:p>
            <a:r>
              <a:rPr lang="id-ID" dirty="0" smtClean="0"/>
              <a:t>Artinya </a:t>
            </a:r>
            <a:r>
              <a:rPr lang="id-ID" dirty="0"/>
              <a:t>aplikasi ini akan selesai bila dikerjakan 1 orang selama 10 hari terus menerus. Atau 5 hari bila ada 2 pekerja. </a:t>
            </a:r>
            <a:endParaRPr lang="id-ID" dirty="0" smtClean="0"/>
          </a:p>
          <a:p>
            <a:r>
              <a:rPr lang="id-ID" dirty="0" smtClean="0"/>
              <a:t>Effort </a:t>
            </a:r>
            <a:r>
              <a:rPr lang="id-ID" dirty="0"/>
              <a:t>tidak mempertimbangkan libur ataupun cuti.</a:t>
            </a:r>
          </a:p>
        </p:txBody>
      </p:sp>
    </p:spTree>
    <p:extLst>
      <p:ext uri="{BB962C8B-B14F-4D97-AF65-F5344CB8AC3E}">
        <p14:creationId xmlns:p14="http://schemas.microsoft.com/office/powerpoint/2010/main" val="8188897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25565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normAutofit fontScale="77500" lnSpcReduction="20000"/>
          </a:bodyPr>
          <a:lstStyle/>
          <a:p>
            <a:pPr algn="just"/>
            <a:r>
              <a:rPr lang="id-ID" b="1" dirty="0"/>
              <a:t>Tipe </a:t>
            </a:r>
            <a:r>
              <a:rPr lang="id-ID" b="1" dirty="0" smtClean="0"/>
              <a:t>Input (EI)</a:t>
            </a:r>
            <a:r>
              <a:rPr lang="id-ID" dirty="0" smtClean="0"/>
              <a:t>, </a:t>
            </a:r>
            <a:r>
              <a:rPr lang="id-ID" dirty="0"/>
              <a:t>Berkaitan dengan interface yang lakukan pengguna/user dalam memasukan data pada aplikasi.</a:t>
            </a:r>
          </a:p>
          <a:p>
            <a:pPr algn="just"/>
            <a:r>
              <a:rPr lang="id-ID" b="1" dirty="0"/>
              <a:t>Tipe </a:t>
            </a:r>
            <a:r>
              <a:rPr lang="id-ID" b="1" dirty="0" smtClean="0"/>
              <a:t>Output (EO)</a:t>
            </a:r>
            <a:r>
              <a:rPr lang="id-ID" dirty="0" smtClean="0"/>
              <a:t>, </a:t>
            </a:r>
            <a:r>
              <a:rPr lang="id-ID" dirty="0"/>
              <a:t>Berkaitan dengan output yang dihasilkan aplikasi untuk pengguna/user yang dapat berupa laporan di print atau yang ditampilkan pada layar.</a:t>
            </a:r>
          </a:p>
          <a:p>
            <a:pPr algn="just"/>
            <a:r>
              <a:rPr lang="id-ID" b="1" dirty="0"/>
              <a:t>Tipe </a:t>
            </a:r>
            <a:r>
              <a:rPr lang="id-ID" b="1" dirty="0" smtClean="0"/>
              <a:t>Query/Search/View (EQ)</a:t>
            </a:r>
            <a:r>
              <a:rPr lang="id-ID" dirty="0" smtClean="0"/>
              <a:t>, </a:t>
            </a:r>
            <a:r>
              <a:rPr lang="id-ID" dirty="0"/>
              <a:t>Berkaitan dengan query terhadap data yang tersimpan.</a:t>
            </a:r>
          </a:p>
          <a:p>
            <a:pPr algn="just"/>
            <a:r>
              <a:rPr lang="id-ID" b="1" dirty="0"/>
              <a:t>Tipe </a:t>
            </a:r>
            <a:r>
              <a:rPr lang="id-ID" b="1" dirty="0" smtClean="0"/>
              <a:t>File/Tabel/Database (ILF)</a:t>
            </a:r>
            <a:r>
              <a:rPr lang="id-ID" dirty="0" smtClean="0"/>
              <a:t>, </a:t>
            </a:r>
            <a:r>
              <a:rPr lang="id-ID" dirty="0"/>
              <a:t>berkaitan dengan logic penyimpan data yang dapat berupa file atau semacam database relational.</a:t>
            </a:r>
          </a:p>
          <a:p>
            <a:pPr algn="just"/>
            <a:r>
              <a:rPr lang="id-ID" b="1" dirty="0"/>
              <a:t>Tipe Interface </a:t>
            </a:r>
            <a:r>
              <a:rPr lang="id-ID" b="1" dirty="0" smtClean="0"/>
              <a:t>Eksternal (EIF)</a:t>
            </a:r>
            <a:r>
              <a:rPr lang="id-ID" dirty="0" smtClean="0"/>
              <a:t>, </a:t>
            </a:r>
            <a:r>
              <a:rPr lang="id-ID" dirty="0"/>
              <a:t>Berkaitan dengan komunikasi data pada parangkat/mesin yang lain, contoh nya adalah membuat aplikasi SMS Server yang </a:t>
            </a:r>
            <a:r>
              <a:rPr lang="id-ID" dirty="0" smtClean="0"/>
              <a:t>membutuhkan koneksi </a:t>
            </a:r>
            <a:r>
              <a:rPr lang="id-ID" dirty="0"/>
              <a:t>pada perangkat keras Modem telepon</a:t>
            </a:r>
            <a:r>
              <a:rPr lang="id-ID" dirty="0" smtClean="0"/>
              <a:t>.</a:t>
            </a:r>
          </a:p>
          <a:p>
            <a:pPr algn="just"/>
            <a:r>
              <a:rPr lang="en-US" dirty="0"/>
              <a:t>Complexity</a:t>
            </a:r>
          </a:p>
          <a:p>
            <a:pPr lvl="1" algn="just">
              <a:buFont typeface="Wingdings" panose="05000000000000000000" pitchFamily="2" charset="2"/>
              <a:buChar char="§"/>
            </a:pPr>
            <a:r>
              <a:rPr lang="en-US" dirty="0" smtClean="0"/>
              <a:t>Low</a:t>
            </a:r>
            <a:r>
              <a:rPr lang="id-ID" dirty="0" smtClean="0"/>
              <a:t> : Api, transaksi 3 kebawah</a:t>
            </a:r>
          </a:p>
          <a:p>
            <a:pPr lvl="1" algn="just">
              <a:buFont typeface="Wingdings" panose="05000000000000000000" pitchFamily="2" charset="2"/>
              <a:buChar char="§"/>
            </a:pPr>
            <a:r>
              <a:rPr lang="en-US" dirty="0" smtClean="0"/>
              <a:t>Medium</a:t>
            </a:r>
            <a:r>
              <a:rPr lang="id-ID" dirty="0" smtClean="0"/>
              <a:t> : Melalui Protokol TCP/IP, transaksi 4 sampai 7</a:t>
            </a:r>
          </a:p>
          <a:p>
            <a:pPr lvl="1" algn="just">
              <a:buFont typeface="Wingdings" panose="05000000000000000000" pitchFamily="2" charset="2"/>
              <a:buChar char="§"/>
            </a:pPr>
            <a:r>
              <a:rPr lang="en-US" dirty="0" smtClean="0"/>
              <a:t>High</a:t>
            </a:r>
            <a:r>
              <a:rPr lang="id-ID" dirty="0" smtClean="0"/>
              <a:t> : GUI atau Web Page, transaksi lebih dari 7 transaksi</a:t>
            </a:r>
          </a:p>
          <a:p>
            <a:pPr algn="just"/>
            <a:endParaRPr lang="id-ID"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258131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smtClean="0"/>
              <a:t>Inputs</a:t>
            </a:r>
            <a:r>
              <a:rPr lang="id-ID" sz="1600" dirty="0" smtClean="0"/>
              <a:t> </a:t>
            </a:r>
            <a:r>
              <a:rPr lang="en-US" sz="1600" dirty="0"/>
              <a:t>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883876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196272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59353989"/>
              </p:ext>
            </p:extLst>
          </p:nvPr>
        </p:nvGraphicFramePr>
        <p:xfrm>
          <a:off x="476251" y="1320898"/>
          <a:ext cx="7956000" cy="5437364"/>
        </p:xfrm>
        <a:graphic>
          <a:graphicData uri="http://schemas.openxmlformats.org/drawingml/2006/table">
            <a:tbl>
              <a:tblPr firstRow="1" bandRow="1">
                <a:tableStyleId>{5C22544A-7EE6-4342-B048-85BDC9FD1C3A}</a:tableStyleId>
              </a:tblPr>
              <a:tblGrid>
                <a:gridCol w="575464"/>
                <a:gridCol w="1664188"/>
                <a:gridCol w="5716348"/>
              </a:tblGrid>
              <a:tr h="298810">
                <a:tc>
                  <a:txBody>
                    <a:bodyPr/>
                    <a:lstStyle/>
                    <a:p>
                      <a:r>
                        <a:rPr lang="id-ID" sz="1200" dirty="0" smtClean="0"/>
                        <a:t>NO</a:t>
                      </a:r>
                      <a:endParaRPr lang="id-ID" sz="1200" dirty="0"/>
                    </a:p>
                  </a:txBody>
                  <a:tcPr/>
                </a:tc>
                <a:tc>
                  <a:txBody>
                    <a:bodyPr/>
                    <a:lstStyle/>
                    <a:p>
                      <a:r>
                        <a:rPr lang="id-ID" sz="1200" dirty="0" smtClean="0"/>
                        <a:t>Karakteristik</a:t>
                      </a:r>
                      <a:r>
                        <a:rPr lang="id-ID" sz="1200" baseline="0" dirty="0" smtClean="0"/>
                        <a:t> Sistem</a:t>
                      </a:r>
                      <a:endParaRPr lang="id-ID" sz="1200" dirty="0"/>
                    </a:p>
                  </a:txBody>
                  <a:tcPr/>
                </a:tc>
                <a:tc>
                  <a:txBody>
                    <a:bodyPr/>
                    <a:lstStyle/>
                    <a:p>
                      <a:r>
                        <a:rPr lang="id-ID" sz="1200" dirty="0" smtClean="0"/>
                        <a:t>Keterangan</a:t>
                      </a:r>
                      <a:endParaRPr lang="id-ID" sz="1200" dirty="0"/>
                    </a:p>
                  </a:txBody>
                  <a:tcPr/>
                </a:tc>
              </a:tr>
              <a:tr h="498016">
                <a:tc>
                  <a:txBody>
                    <a:bodyPr/>
                    <a:lstStyle/>
                    <a:p>
                      <a:r>
                        <a:rPr lang="id-ID" sz="1200" dirty="0" smtClean="0"/>
                        <a:t>1</a:t>
                      </a:r>
                      <a:endParaRPr lang="id-ID" sz="1200" dirty="0"/>
                    </a:p>
                  </a:txBody>
                  <a:tcPr/>
                </a:tc>
                <a:tc>
                  <a:txBody>
                    <a:bodyPr/>
                    <a:lstStyle/>
                    <a:p>
                      <a:r>
                        <a:rPr lang="id-ID" sz="1200" dirty="0" smtClean="0"/>
                        <a:t>Data Communications</a:t>
                      </a:r>
                      <a:endParaRPr lang="id-ID" sz="1200" dirty="0"/>
                    </a:p>
                  </a:txBody>
                  <a:tcPr/>
                </a:tc>
                <a:tc>
                  <a:txBody>
                    <a:bodyPr/>
                    <a:lstStyle/>
                    <a:p>
                      <a:r>
                        <a:rPr lang="id-ID" sz="1200" b="0" i="0" kern="1200" dirty="0" smtClean="0">
                          <a:solidFill>
                            <a:schemeClr val="dk1"/>
                          </a:solidFill>
                          <a:effectLst/>
                          <a:latin typeface="+mn-lt"/>
                          <a:ea typeface="+mn-ea"/>
                          <a:cs typeface="+mn-cs"/>
                        </a:rPr>
                        <a:t>Berapa banyak fasilitas komunikasi yang digunakan untuk membantu pengiriman atau pertukaran Informasi dengan aplikasi?</a:t>
                      </a:r>
                      <a:endParaRPr lang="id-ID" sz="1200" dirty="0"/>
                    </a:p>
                  </a:txBody>
                  <a:tcPr/>
                </a:tc>
              </a:tr>
              <a:tr h="498016">
                <a:tc>
                  <a:txBody>
                    <a:bodyPr/>
                    <a:lstStyle/>
                    <a:p>
                      <a:r>
                        <a:rPr lang="id-ID" sz="1200" dirty="0" smtClean="0"/>
                        <a:t>2</a:t>
                      </a:r>
                      <a:endParaRPr lang="id-ID" sz="1200" dirty="0"/>
                    </a:p>
                  </a:txBody>
                  <a:tcPr/>
                </a:tc>
                <a:tc>
                  <a:txBody>
                    <a:bodyPr/>
                    <a:lstStyle/>
                    <a:p>
                      <a:r>
                        <a:rPr lang="id-ID" sz="1200" dirty="0" smtClean="0"/>
                        <a:t>Heavy Use Configuration</a:t>
                      </a:r>
                      <a:endParaRPr lang="id-ID" sz="1200" dirty="0"/>
                    </a:p>
                  </a:txBody>
                  <a:tcPr/>
                </a:tc>
                <a:tc>
                  <a:txBody>
                    <a:bodyPr/>
                    <a:lstStyle/>
                    <a:p>
                      <a:r>
                        <a:rPr lang="id-ID" sz="1200" b="0" i="0" kern="1200" dirty="0" smtClean="0">
                          <a:solidFill>
                            <a:schemeClr val="dk1"/>
                          </a:solidFill>
                          <a:effectLst/>
                          <a:latin typeface="+mn-lt"/>
                          <a:ea typeface="+mn-ea"/>
                          <a:cs typeface="+mn-cs"/>
                        </a:rPr>
                        <a:t>Seberapa berat platform hardware digunakan yang merupakan lokasi eksekusi dari aplikasi?</a:t>
                      </a:r>
                      <a:endParaRPr lang="id-ID" sz="1200" dirty="0"/>
                    </a:p>
                  </a:txBody>
                  <a:tcPr/>
                </a:tc>
              </a:tr>
              <a:tr h="298810">
                <a:tc>
                  <a:txBody>
                    <a:bodyPr/>
                    <a:lstStyle/>
                    <a:p>
                      <a:r>
                        <a:rPr lang="id-ID" sz="1200" dirty="0" smtClean="0"/>
                        <a:t>3</a:t>
                      </a:r>
                      <a:endParaRPr lang="id-ID" sz="1200" dirty="0"/>
                    </a:p>
                  </a:txBody>
                  <a:tcPr/>
                </a:tc>
                <a:tc>
                  <a:txBody>
                    <a:bodyPr/>
                    <a:lstStyle/>
                    <a:p>
                      <a:r>
                        <a:rPr lang="id-ID" sz="1200" dirty="0" smtClean="0"/>
                        <a:t>Transaction Rate</a:t>
                      </a:r>
                      <a:endParaRPr lang="id-ID" sz="1200" dirty="0"/>
                    </a:p>
                  </a:txBody>
                  <a:tcPr/>
                </a:tc>
                <a:tc>
                  <a:txBody>
                    <a:bodyPr/>
                    <a:lstStyle/>
                    <a:p>
                      <a:r>
                        <a:rPr lang="id-ID" sz="1200" b="0" i="0" kern="1200" dirty="0" smtClean="0">
                          <a:solidFill>
                            <a:schemeClr val="dk1"/>
                          </a:solidFill>
                          <a:effectLst/>
                          <a:latin typeface="+mn-lt"/>
                          <a:ea typeface="+mn-ea"/>
                          <a:cs typeface="+mn-cs"/>
                        </a:rPr>
                        <a:t>Seberapa sering transaksi dieksekusi setiap hari, minggu, bulan, dst?</a:t>
                      </a:r>
                      <a:endParaRPr lang="id-ID" sz="1200" dirty="0"/>
                    </a:p>
                  </a:txBody>
                  <a:tcPr/>
                </a:tc>
              </a:tr>
              <a:tr h="298810">
                <a:tc>
                  <a:txBody>
                    <a:bodyPr/>
                    <a:lstStyle/>
                    <a:p>
                      <a:r>
                        <a:rPr lang="id-ID" sz="1200" dirty="0" smtClean="0"/>
                        <a:t>4</a:t>
                      </a:r>
                      <a:endParaRPr lang="id-ID" sz="1200" dirty="0"/>
                    </a:p>
                  </a:txBody>
                  <a:tcPr/>
                </a:tc>
                <a:tc>
                  <a:txBody>
                    <a:bodyPr/>
                    <a:lstStyle/>
                    <a:p>
                      <a:r>
                        <a:rPr lang="id-ID" sz="1200" dirty="0" smtClean="0"/>
                        <a:t>End-User efficiency</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dirancang untuk efisiensi end-user?</a:t>
                      </a:r>
                      <a:endParaRPr lang="id-ID" sz="1200" dirty="0"/>
                    </a:p>
                  </a:txBody>
                  <a:tcPr/>
                </a:tc>
              </a:tr>
              <a:tr h="298810">
                <a:tc>
                  <a:txBody>
                    <a:bodyPr/>
                    <a:lstStyle/>
                    <a:p>
                      <a:r>
                        <a:rPr lang="id-ID" sz="1200" dirty="0" smtClean="0"/>
                        <a:t>5</a:t>
                      </a:r>
                      <a:endParaRPr lang="id-ID" sz="1200" dirty="0"/>
                    </a:p>
                  </a:txBody>
                  <a:tcPr/>
                </a:tc>
                <a:tc>
                  <a:txBody>
                    <a:bodyPr/>
                    <a:lstStyle/>
                    <a:p>
                      <a:r>
                        <a:rPr lang="id-ID" sz="1200" dirty="0" smtClean="0"/>
                        <a:t>Complex Processing</a:t>
                      </a:r>
                      <a:endParaRPr lang="id-ID" sz="1200" dirty="0"/>
                    </a:p>
                  </a:txBody>
                  <a:tcPr/>
                </a:tc>
                <a:tc>
                  <a:txBody>
                    <a:bodyPr/>
                    <a:lstStyle/>
                    <a:p>
                      <a:r>
                        <a:rPr lang="id-ID" sz="1200" b="0" i="0" kern="1200" dirty="0" smtClean="0">
                          <a:solidFill>
                            <a:schemeClr val="dk1"/>
                          </a:solidFill>
                          <a:effectLst/>
                          <a:latin typeface="+mn-lt"/>
                          <a:ea typeface="+mn-ea"/>
                          <a:cs typeface="+mn-cs"/>
                        </a:rPr>
                        <a:t>Apakah aplikasi memiliki logika yang luas atau pemrosesan matematika?</a:t>
                      </a:r>
                      <a:endParaRPr lang="id-ID" sz="1200" dirty="0"/>
                    </a:p>
                  </a:txBody>
                  <a:tcPr/>
                </a:tc>
              </a:tr>
              <a:tr h="298810">
                <a:tc>
                  <a:txBody>
                    <a:bodyPr/>
                    <a:lstStyle/>
                    <a:p>
                      <a:r>
                        <a:rPr lang="id-ID" sz="1200" dirty="0" smtClean="0"/>
                        <a:t>6</a:t>
                      </a:r>
                      <a:endParaRPr lang="id-ID" sz="1200" dirty="0"/>
                    </a:p>
                  </a:txBody>
                  <a:tcPr/>
                </a:tc>
                <a:tc>
                  <a:txBody>
                    <a:bodyPr/>
                    <a:lstStyle/>
                    <a:p>
                      <a:r>
                        <a:rPr lang="id-ID" sz="1200" dirty="0" smtClean="0"/>
                        <a:t>Installation Ease</a:t>
                      </a:r>
                      <a:endParaRPr lang="id-ID" sz="1200" dirty="0"/>
                    </a:p>
                  </a:txBody>
                  <a:tcPr/>
                </a:tc>
                <a:tc>
                  <a:txBody>
                    <a:bodyPr/>
                    <a:lstStyle/>
                    <a:p>
                      <a:r>
                        <a:rPr lang="sv-SE" sz="1200" b="0" i="0" kern="1200" dirty="0" smtClean="0">
                          <a:solidFill>
                            <a:schemeClr val="dk1"/>
                          </a:solidFill>
                          <a:effectLst/>
                          <a:latin typeface="+mn-lt"/>
                          <a:ea typeface="+mn-ea"/>
                          <a:cs typeface="+mn-cs"/>
                        </a:rPr>
                        <a:t>Seberapa sulit konversi dan instalasi?</a:t>
                      </a:r>
                      <a:endParaRPr lang="id-ID" sz="1200" dirty="0"/>
                    </a:p>
                  </a:txBody>
                  <a:tcPr/>
                </a:tc>
              </a:tr>
              <a:tr h="498016">
                <a:tc>
                  <a:txBody>
                    <a:bodyPr/>
                    <a:lstStyle/>
                    <a:p>
                      <a:r>
                        <a:rPr lang="id-ID" sz="1200" dirty="0" smtClean="0"/>
                        <a:t>7</a:t>
                      </a:r>
                      <a:endParaRPr lang="id-ID" sz="1200" dirty="0"/>
                    </a:p>
                  </a:txBody>
                  <a:tcPr/>
                </a:tc>
                <a:tc>
                  <a:txBody>
                    <a:bodyPr/>
                    <a:lstStyle/>
                    <a:p>
                      <a:r>
                        <a:rPr lang="id-ID" sz="1200" dirty="0" smtClean="0"/>
                        <a:t>Multiple sites</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dirancang, dikembangkan, dan didukung khusus untuk diinstal pada banyak site/perusahaan?</a:t>
                      </a:r>
                      <a:endParaRPr lang="id-ID" sz="1200" dirty="0"/>
                    </a:p>
                  </a:txBody>
                  <a:tcPr/>
                </a:tc>
              </a:tr>
              <a:tr h="298810">
                <a:tc>
                  <a:txBody>
                    <a:bodyPr/>
                    <a:lstStyle/>
                    <a:p>
                      <a:r>
                        <a:rPr lang="id-ID" sz="1200" dirty="0" smtClean="0"/>
                        <a:t>8</a:t>
                      </a:r>
                      <a:endParaRPr lang="id-ID" sz="1200" dirty="0"/>
                    </a:p>
                  </a:txBody>
                  <a:tcPr/>
                </a:tc>
                <a:tc>
                  <a:txBody>
                    <a:bodyPr/>
                    <a:lstStyle/>
                    <a:p>
                      <a:r>
                        <a:rPr lang="id-ID" sz="1200" dirty="0" smtClean="0"/>
                        <a:t>Performance</a:t>
                      </a:r>
                      <a:endParaRPr lang="id-ID" sz="1200" dirty="0"/>
                    </a:p>
                  </a:txBody>
                  <a:tcPr/>
                </a:tc>
                <a:tc>
                  <a:txBody>
                    <a:bodyPr/>
                    <a:lstStyle/>
                    <a:p>
                      <a:r>
                        <a:rPr lang="id-ID" sz="1200" b="0" i="0" kern="1200" dirty="0" smtClean="0">
                          <a:solidFill>
                            <a:schemeClr val="dk1"/>
                          </a:solidFill>
                          <a:effectLst/>
                          <a:latin typeface="+mn-lt"/>
                          <a:ea typeface="+mn-ea"/>
                          <a:cs typeface="+mn-cs"/>
                        </a:rPr>
                        <a:t>Berapa waktu tanggapan dari sistem atau keluaran yang dibutuhkan oleh user?</a:t>
                      </a:r>
                      <a:endParaRPr lang="id-ID" sz="1200" dirty="0"/>
                    </a:p>
                  </a:txBody>
                  <a:tcPr/>
                </a:tc>
              </a:tr>
              <a:tr h="298810">
                <a:tc>
                  <a:txBody>
                    <a:bodyPr/>
                    <a:lstStyle/>
                    <a:p>
                      <a:r>
                        <a:rPr lang="id-ID" sz="1200" dirty="0" smtClean="0"/>
                        <a:t>9</a:t>
                      </a:r>
                      <a:endParaRPr lang="id-ID" sz="1200" dirty="0"/>
                    </a:p>
                  </a:txBody>
                  <a:tcPr/>
                </a:tc>
                <a:tc>
                  <a:txBody>
                    <a:bodyPr/>
                    <a:lstStyle/>
                    <a:p>
                      <a:r>
                        <a:rPr lang="id-ID" sz="1200" dirty="0" smtClean="0"/>
                        <a:t>Distributed functions</a:t>
                      </a:r>
                      <a:endParaRPr lang="id-ID" sz="1200" dirty="0"/>
                    </a:p>
                  </a:txBody>
                  <a:tcPr/>
                </a:tc>
                <a:tc>
                  <a:txBody>
                    <a:bodyPr/>
                    <a:lstStyle/>
                    <a:p>
                      <a:r>
                        <a:rPr lang="id-ID" sz="1200" b="0" i="0" kern="1200" dirty="0" smtClean="0">
                          <a:solidFill>
                            <a:schemeClr val="dk1"/>
                          </a:solidFill>
                          <a:effectLst/>
                          <a:latin typeface="+mn-lt"/>
                          <a:ea typeface="+mn-ea"/>
                          <a:cs typeface="+mn-cs"/>
                        </a:rPr>
                        <a:t>Bagaimana cara menangani data yang terdistribusi dan fungsi pemrosesannya?</a:t>
                      </a:r>
                      <a:endParaRPr lang="id-ID" sz="1200" dirty="0"/>
                    </a:p>
                  </a:txBody>
                  <a:tcPr/>
                </a:tc>
              </a:tr>
              <a:tr h="298810">
                <a:tc>
                  <a:txBody>
                    <a:bodyPr/>
                    <a:lstStyle/>
                    <a:p>
                      <a:r>
                        <a:rPr lang="id-ID" sz="1200" dirty="0" smtClean="0"/>
                        <a:t>10</a:t>
                      </a:r>
                      <a:endParaRPr lang="id-ID" sz="1200" dirty="0"/>
                    </a:p>
                  </a:txBody>
                  <a:tcPr/>
                </a:tc>
                <a:tc>
                  <a:txBody>
                    <a:bodyPr/>
                    <a:lstStyle/>
                    <a:p>
                      <a:r>
                        <a:rPr lang="id-ID" sz="1200" dirty="0" smtClean="0"/>
                        <a:t>On-line data entry</a:t>
                      </a:r>
                      <a:endParaRPr lang="id-ID" sz="1200" dirty="0"/>
                    </a:p>
                  </a:txBody>
                  <a:tcPr/>
                </a:tc>
                <a:tc>
                  <a:txBody>
                    <a:bodyPr/>
                    <a:lstStyle/>
                    <a:p>
                      <a:r>
                        <a:rPr lang="id-ID" sz="1200" b="0" i="0" kern="1200" dirty="0" smtClean="0">
                          <a:solidFill>
                            <a:schemeClr val="dk1"/>
                          </a:solidFill>
                          <a:effectLst/>
                          <a:latin typeface="+mn-lt"/>
                          <a:ea typeface="+mn-ea"/>
                          <a:cs typeface="+mn-cs"/>
                        </a:rPr>
                        <a:t>Berapa persen Informasi yang dimasukan secara online?</a:t>
                      </a:r>
                      <a:endParaRPr lang="id-ID" sz="1200" dirty="0"/>
                    </a:p>
                  </a:txBody>
                  <a:tcPr/>
                </a:tc>
              </a:tr>
              <a:tr h="298810">
                <a:tc>
                  <a:txBody>
                    <a:bodyPr/>
                    <a:lstStyle/>
                    <a:p>
                      <a:r>
                        <a:rPr lang="id-ID" sz="1200" dirty="0" smtClean="0"/>
                        <a:t>11</a:t>
                      </a:r>
                      <a:endParaRPr lang="id-ID" sz="1200" dirty="0"/>
                    </a:p>
                  </a:txBody>
                  <a:tcPr/>
                </a:tc>
                <a:tc>
                  <a:txBody>
                    <a:bodyPr/>
                    <a:lstStyle/>
                    <a:p>
                      <a:r>
                        <a:rPr lang="id-ID" sz="1200" dirty="0" smtClean="0"/>
                        <a:t>On-line update</a:t>
                      </a:r>
                      <a:endParaRPr lang="id-ID" sz="1200" dirty="0"/>
                    </a:p>
                  </a:txBody>
                  <a:tcPr/>
                </a:tc>
                <a:tc>
                  <a:txBody>
                    <a:bodyPr/>
                    <a:lstStyle/>
                    <a:p>
                      <a:r>
                        <a:rPr lang="id-ID" sz="1200" b="0" i="0" kern="1200" dirty="0" smtClean="0">
                          <a:solidFill>
                            <a:schemeClr val="dk1"/>
                          </a:solidFill>
                          <a:effectLst/>
                          <a:latin typeface="+mn-lt"/>
                          <a:ea typeface="+mn-ea"/>
                          <a:cs typeface="+mn-cs"/>
                        </a:rPr>
                        <a:t>Berapa banyak ILF di update melalui transaksi online?</a:t>
                      </a:r>
                      <a:endParaRPr lang="id-ID" sz="1200" dirty="0"/>
                    </a:p>
                  </a:txBody>
                  <a:tcPr/>
                </a:tc>
              </a:tr>
              <a:tr h="298810">
                <a:tc>
                  <a:txBody>
                    <a:bodyPr/>
                    <a:lstStyle/>
                    <a:p>
                      <a:r>
                        <a:rPr lang="id-ID" sz="1200" dirty="0" smtClean="0"/>
                        <a:t>12</a:t>
                      </a:r>
                      <a:endParaRPr lang="id-ID" sz="1200" dirty="0"/>
                    </a:p>
                  </a:txBody>
                  <a:tcPr/>
                </a:tc>
                <a:tc>
                  <a:txBody>
                    <a:bodyPr/>
                    <a:lstStyle/>
                    <a:p>
                      <a:r>
                        <a:rPr lang="id-ID" sz="1200" dirty="0" smtClean="0"/>
                        <a:t>Reusability</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dikembangkan untuk memenuhi satu atau banyak kebutuhan?</a:t>
                      </a:r>
                      <a:endParaRPr lang="id-ID" sz="1200" dirty="0"/>
                    </a:p>
                  </a:txBody>
                  <a:tcPr/>
                </a:tc>
              </a:tr>
              <a:tr h="498016">
                <a:tc>
                  <a:txBody>
                    <a:bodyPr/>
                    <a:lstStyle/>
                    <a:p>
                      <a:r>
                        <a:rPr lang="id-ID" sz="1200" dirty="0" smtClean="0"/>
                        <a:t>13</a:t>
                      </a:r>
                      <a:endParaRPr lang="id-ID" sz="1200" dirty="0"/>
                    </a:p>
                  </a:txBody>
                  <a:tcPr/>
                </a:tc>
                <a:tc>
                  <a:txBody>
                    <a:bodyPr/>
                    <a:lstStyle/>
                    <a:p>
                      <a:r>
                        <a:rPr lang="id-ID" sz="1200" dirty="0" smtClean="0"/>
                        <a:t>Operational Ease</a:t>
                      </a:r>
                      <a:endParaRPr lang="id-ID" sz="1200" dirty="0"/>
                    </a:p>
                  </a:txBody>
                  <a:tcPr/>
                </a:tc>
                <a:tc>
                  <a:txBody>
                    <a:bodyPr/>
                    <a:lstStyle/>
                    <a:p>
                      <a:r>
                        <a:rPr lang="id-ID" sz="1200" b="0" i="0" kern="1200" dirty="0" smtClean="0">
                          <a:solidFill>
                            <a:schemeClr val="dk1"/>
                          </a:solidFill>
                          <a:effectLst/>
                          <a:latin typeface="+mn-lt"/>
                          <a:ea typeface="+mn-ea"/>
                          <a:cs typeface="+mn-cs"/>
                        </a:rPr>
                        <a:t>Seberapa efektif atau terotomatisasinya aplikasi pada saat start-up, back-up, dan prosedur recovery?</a:t>
                      </a:r>
                      <a:endParaRPr lang="id-ID" sz="1200" dirty="0"/>
                    </a:p>
                  </a:txBody>
                  <a:tcPr/>
                </a:tc>
              </a:tr>
              <a:tr h="298810">
                <a:tc>
                  <a:txBody>
                    <a:bodyPr/>
                    <a:lstStyle/>
                    <a:p>
                      <a:r>
                        <a:rPr lang="id-ID" sz="1200" dirty="0" smtClean="0"/>
                        <a:t>14</a:t>
                      </a:r>
                      <a:endParaRPr lang="id-ID" sz="1200" dirty="0"/>
                    </a:p>
                  </a:txBody>
                  <a:tcPr/>
                </a:tc>
                <a:tc>
                  <a:txBody>
                    <a:bodyPr/>
                    <a:lstStyle/>
                    <a:p>
                      <a:r>
                        <a:rPr lang="id-ID" sz="1200" dirty="0" smtClean="0"/>
                        <a:t>Extensibility / </a:t>
                      </a:r>
                      <a:r>
                        <a:rPr lang="id-ID" sz="1200" kern="1200" dirty="0" smtClean="0">
                          <a:solidFill>
                            <a:schemeClr val="dk1"/>
                          </a:solidFill>
                          <a:latin typeface="+mn-lt"/>
                          <a:ea typeface="+mn-ea"/>
                          <a:cs typeface="+mn-cs"/>
                        </a:rPr>
                        <a:t>Facilitate change</a:t>
                      </a:r>
                      <a:endParaRPr lang="id-ID" sz="1200" kern="1200" dirty="0">
                        <a:solidFill>
                          <a:schemeClr val="dk1"/>
                        </a:solidFill>
                        <a:latin typeface="+mn-lt"/>
                        <a:ea typeface="+mn-ea"/>
                        <a:cs typeface="+mn-cs"/>
                      </a:endParaRPr>
                    </a:p>
                  </a:txBody>
                  <a:tcPr/>
                </a:tc>
                <a:tc>
                  <a:txBody>
                    <a:bodyPr/>
                    <a:lstStyle/>
                    <a:p>
                      <a:r>
                        <a:rPr lang="id-ID" sz="1200" b="0" i="0" kern="1200" dirty="0" smtClean="0">
                          <a:solidFill>
                            <a:schemeClr val="dk1"/>
                          </a:solidFill>
                          <a:effectLst/>
                          <a:latin typeface="+mn-lt"/>
                          <a:ea typeface="+mn-ea"/>
                          <a:cs typeface="+mn-cs"/>
                        </a:rPr>
                        <a:t>Apakah aplikasi dirancang, dikembangkan, dan didukung khusus untuk memfasilitasi perubahan?</a:t>
                      </a:r>
                      <a:endParaRPr lang="id-ID" sz="1200" b="0" i="0" kern="1200" dirty="0">
                        <a:solidFill>
                          <a:schemeClr val="dk1"/>
                        </a:solidFill>
                        <a:effectLst/>
                        <a:latin typeface="+mn-lt"/>
                        <a:ea typeface="+mn-ea"/>
                        <a:cs typeface="+mn-cs"/>
                      </a:endParaRPr>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268991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52431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a:t>
            </a:r>
            <a:r>
              <a:rPr lang="id-ID" sz="1600" dirty="0" smtClean="0"/>
              <a:t>	</a:t>
            </a:r>
            <a:r>
              <a:rPr lang="en-US" sz="1600" dirty="0" smtClean="0"/>
              <a:t>      </a:t>
            </a:r>
            <a:r>
              <a:rPr lang="en-US" sz="1600" dirty="0"/>
              <a:t>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a:t>
            </a:r>
            <a:r>
              <a:rPr lang="id-ID" sz="1600" dirty="0" smtClean="0"/>
              <a:t>             	     </a:t>
            </a:r>
            <a:r>
              <a:rPr lang="en-US" sz="1600" dirty="0" smtClean="0"/>
              <a:t> </a:t>
            </a:r>
            <a:r>
              <a:rPr lang="en-US" sz="1600" dirty="0"/>
              <a:t>_____</a:t>
            </a:r>
          </a:p>
          <a:p>
            <a:r>
              <a:rPr lang="en-US" sz="1600" dirty="0"/>
              <a:t>On-line data entry					      _____</a:t>
            </a:r>
          </a:p>
          <a:p>
            <a:r>
              <a:rPr lang="en-US" sz="1600" dirty="0"/>
              <a:t>On-line update					      _____</a:t>
            </a:r>
          </a:p>
          <a:p>
            <a:r>
              <a:rPr lang="en-US" sz="1600" dirty="0"/>
              <a:t>Reusability					    </a:t>
            </a:r>
            <a:r>
              <a:rPr lang="id-ID" sz="1600" dirty="0" smtClean="0"/>
              <a:t>	    </a:t>
            </a:r>
            <a:r>
              <a:rPr lang="en-US" sz="1600" dirty="0" smtClean="0"/>
              <a:t>  </a:t>
            </a:r>
            <a:r>
              <a:rPr lang="en-US" sz="1600" dirty="0"/>
              <a:t>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3020507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siklus </a:t>
            </a:r>
            <a:r>
              <a:rPr lang="id-ID" dirty="0" smtClean="0"/>
              <a:t>pengembangan  sistem</a:t>
            </a:r>
          </a:p>
          <a:p>
            <a:pPr algn="just"/>
            <a:r>
              <a:rPr lang="id-ID" dirty="0"/>
              <a:t>berfungsi untuk </a:t>
            </a:r>
            <a:r>
              <a:rPr lang="id-ID" b="1" dirty="0"/>
              <a:t>menggambarkan tahapan-tahapan utama </a:t>
            </a:r>
            <a:r>
              <a:rPr lang="id-ID" b="1" dirty="0" smtClean="0"/>
              <a:t>dan </a:t>
            </a:r>
            <a:r>
              <a:rPr lang="id-ID" b="1" dirty="0"/>
              <a:t>langkah-langkah</a:t>
            </a:r>
            <a:r>
              <a:rPr lang="id-ID" dirty="0"/>
              <a:t> dari </a:t>
            </a:r>
            <a:r>
              <a:rPr lang="id-ID" b="1" dirty="0"/>
              <a:t>setiap tahapan</a:t>
            </a:r>
            <a:r>
              <a:rPr lang="id-ID" dirty="0"/>
              <a:t> yang </a:t>
            </a:r>
            <a:r>
              <a:rPr lang="id-ID" b="1" dirty="0"/>
              <a:t>secara garis besar </a:t>
            </a:r>
            <a:r>
              <a:rPr lang="id-ID" dirty="0"/>
              <a:t>terbagi </a:t>
            </a:r>
            <a:r>
              <a:rPr lang="id-ID" dirty="0" smtClean="0"/>
              <a:t>dalam </a:t>
            </a:r>
            <a:r>
              <a:rPr lang="id-ID" b="1" dirty="0" smtClean="0"/>
              <a:t>empat </a:t>
            </a:r>
            <a:r>
              <a:rPr lang="id-ID" b="1" dirty="0"/>
              <a:t>kegiatan utama</a:t>
            </a:r>
            <a:r>
              <a:rPr lang="id-ID" dirty="0"/>
              <a:t>, yaitu </a:t>
            </a:r>
            <a:r>
              <a:rPr lang="id-ID" dirty="0">
                <a:solidFill>
                  <a:srgbClr val="FF0000"/>
                </a:solidFill>
              </a:rPr>
              <a:t>initiation, analysis, design </a:t>
            </a:r>
            <a:r>
              <a:rPr lang="id-ID" dirty="0"/>
              <a:t>dan </a:t>
            </a:r>
            <a:r>
              <a:rPr lang="id-ID" dirty="0" smtClean="0">
                <a:solidFill>
                  <a:srgbClr val="FF0000"/>
                </a:solidFill>
              </a:rPr>
              <a:t>implementation</a:t>
            </a:r>
          </a:p>
          <a:p>
            <a:pPr algn="just"/>
            <a:r>
              <a:rPr lang="nn-NO" b="1" dirty="0"/>
              <a:t>SDLC</a:t>
            </a:r>
            <a:r>
              <a:rPr lang="nn-NO" dirty="0"/>
              <a:t>  didefinisikan  oleh  </a:t>
            </a:r>
            <a:r>
              <a:rPr lang="nn-NO" b="1" dirty="0"/>
              <a:t>Departemen </a:t>
            </a:r>
            <a:r>
              <a:rPr lang="nn-NO" b="1" dirty="0" smtClean="0"/>
              <a:t>Kehakiman </a:t>
            </a:r>
            <a:r>
              <a:rPr lang="nn-NO" b="1" dirty="0"/>
              <a:t>AS </a:t>
            </a:r>
            <a:r>
              <a:rPr lang="id-ID" b="1" dirty="0" smtClean="0"/>
              <a:t> proses </a:t>
            </a:r>
            <a:r>
              <a:rPr lang="id-ID" b="1" dirty="0"/>
              <a:t>pengembangan  software</a:t>
            </a:r>
            <a:r>
              <a:rPr lang="id-ID" dirty="0"/>
              <a:t>  yang </a:t>
            </a:r>
            <a:r>
              <a:rPr lang="id-ID" b="1" dirty="0"/>
              <a:t>digunakan</a:t>
            </a:r>
            <a:r>
              <a:rPr lang="id-ID" dirty="0"/>
              <a:t> </a:t>
            </a:r>
            <a:r>
              <a:rPr lang="id-ID" b="1" dirty="0" smtClean="0"/>
              <a:t>oleh  </a:t>
            </a:r>
            <a:r>
              <a:rPr lang="id-ID" b="1" dirty="0"/>
              <a:t>analyst  system</a:t>
            </a:r>
            <a:r>
              <a:rPr lang="id-ID" dirty="0"/>
              <a:t>,  untuk  </a:t>
            </a:r>
            <a:r>
              <a:rPr lang="id-ID" b="1" dirty="0"/>
              <a:t>mengembangkan  sebuah  sistem  informasi</a:t>
            </a:r>
            <a:r>
              <a:rPr lang="id-ID" dirty="0"/>
              <a:t>.  </a:t>
            </a:r>
            <a:endParaRPr lang="id-ID" dirty="0" smtClean="0"/>
          </a:p>
          <a:p>
            <a:pPr algn="just"/>
            <a:r>
              <a:rPr lang="id-ID" b="1" dirty="0" smtClean="0"/>
              <a:t>SDLC </a:t>
            </a:r>
            <a:r>
              <a:rPr lang="id-ID" dirty="0" smtClean="0"/>
              <a:t>mencakup  </a:t>
            </a:r>
            <a:r>
              <a:rPr lang="id-ID" b="1" dirty="0"/>
              <a:t>kebutuhan  (requirement),  validasi,  pelatihan,  kepemilikan  (user </a:t>
            </a:r>
            <a:r>
              <a:rPr lang="id-ID" b="1" dirty="0" smtClean="0"/>
              <a:t>ownership</a:t>
            </a:r>
            <a:r>
              <a:rPr lang="id-ID" b="1" dirty="0"/>
              <a:t>) </a:t>
            </a:r>
            <a:r>
              <a:rPr lang="id-ID" dirty="0"/>
              <a:t>sebuah </a:t>
            </a:r>
            <a:r>
              <a:rPr lang="id-ID" b="1" dirty="0"/>
              <a:t>sistem informasi</a:t>
            </a:r>
            <a:r>
              <a:rPr lang="id-ID" dirty="0"/>
              <a:t> yang diperoleh </a:t>
            </a:r>
            <a:r>
              <a:rPr lang="id-ID" b="1" dirty="0"/>
              <a:t>melalui investigasi, analisis, </a:t>
            </a:r>
            <a:r>
              <a:rPr lang="id-ID" b="1" dirty="0" smtClean="0"/>
              <a:t>desain</a:t>
            </a:r>
            <a:r>
              <a:rPr lang="id-ID" b="1" dirty="0"/>
              <a:t>,  implementasi,  dan  perawatan  software. </a:t>
            </a:r>
          </a:p>
        </p:txBody>
      </p:sp>
    </p:spTree>
    <p:extLst>
      <p:ext uri="{BB962C8B-B14F-4D97-AF65-F5344CB8AC3E}">
        <p14:creationId xmlns:p14="http://schemas.microsoft.com/office/powerpoint/2010/main" val="12185891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z="3600" b="1" dirty="0" err="1" smtClean="0"/>
              <a:t>Pertanyaan-Pertanyaan</a:t>
            </a:r>
            <a:r>
              <a:rPr lang="id-ID" sz="3600" dirty="0" smtClean="0">
                <a:solidFill>
                  <a:srgbClr val="66FF33"/>
                </a:solidFill>
              </a:rPr>
              <a:t/>
            </a:r>
            <a:br>
              <a:rPr lang="id-ID" sz="3600" dirty="0" smtClean="0">
                <a:solidFill>
                  <a:srgbClr val="66FF33"/>
                </a:solidFill>
              </a:rPr>
            </a:br>
            <a:r>
              <a:rPr lang="en-US" sz="3600" dirty="0">
                <a:solidFill>
                  <a:srgbClr val="3333FF"/>
                </a:solidFill>
              </a:rPr>
              <a:t>Step Two</a:t>
            </a:r>
            <a:r>
              <a:rPr lang="id-ID" sz="3600" dirty="0">
                <a:solidFill>
                  <a:srgbClr val="3333FF"/>
                </a:solidFill>
              </a:rPr>
              <a:t> (P</a:t>
            </a:r>
            <a:r>
              <a:rPr lang="en-US" sz="3600" dirty="0" err="1">
                <a:solidFill>
                  <a:srgbClr val="3333FF"/>
                </a:solidFill>
              </a:rPr>
              <a:t>rocessing</a:t>
            </a:r>
            <a:r>
              <a:rPr lang="en-US" sz="3600" dirty="0">
                <a:solidFill>
                  <a:srgbClr val="3333FF"/>
                </a:solidFill>
              </a:rPr>
              <a:t> </a:t>
            </a:r>
            <a:r>
              <a:rPr lang="id-ID" sz="3600" dirty="0">
                <a:solidFill>
                  <a:srgbClr val="3333FF"/>
                </a:solidFill>
              </a:rPr>
              <a:t>C</a:t>
            </a:r>
            <a:r>
              <a:rPr lang="en-US" sz="3600" dirty="0" err="1">
                <a:solidFill>
                  <a:srgbClr val="3333FF"/>
                </a:solidFill>
              </a:rPr>
              <a:t>omplexity</a:t>
            </a:r>
            <a:r>
              <a:rPr lang="id-ID" sz="3600" dirty="0">
                <a:solidFill>
                  <a:srgbClr val="3333FF"/>
                </a:solidFill>
              </a:rPr>
              <a:t>)</a:t>
            </a:r>
            <a:endParaRPr lang="en-US" sz="3600" dirty="0">
              <a:solidFill>
                <a:srgbClr val="66FF33"/>
              </a:solidFill>
            </a:endParaRPr>
          </a:p>
        </p:txBody>
      </p:sp>
      <p:sp>
        <p:nvSpPr>
          <p:cNvPr id="109571" name="Rectangle 3"/>
          <p:cNvSpPr>
            <a:spLocks noGrp="1" noChangeArrowheads="1"/>
          </p:cNvSpPr>
          <p:nvPr>
            <p:ph idx="1"/>
          </p:nvPr>
        </p:nvSpPr>
        <p:spPr/>
        <p:txBody>
          <a:bodyPr>
            <a:normAutofit/>
          </a:bodyPr>
          <a:lstStyle/>
          <a:p>
            <a:pPr marL="0" indent="14288">
              <a:lnSpc>
                <a:spcPct val="110000"/>
              </a:lnSpc>
              <a:buFont typeface="Wingdings" panose="05000000000000000000" pitchFamily="2" charset="2"/>
              <a:buNone/>
            </a:pPr>
            <a:r>
              <a:rPr lang="en-US" sz="1400" b="1" dirty="0" err="1"/>
              <a:t>Untuk</a:t>
            </a:r>
            <a:r>
              <a:rPr lang="en-US" sz="1400" b="1" dirty="0"/>
              <a:t> </a:t>
            </a:r>
            <a:r>
              <a:rPr lang="en-US" sz="1400" b="1" dirty="0" err="1"/>
              <a:t>menghitung</a:t>
            </a:r>
            <a:r>
              <a:rPr lang="en-US" sz="1400" b="1" dirty="0"/>
              <a:t> Fi, </a:t>
            </a:r>
            <a:r>
              <a:rPr lang="en-US" sz="1400" b="1" dirty="0" err="1"/>
              <a:t>pertanyaan-pertanyaan</a:t>
            </a:r>
            <a:r>
              <a:rPr lang="en-US" sz="1400" b="1" dirty="0"/>
              <a:t> di </a:t>
            </a:r>
            <a:r>
              <a:rPr lang="en-US" sz="1400" b="1" dirty="0" err="1"/>
              <a:t>bawah</a:t>
            </a:r>
            <a:r>
              <a:rPr lang="en-US" sz="1400" b="1" dirty="0"/>
              <a:t> </a:t>
            </a:r>
            <a:r>
              <a:rPr lang="en-US" sz="1400" b="1" dirty="0" err="1"/>
              <a:t>ini</a:t>
            </a:r>
            <a:r>
              <a:rPr lang="en-US" sz="1400" b="1" dirty="0"/>
              <a:t> </a:t>
            </a:r>
            <a:r>
              <a:rPr lang="en-US" sz="1400" b="1" dirty="0" err="1"/>
              <a:t>dijawab</a:t>
            </a:r>
            <a:r>
              <a:rPr lang="en-US" sz="1400" b="1" dirty="0"/>
              <a:t> </a:t>
            </a:r>
            <a:r>
              <a:rPr lang="en-US" sz="1400" b="1" dirty="0" err="1"/>
              <a:t>dengan</a:t>
            </a:r>
            <a:r>
              <a:rPr lang="en-US" sz="1400" b="1" dirty="0"/>
              <a:t> </a:t>
            </a:r>
            <a:r>
              <a:rPr lang="en-US" sz="1400" b="1" dirty="0" err="1"/>
              <a:t>memberi</a:t>
            </a:r>
            <a:r>
              <a:rPr lang="en-US" sz="1400" b="1" dirty="0"/>
              <a:t> </a:t>
            </a:r>
            <a:r>
              <a:rPr lang="en-US" sz="1400" b="1" dirty="0" err="1" smtClean="0"/>
              <a:t>nilai</a:t>
            </a:r>
            <a:r>
              <a:rPr lang="id-ID" sz="1400" b="1" dirty="0" smtClean="0"/>
              <a:t> </a:t>
            </a:r>
            <a:r>
              <a:rPr lang="en-US" sz="1400" b="1" dirty="0" err="1" smtClean="0"/>
              <a:t>antara</a:t>
            </a:r>
            <a:r>
              <a:rPr lang="en-US" sz="1400" b="1" dirty="0" smtClean="0"/>
              <a:t> </a:t>
            </a:r>
            <a:r>
              <a:rPr lang="en-US" sz="1400" b="1" dirty="0"/>
              <a:t>0 </a:t>
            </a:r>
            <a:r>
              <a:rPr lang="en-US" sz="1400" b="1" dirty="0" smtClean="0"/>
              <a:t>s</a:t>
            </a:r>
            <a:r>
              <a:rPr lang="id-ID" sz="1400" b="1" dirty="0" smtClean="0"/>
              <a:t>.d 3</a:t>
            </a:r>
            <a:endParaRPr lang="en-US" sz="1400" b="1" dirty="0"/>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memerlukan</a:t>
            </a:r>
            <a:r>
              <a:rPr lang="en-US" sz="1400" dirty="0"/>
              <a:t> backup </a:t>
            </a:r>
            <a:r>
              <a:rPr lang="en-US" sz="1400" dirty="0" err="1"/>
              <a:t>dan</a:t>
            </a:r>
            <a:r>
              <a:rPr lang="en-US" sz="1400" dirty="0"/>
              <a:t> recovery?</a:t>
            </a:r>
          </a:p>
          <a:p>
            <a:pPr marL="536575" lvl="1" indent="-342900">
              <a:lnSpc>
                <a:spcPct val="110000"/>
              </a:lnSpc>
              <a:buFont typeface="+mj-lt"/>
              <a:buAutoNum type="arabicPeriod"/>
            </a:pPr>
            <a:r>
              <a:rPr lang="en-US" sz="1400" dirty="0" err="1"/>
              <a:t>Apakah</a:t>
            </a:r>
            <a:r>
              <a:rPr lang="en-US" sz="1400" dirty="0"/>
              <a:t> </a:t>
            </a:r>
            <a:r>
              <a:rPr lang="en-US" sz="1400" dirty="0" err="1"/>
              <a:t>diperlukan</a:t>
            </a:r>
            <a:r>
              <a:rPr lang="en-US" sz="1400" dirty="0"/>
              <a:t> </a:t>
            </a:r>
            <a:r>
              <a:rPr lang="en-US" sz="1400" dirty="0" err="1"/>
              <a:t>fasilitas</a:t>
            </a:r>
            <a:r>
              <a:rPr lang="en-US" sz="1400" dirty="0"/>
              <a:t> </a:t>
            </a:r>
            <a:r>
              <a:rPr lang="en-US" sz="1400" dirty="0" err="1"/>
              <a:t>komunikasi</a:t>
            </a:r>
            <a:r>
              <a:rPr lang="en-US" sz="1400" dirty="0"/>
              <a:t> data?</a:t>
            </a:r>
          </a:p>
          <a:p>
            <a:pPr marL="536575" lvl="1" indent="-342900">
              <a:lnSpc>
                <a:spcPct val="110000"/>
              </a:lnSpc>
              <a:buFont typeface="+mj-lt"/>
              <a:buAutoNum type="arabicPeriod"/>
            </a:pPr>
            <a:r>
              <a:rPr lang="en-US" sz="1400" dirty="0" err="1"/>
              <a:t>Apakah</a:t>
            </a:r>
            <a:r>
              <a:rPr lang="en-US" sz="1400" dirty="0"/>
              <a:t> </a:t>
            </a:r>
            <a:r>
              <a:rPr lang="en-US" sz="1400" dirty="0" err="1"/>
              <a:t>diperlukan</a:t>
            </a:r>
            <a:r>
              <a:rPr lang="en-US" sz="1400" dirty="0"/>
              <a:t> </a:t>
            </a:r>
            <a:r>
              <a:rPr lang="en-US" sz="1400" dirty="0" err="1"/>
              <a:t>fasilitas</a:t>
            </a:r>
            <a:r>
              <a:rPr lang="en-US" sz="1400" dirty="0"/>
              <a:t> ‘distributed processing’?</a:t>
            </a:r>
          </a:p>
          <a:p>
            <a:pPr marL="536575" lvl="1" indent="-342900">
              <a:lnSpc>
                <a:spcPct val="110000"/>
              </a:lnSpc>
              <a:buFont typeface="+mj-lt"/>
              <a:buAutoNum type="arabicPeriod"/>
            </a:pPr>
            <a:r>
              <a:rPr lang="en-US" sz="1400" dirty="0" err="1"/>
              <a:t>Apakah</a:t>
            </a:r>
            <a:r>
              <a:rPr lang="en-US" sz="1400" dirty="0"/>
              <a:t> </a:t>
            </a:r>
            <a:r>
              <a:rPr lang="en-US" sz="1400" dirty="0" err="1"/>
              <a:t>kinerja</a:t>
            </a:r>
            <a:r>
              <a:rPr lang="en-US" sz="1400" dirty="0"/>
              <a:t> </a:t>
            </a:r>
            <a:r>
              <a:rPr lang="en-US" sz="1400" dirty="0" err="1"/>
              <a:t>sangat</a:t>
            </a:r>
            <a:r>
              <a:rPr lang="en-US" sz="1400" dirty="0"/>
              <a:t> </a:t>
            </a:r>
            <a:r>
              <a:rPr lang="en-US" sz="1400" dirty="0" err="1"/>
              <a:t>penting</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akan</a:t>
            </a:r>
            <a:r>
              <a:rPr lang="en-US" sz="1400" dirty="0"/>
              <a:t> </a:t>
            </a:r>
            <a:r>
              <a:rPr lang="en-US" sz="1400" dirty="0" err="1"/>
              <a:t>dijalankan</a:t>
            </a:r>
            <a:r>
              <a:rPr lang="en-US" sz="1400" dirty="0"/>
              <a:t> </a:t>
            </a:r>
            <a:r>
              <a:rPr lang="en-US" sz="1400" dirty="0" err="1"/>
              <a:t>pada</a:t>
            </a:r>
            <a:r>
              <a:rPr lang="en-US" sz="1400" dirty="0"/>
              <a:t> </a:t>
            </a:r>
            <a:r>
              <a:rPr lang="en-US" sz="1400" dirty="0" err="1"/>
              <a:t>lingkungan</a:t>
            </a:r>
            <a:r>
              <a:rPr lang="en-US" sz="1400" dirty="0"/>
              <a:t> </a:t>
            </a:r>
            <a:r>
              <a:rPr lang="en-US" sz="1400" dirty="0" smtClean="0"/>
              <a:t>yang</a:t>
            </a:r>
            <a:r>
              <a:rPr lang="id-ID" sz="1400" dirty="0" smtClean="0"/>
              <a:t> s</a:t>
            </a:r>
            <a:r>
              <a:rPr lang="en-US" sz="1400" dirty="0" err="1" smtClean="0"/>
              <a:t>udah</a:t>
            </a:r>
            <a:r>
              <a:rPr lang="en-US" sz="1400" dirty="0" smtClean="0"/>
              <a:t> </a:t>
            </a:r>
            <a:r>
              <a:rPr lang="en-US" sz="1400" dirty="0" err="1"/>
              <a:t>ada</a:t>
            </a:r>
            <a:r>
              <a:rPr lang="en-US" sz="1400" dirty="0"/>
              <a:t> yang </a:t>
            </a:r>
            <a:r>
              <a:rPr lang="en-US" sz="1400" dirty="0" err="1"/>
              <a:t>sudah</a:t>
            </a:r>
            <a:r>
              <a:rPr lang="en-US" sz="1400" dirty="0"/>
              <a:t> </a:t>
            </a:r>
            <a:r>
              <a:rPr lang="en-US" sz="1400" dirty="0" err="1"/>
              <a:t>terpakai</a:t>
            </a:r>
            <a:r>
              <a:rPr lang="en-US" sz="1400" dirty="0"/>
              <a:t> </a:t>
            </a:r>
            <a:r>
              <a:rPr lang="en-US" sz="1400" dirty="0" err="1"/>
              <a:t>secara</a:t>
            </a:r>
            <a:r>
              <a:rPr lang="en-US" sz="1400" dirty="0"/>
              <a:t> </a:t>
            </a:r>
            <a:r>
              <a:rPr lang="en-US" sz="1400" dirty="0" err="1"/>
              <a:t>penuh</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memerlukan</a:t>
            </a:r>
            <a:r>
              <a:rPr lang="en-US" sz="1400" dirty="0"/>
              <a:t> </a:t>
            </a:r>
            <a:r>
              <a:rPr lang="en-US" sz="1400" dirty="0" err="1"/>
              <a:t>pemasukan</a:t>
            </a:r>
            <a:r>
              <a:rPr lang="en-US" sz="1400" dirty="0"/>
              <a:t> data </a:t>
            </a:r>
            <a:r>
              <a:rPr lang="en-US" sz="1400" dirty="0" err="1"/>
              <a:t>secara</a:t>
            </a:r>
            <a:r>
              <a:rPr lang="en-US" sz="1400" dirty="0"/>
              <a:t> ‘on-line’?</a:t>
            </a:r>
          </a:p>
          <a:p>
            <a:pPr marL="536575" lvl="1" indent="-342900">
              <a:lnSpc>
                <a:spcPct val="110000"/>
              </a:lnSpc>
              <a:buFont typeface="+mj-lt"/>
              <a:buAutoNum type="arabicPeriod"/>
            </a:pPr>
            <a:r>
              <a:rPr lang="en-US" sz="1400" dirty="0" err="1"/>
              <a:t>Apakah</a:t>
            </a:r>
            <a:r>
              <a:rPr lang="en-US" sz="1400" dirty="0"/>
              <a:t> </a:t>
            </a:r>
            <a:r>
              <a:rPr lang="en-US" sz="1400" dirty="0" err="1"/>
              <a:t>pemasukan</a:t>
            </a:r>
            <a:r>
              <a:rPr lang="en-US" sz="1400" dirty="0"/>
              <a:t> data ‘on-line’ </a:t>
            </a:r>
            <a:r>
              <a:rPr lang="en-US" sz="1400" dirty="0" err="1"/>
              <a:t>terjadi</a:t>
            </a:r>
            <a:r>
              <a:rPr lang="en-US" sz="1400" dirty="0"/>
              <a:t> </a:t>
            </a:r>
            <a:r>
              <a:rPr lang="en-US" sz="1400" dirty="0" err="1"/>
              <a:t>pada</a:t>
            </a:r>
            <a:r>
              <a:rPr lang="en-US" sz="1400" dirty="0"/>
              <a:t> </a:t>
            </a:r>
            <a:r>
              <a:rPr lang="en-US" sz="1400" dirty="0" err="1"/>
              <a:t>transaksi</a:t>
            </a:r>
            <a:r>
              <a:rPr lang="en-US" sz="1400" dirty="0"/>
              <a:t> input </a:t>
            </a:r>
            <a:r>
              <a:rPr lang="en-US" sz="1400" dirty="0" err="1"/>
              <a:t>thd</a:t>
            </a:r>
            <a:r>
              <a:rPr lang="en-US" sz="1400" dirty="0"/>
              <a:t> </a:t>
            </a:r>
            <a:r>
              <a:rPr lang="en-US" sz="1400" dirty="0" err="1"/>
              <a:t>layar</a:t>
            </a:r>
            <a:r>
              <a:rPr lang="en-US" sz="1400" dirty="0"/>
              <a:t> </a:t>
            </a:r>
            <a:r>
              <a:rPr lang="en-US" sz="1400" dirty="0" err="1"/>
              <a:t>atau</a:t>
            </a:r>
            <a:r>
              <a:rPr lang="en-US" sz="1400" dirty="0"/>
              <a:t> </a:t>
            </a:r>
            <a:r>
              <a:rPr lang="en-US" sz="1400" dirty="0" err="1"/>
              <a:t>operasi</a:t>
            </a:r>
            <a:r>
              <a:rPr lang="en-US" sz="1400" dirty="0"/>
              <a:t> </a:t>
            </a:r>
            <a:r>
              <a:rPr lang="en-US" sz="1400" dirty="0" err="1"/>
              <a:t>ganda</a:t>
            </a:r>
            <a:r>
              <a:rPr lang="en-US" sz="1400" dirty="0"/>
              <a:t>?</a:t>
            </a:r>
          </a:p>
          <a:p>
            <a:pPr marL="536575" lvl="1" indent="-342900">
              <a:lnSpc>
                <a:spcPct val="110000"/>
              </a:lnSpc>
              <a:buFont typeface="+mj-lt"/>
              <a:buAutoNum type="arabicPeriod"/>
            </a:pPr>
            <a:r>
              <a:rPr lang="en-US" sz="1400" dirty="0" err="1"/>
              <a:t>Apakah</a:t>
            </a:r>
            <a:r>
              <a:rPr lang="en-US" sz="1400" dirty="0"/>
              <a:t> file master </a:t>
            </a:r>
            <a:r>
              <a:rPr lang="en-US" sz="1400" dirty="0" err="1"/>
              <a:t>di’update</a:t>
            </a:r>
            <a:r>
              <a:rPr lang="en-US" sz="1400" dirty="0"/>
              <a:t>’ </a:t>
            </a:r>
            <a:r>
              <a:rPr lang="en-US" sz="1400" dirty="0" err="1"/>
              <a:t>secara</a:t>
            </a:r>
            <a:r>
              <a:rPr lang="en-US" sz="1400" dirty="0"/>
              <a:t> on-line?</a:t>
            </a:r>
          </a:p>
          <a:p>
            <a:pPr marL="536575" lvl="1" indent="-342900">
              <a:lnSpc>
                <a:spcPct val="110000"/>
              </a:lnSpc>
              <a:buFont typeface="+mj-lt"/>
              <a:buAutoNum type="arabicPeriod"/>
            </a:pPr>
            <a:r>
              <a:rPr lang="en-US" sz="1400" dirty="0" err="1"/>
              <a:t>Apakah</a:t>
            </a:r>
            <a:r>
              <a:rPr lang="en-US" sz="1400" dirty="0"/>
              <a:t> </a:t>
            </a:r>
            <a:r>
              <a:rPr lang="en-US" sz="1400" dirty="0" err="1"/>
              <a:t>input,output</a:t>
            </a:r>
            <a:r>
              <a:rPr lang="en-US" sz="1400" dirty="0"/>
              <a:t>, file </a:t>
            </a:r>
            <a:r>
              <a:rPr lang="en-US" sz="1400" dirty="0" err="1"/>
              <a:t>secara</a:t>
            </a:r>
            <a:r>
              <a:rPr lang="en-US" sz="1400" dirty="0"/>
              <a:t> inquiry </a:t>
            </a:r>
            <a:r>
              <a:rPr lang="en-US" sz="1400" dirty="0" err="1"/>
              <a:t>begitu</a:t>
            </a:r>
            <a:r>
              <a:rPr lang="en-US" sz="1400" dirty="0"/>
              <a:t> </a:t>
            </a:r>
            <a:r>
              <a:rPr lang="en-US" sz="1400" dirty="0" err="1"/>
              <a:t>kompleks</a:t>
            </a:r>
            <a:r>
              <a:rPr lang="en-US" sz="1400" dirty="0"/>
              <a:t>?</a:t>
            </a:r>
          </a:p>
          <a:p>
            <a:pPr marL="536575" lvl="1" indent="-342900">
              <a:lnSpc>
                <a:spcPct val="110000"/>
              </a:lnSpc>
              <a:buFont typeface="+mj-lt"/>
              <a:buAutoNum type="arabicPeriod"/>
            </a:pPr>
            <a:r>
              <a:rPr lang="en-US" sz="1400" dirty="0" err="1"/>
              <a:t>Apakah</a:t>
            </a:r>
            <a:r>
              <a:rPr lang="en-US" sz="1400" dirty="0"/>
              <a:t> proses internal </a:t>
            </a:r>
            <a:r>
              <a:rPr lang="en-US" sz="1400" dirty="0" err="1"/>
              <a:t>begitu</a:t>
            </a:r>
            <a:r>
              <a:rPr lang="en-US" sz="1400" dirty="0"/>
              <a:t> </a:t>
            </a:r>
            <a:r>
              <a:rPr lang="en-US" sz="1400" dirty="0" err="1"/>
              <a:t>kompleks</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kode</a:t>
            </a:r>
            <a:r>
              <a:rPr lang="en-US" sz="1400" dirty="0"/>
              <a:t> yang </a:t>
            </a:r>
            <a:r>
              <a:rPr lang="en-US" sz="1400" dirty="0" err="1"/>
              <a:t>dibuat</a:t>
            </a:r>
            <a:r>
              <a:rPr lang="en-US" sz="1400" dirty="0"/>
              <a:t> </a:t>
            </a:r>
            <a:r>
              <a:rPr lang="en-US" sz="1400" dirty="0" err="1"/>
              <a:t>harus</a:t>
            </a:r>
            <a:r>
              <a:rPr lang="en-US" sz="1400" dirty="0"/>
              <a:t> </a:t>
            </a:r>
            <a:r>
              <a:rPr lang="en-US" sz="1400" dirty="0" err="1"/>
              <a:t>dapat</a:t>
            </a:r>
            <a:r>
              <a:rPr lang="en-US" sz="1400" dirty="0"/>
              <a:t> </a:t>
            </a:r>
            <a:r>
              <a:rPr lang="en-US" sz="1400" dirty="0" err="1"/>
              <a:t>digunakan</a:t>
            </a:r>
            <a:r>
              <a:rPr lang="en-US" sz="1400" dirty="0"/>
              <a:t> </a:t>
            </a:r>
            <a:r>
              <a:rPr lang="en-US" sz="1400" dirty="0" err="1"/>
              <a:t>ulang</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konversi</a:t>
            </a:r>
            <a:r>
              <a:rPr lang="en-US" sz="1400" dirty="0"/>
              <a:t> </a:t>
            </a:r>
            <a:r>
              <a:rPr lang="en-US" sz="1400" dirty="0" err="1"/>
              <a:t>dan</a:t>
            </a:r>
            <a:r>
              <a:rPr lang="en-US" sz="1400" dirty="0"/>
              <a:t> </a:t>
            </a:r>
            <a:r>
              <a:rPr lang="en-US" sz="1400" dirty="0" err="1"/>
              <a:t>instalasi</a:t>
            </a:r>
            <a:r>
              <a:rPr lang="en-US" sz="1400" dirty="0"/>
              <a:t> </a:t>
            </a:r>
            <a:r>
              <a:rPr lang="en-US" sz="1400" dirty="0" err="1"/>
              <a:t>termasuk</a:t>
            </a:r>
            <a:r>
              <a:rPr lang="en-US" sz="1400" dirty="0"/>
              <a:t> </a:t>
            </a:r>
            <a:r>
              <a:rPr lang="en-US" sz="1400" dirty="0" err="1"/>
              <a:t>dalam</a:t>
            </a:r>
            <a:r>
              <a:rPr lang="en-US" sz="1400" dirty="0"/>
              <a:t> </a:t>
            </a:r>
            <a:r>
              <a:rPr lang="en-US" sz="1400" dirty="0" err="1"/>
              <a:t>perancangan</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dirancang</a:t>
            </a:r>
            <a:r>
              <a:rPr lang="en-US" sz="1400" dirty="0"/>
              <a:t> </a:t>
            </a:r>
            <a:r>
              <a:rPr lang="en-US" sz="1400" dirty="0" err="1"/>
              <a:t>untuk</a:t>
            </a:r>
            <a:r>
              <a:rPr lang="en-US" sz="1400" dirty="0"/>
              <a:t> </a:t>
            </a:r>
            <a:r>
              <a:rPr lang="en-US" sz="1400" dirty="0" err="1"/>
              <a:t>dapat</a:t>
            </a:r>
            <a:r>
              <a:rPr lang="en-US" sz="1400" dirty="0"/>
              <a:t> </a:t>
            </a:r>
            <a:r>
              <a:rPr lang="en-US" sz="1400" dirty="0" err="1"/>
              <a:t>diinstall</a:t>
            </a:r>
            <a:r>
              <a:rPr lang="en-US" sz="1400" dirty="0"/>
              <a:t> </a:t>
            </a:r>
            <a:r>
              <a:rPr lang="en-US" sz="1400" dirty="0" err="1"/>
              <a:t>pada</a:t>
            </a:r>
            <a:r>
              <a:rPr lang="en-US" sz="1400" dirty="0"/>
              <a:t> </a:t>
            </a:r>
            <a:r>
              <a:rPr lang="en-US" sz="1400" dirty="0" err="1"/>
              <a:t>berbagai</a:t>
            </a:r>
            <a:r>
              <a:rPr lang="en-US" sz="1400" dirty="0"/>
              <a:t> </a:t>
            </a:r>
            <a:r>
              <a:rPr lang="en-US" sz="1400" dirty="0" err="1"/>
              <a:t>organisasi</a:t>
            </a:r>
            <a:r>
              <a:rPr lang="en-US" sz="1400" dirty="0"/>
              <a:t> yang </a:t>
            </a:r>
            <a:r>
              <a:rPr lang="en-US" sz="1400" dirty="0" err="1"/>
              <a:t>berbeda</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aplikasi</a:t>
            </a:r>
            <a:r>
              <a:rPr lang="en-US" sz="1400" dirty="0"/>
              <a:t> </a:t>
            </a:r>
            <a:r>
              <a:rPr lang="en-US" sz="1400" dirty="0" err="1"/>
              <a:t>dirancang</a:t>
            </a:r>
            <a:r>
              <a:rPr lang="en-US" sz="1400" dirty="0"/>
              <a:t> </a:t>
            </a:r>
            <a:r>
              <a:rPr lang="en-US" sz="1400" dirty="0" err="1"/>
              <a:t>untuk</a:t>
            </a:r>
            <a:r>
              <a:rPr lang="en-US" sz="1400" dirty="0"/>
              <a:t> </a:t>
            </a:r>
            <a:r>
              <a:rPr lang="en-US" sz="1400" dirty="0" err="1"/>
              <a:t>memberikan</a:t>
            </a:r>
            <a:r>
              <a:rPr lang="en-US" sz="1400" dirty="0"/>
              <a:t> </a:t>
            </a:r>
            <a:r>
              <a:rPr lang="en-US" sz="1400" dirty="0" err="1"/>
              <a:t>fasilitas</a:t>
            </a:r>
            <a:r>
              <a:rPr lang="en-US" sz="1400" dirty="0"/>
              <a:t> </a:t>
            </a:r>
            <a:r>
              <a:rPr lang="en-US" sz="1400" dirty="0" err="1"/>
              <a:t>perubahan</a:t>
            </a:r>
            <a:r>
              <a:rPr lang="en-US" sz="1400" dirty="0"/>
              <a:t> </a:t>
            </a:r>
            <a:r>
              <a:rPr lang="en-US" sz="1400" dirty="0" err="1"/>
              <a:t>dan</a:t>
            </a:r>
            <a:r>
              <a:rPr lang="en-US" sz="1400" dirty="0"/>
              <a:t> </a:t>
            </a:r>
            <a:r>
              <a:rPr lang="en-US" sz="1400" dirty="0" err="1"/>
              <a:t>kemudahan</a:t>
            </a:r>
            <a:r>
              <a:rPr lang="en-US" sz="1400" dirty="0"/>
              <a:t> </a:t>
            </a:r>
            <a:r>
              <a:rPr lang="en-US" sz="1400" dirty="0" err="1"/>
              <a:t>pemakaian</a:t>
            </a:r>
            <a:r>
              <a:rPr lang="en-US" sz="1400" dirty="0"/>
              <a:t> </a:t>
            </a:r>
            <a:r>
              <a:rPr lang="en-US" sz="1400" dirty="0" err="1"/>
              <a:t>bagi</a:t>
            </a:r>
            <a:r>
              <a:rPr lang="en-US" sz="1400" dirty="0"/>
              <a:t> user?</a:t>
            </a:r>
            <a:endParaRPr lang="en-US" sz="1200" dirty="0"/>
          </a:p>
        </p:txBody>
      </p:sp>
      <p:sp>
        <p:nvSpPr>
          <p:cNvPr id="5" name="Slide Number Placeholder 5"/>
          <p:cNvSpPr>
            <a:spLocks noGrp="1"/>
          </p:cNvSpPr>
          <p:nvPr>
            <p:ph type="sldNum" sz="quarter" idx="4294967295"/>
          </p:nvPr>
        </p:nvSpPr>
        <p:spPr>
          <a:xfrm>
            <a:off x="7010400" y="6248400"/>
            <a:ext cx="2133600" cy="457200"/>
          </a:xfrm>
        </p:spPr>
        <p:txBody>
          <a:bodyPr/>
          <a:lstStyle/>
          <a:p>
            <a:fld id="{B172BE06-C8BC-4D2A-B1D5-F4F38914443D}" type="slidenum">
              <a:rPr lang="en-US"/>
              <a:pPr/>
              <a:t>80</a:t>
            </a:fld>
            <a:endParaRPr lang="en-US"/>
          </a:p>
        </p:txBody>
      </p:sp>
    </p:spTree>
    <p:extLst>
      <p:ext uri="{BB962C8B-B14F-4D97-AF65-F5344CB8AC3E}">
        <p14:creationId xmlns:p14="http://schemas.microsoft.com/office/powerpoint/2010/main" val="208790681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73608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51920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11846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2412686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268974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1455234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272455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3875912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340090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85000" lnSpcReduction="10000"/>
          </a:bodyPr>
          <a:lstStyle/>
          <a:p>
            <a:pPr algn="just"/>
            <a:r>
              <a:rPr lang="id-ID" b="1" dirty="0"/>
              <a:t>System  initiation  </a:t>
            </a:r>
            <a:r>
              <a:rPr lang="id-ID" dirty="0"/>
              <a:t>ialah  </a:t>
            </a:r>
            <a:r>
              <a:rPr lang="id-ID" b="1" dirty="0"/>
              <a:t>perencanaan  awal  </a:t>
            </a:r>
            <a:r>
              <a:rPr lang="id-ID" dirty="0"/>
              <a:t>untuk  sebuah  </a:t>
            </a:r>
            <a:r>
              <a:rPr lang="id-ID" b="1" dirty="0"/>
              <a:t>proyek </a:t>
            </a:r>
            <a:r>
              <a:rPr lang="id-ID" dirty="0"/>
              <a:t> guna </a:t>
            </a:r>
            <a:r>
              <a:rPr lang="id-ID" b="1" dirty="0" smtClean="0"/>
              <a:t>mendefinisikan  </a:t>
            </a:r>
            <a:r>
              <a:rPr lang="id-ID" b="1" dirty="0"/>
              <a:t>lingkup,  tujuan,  jadwal  </a:t>
            </a:r>
            <a:r>
              <a:rPr lang="id-ID" dirty="0"/>
              <a:t>dan  </a:t>
            </a:r>
            <a:r>
              <a:rPr lang="id-ID" b="1" dirty="0"/>
              <a:t>anggaran  bisnis  awal  </a:t>
            </a:r>
            <a:r>
              <a:rPr lang="id-ID" dirty="0"/>
              <a:t>yang </a:t>
            </a:r>
            <a:r>
              <a:rPr lang="id-ID" dirty="0" smtClean="0"/>
              <a:t>diperlukan  </a:t>
            </a:r>
            <a:r>
              <a:rPr lang="id-ID" dirty="0"/>
              <a:t>untuk  </a:t>
            </a:r>
            <a:r>
              <a:rPr lang="id-ID" b="1" dirty="0"/>
              <a:t>memecahkan  masalah  </a:t>
            </a:r>
            <a:r>
              <a:rPr lang="id-ID" dirty="0"/>
              <a:t>atau  </a:t>
            </a:r>
            <a:r>
              <a:rPr lang="id-ID" b="1" dirty="0"/>
              <a:t>kesempatan </a:t>
            </a:r>
            <a:r>
              <a:rPr lang="id-ID" dirty="0"/>
              <a:t> yang </a:t>
            </a:r>
            <a:r>
              <a:rPr lang="id-ID" b="1" dirty="0" smtClean="0"/>
              <a:t>direpresentasikan </a:t>
            </a:r>
            <a:r>
              <a:rPr lang="id-ID" dirty="0" smtClean="0"/>
              <a:t> </a:t>
            </a:r>
            <a:r>
              <a:rPr lang="id-ID" dirty="0"/>
              <a:t>oleh  proyek</a:t>
            </a:r>
            <a:r>
              <a:rPr lang="id-ID" dirty="0" smtClean="0"/>
              <a:t>.</a:t>
            </a:r>
          </a:p>
          <a:p>
            <a:pPr algn="just"/>
            <a:r>
              <a:rPr lang="id-ID" b="1" dirty="0"/>
              <a:t>System  analysis  </a:t>
            </a:r>
            <a:r>
              <a:rPr lang="id-ID" dirty="0"/>
              <a:t>ialah  </a:t>
            </a:r>
            <a:r>
              <a:rPr lang="id-ID" b="1" dirty="0"/>
              <a:t>studi  domain  masalah  bisnis  </a:t>
            </a:r>
            <a:r>
              <a:rPr lang="id-ID" dirty="0"/>
              <a:t>untuk </a:t>
            </a:r>
            <a:r>
              <a:rPr lang="id-ID" b="1" dirty="0" smtClean="0"/>
              <a:t>merekomendasikan</a:t>
            </a:r>
            <a:r>
              <a:rPr lang="id-ID" dirty="0" smtClean="0"/>
              <a:t>  </a:t>
            </a:r>
            <a:r>
              <a:rPr lang="id-ID" b="1" dirty="0"/>
              <a:t>perbaikan</a:t>
            </a:r>
            <a:r>
              <a:rPr lang="id-ID" dirty="0"/>
              <a:t>  dan  </a:t>
            </a:r>
            <a:r>
              <a:rPr lang="id-ID" b="1" dirty="0"/>
              <a:t>menspesifikasikan  persyaratan  </a:t>
            </a:r>
            <a:r>
              <a:rPr lang="id-ID" dirty="0"/>
              <a:t>dan </a:t>
            </a:r>
            <a:r>
              <a:rPr lang="id-ID" b="1" dirty="0" smtClean="0"/>
              <a:t>prioritas  </a:t>
            </a:r>
            <a:r>
              <a:rPr lang="id-ID" b="1" dirty="0"/>
              <a:t>bisnis  </a:t>
            </a:r>
            <a:r>
              <a:rPr lang="id-ID" dirty="0"/>
              <a:t>untuk  solusi. </a:t>
            </a:r>
            <a:endParaRPr lang="id-ID" dirty="0" smtClean="0"/>
          </a:p>
          <a:p>
            <a:pPr algn="just"/>
            <a:r>
              <a:rPr lang="id-ID" b="1" dirty="0"/>
              <a:t>System  design   </a:t>
            </a:r>
            <a:r>
              <a:rPr lang="id-ID" dirty="0"/>
              <a:t>ialah  </a:t>
            </a:r>
            <a:r>
              <a:rPr lang="id-ID" b="1" dirty="0"/>
              <a:t>spesifikasi  atau  konstruksi  solusi  </a:t>
            </a:r>
            <a:r>
              <a:rPr lang="id-ID" dirty="0" smtClean="0"/>
              <a:t>yang  </a:t>
            </a:r>
            <a:r>
              <a:rPr lang="id-ID" b="1" dirty="0" smtClean="0"/>
              <a:t>teknis </a:t>
            </a:r>
            <a:r>
              <a:rPr lang="id-ID" dirty="0" smtClean="0"/>
              <a:t> dan </a:t>
            </a:r>
            <a:r>
              <a:rPr lang="id-ID" b="1" dirty="0" smtClean="0"/>
              <a:t>berbasis </a:t>
            </a:r>
            <a:r>
              <a:rPr lang="id-ID" b="1" dirty="0"/>
              <a:t>komputer </a:t>
            </a:r>
            <a:r>
              <a:rPr lang="id-ID" dirty="0"/>
              <a:t>untuk </a:t>
            </a:r>
            <a:r>
              <a:rPr lang="id-ID" b="1" dirty="0"/>
              <a:t>persyaratan bisnis </a:t>
            </a:r>
            <a:r>
              <a:rPr lang="id-ID" dirty="0"/>
              <a:t>yang </a:t>
            </a:r>
            <a:r>
              <a:rPr lang="id-ID" dirty="0" smtClean="0"/>
              <a:t>diidentifikasikan </a:t>
            </a:r>
            <a:r>
              <a:rPr lang="id-ID" dirty="0"/>
              <a:t>dalam </a:t>
            </a:r>
            <a:r>
              <a:rPr lang="id-ID" b="1" dirty="0" smtClean="0"/>
              <a:t>analisis </a:t>
            </a:r>
            <a:r>
              <a:rPr lang="id-ID" b="1" dirty="0"/>
              <a:t>sistem</a:t>
            </a:r>
            <a:r>
              <a:rPr lang="id-ID" dirty="0" smtClean="0"/>
              <a:t>.</a:t>
            </a:r>
          </a:p>
          <a:p>
            <a:pPr algn="just"/>
            <a:r>
              <a:rPr lang="id-ID" b="1" dirty="0"/>
              <a:t>System  implementation   </a:t>
            </a:r>
            <a:r>
              <a:rPr lang="id-ID" dirty="0"/>
              <a:t>ialah  </a:t>
            </a:r>
            <a:r>
              <a:rPr lang="id-ID" b="1" dirty="0"/>
              <a:t>konstruksi,  instalasi</a:t>
            </a:r>
            <a:r>
              <a:rPr lang="id-ID" dirty="0"/>
              <a:t>,  </a:t>
            </a:r>
            <a:r>
              <a:rPr lang="id-ID" b="1" dirty="0"/>
              <a:t>pengujian  dan </a:t>
            </a:r>
            <a:r>
              <a:rPr lang="id-ID" b="1" dirty="0" smtClean="0"/>
              <a:t>pengiriman  </a:t>
            </a:r>
            <a:r>
              <a:rPr lang="id-ID" b="1" dirty="0"/>
              <a:t>sistem  </a:t>
            </a:r>
            <a:r>
              <a:rPr lang="id-ID" dirty="0"/>
              <a:t>ke  dalam  </a:t>
            </a:r>
            <a:r>
              <a:rPr lang="id-ID" b="1" dirty="0"/>
              <a:t>produksi  </a:t>
            </a:r>
            <a:r>
              <a:rPr lang="id-ID" dirty="0"/>
              <a:t>(artinya  </a:t>
            </a:r>
            <a:r>
              <a:rPr lang="id-ID" b="1" dirty="0"/>
              <a:t>operasi  sehari-hari</a:t>
            </a:r>
            <a:r>
              <a:rPr lang="id-ID" dirty="0"/>
              <a:t>).</a:t>
            </a:r>
          </a:p>
        </p:txBody>
      </p:sp>
    </p:spTree>
    <p:extLst>
      <p:ext uri="{BB962C8B-B14F-4D97-AF65-F5344CB8AC3E}">
        <p14:creationId xmlns:p14="http://schemas.microsoft.com/office/powerpoint/2010/main" val="32683873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156325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99017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92</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227271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2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1334734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324394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dirty="0">
              <a:solidFill>
                <a:prstClr val="black">
                  <a:tint val="75000"/>
                </a:prstClr>
              </a:solidFill>
            </a:endParaRPr>
          </a:p>
        </p:txBody>
      </p:sp>
    </p:spTree>
    <p:extLst>
      <p:ext uri="{BB962C8B-B14F-4D97-AF65-F5344CB8AC3E}">
        <p14:creationId xmlns:p14="http://schemas.microsoft.com/office/powerpoint/2010/main" val="128123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48597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err="1" smtClean="0">
                <a:solidFill>
                  <a:srgbClr val="FF0000"/>
                </a:solidFill>
              </a:rPr>
              <a:t>Perencanaan</a:t>
            </a:r>
            <a:r>
              <a:rPr lang="en-US" sz="6600" b="1" dirty="0" smtClean="0">
                <a:solidFill>
                  <a:srgbClr val="FF0000"/>
                </a:solidFill>
              </a:rPr>
              <a:t> </a:t>
            </a:r>
            <a:r>
              <a:rPr lang="en-US" sz="6600" b="1" dirty="0" err="1" smtClean="0">
                <a:solidFill>
                  <a:srgbClr val="FF0000"/>
                </a:solidFill>
              </a:rPr>
              <a:t>Proyek</a:t>
            </a:r>
            <a:endParaRPr lang="en-US" sz="6600" b="1" dirty="0">
              <a:solidFill>
                <a:srgbClr val="FF0000"/>
              </a:solidFill>
            </a:endParaRPr>
          </a:p>
        </p:txBody>
      </p:sp>
      <p:sp>
        <p:nvSpPr>
          <p:cNvPr id="3" name="Subtitle 2"/>
          <p:cNvSpPr>
            <a:spLocks noGrp="1"/>
          </p:cNvSpPr>
          <p:nvPr>
            <p:ph type="body" idx="1"/>
          </p:nvPr>
        </p:nvSpPr>
        <p:spPr/>
        <p:txBody>
          <a:bodyPr/>
          <a:lstStyle/>
          <a:p>
            <a:r>
              <a:rPr lang="id-ID" dirty="0" smtClean="0"/>
              <a:t>Proyek Perangkat Lunak</a:t>
            </a:r>
            <a:endParaRPr lang="en-US" dirty="0"/>
          </a:p>
        </p:txBody>
      </p:sp>
    </p:spTree>
    <p:extLst>
      <p:ext uri="{BB962C8B-B14F-4D97-AF65-F5344CB8AC3E}">
        <p14:creationId xmlns:p14="http://schemas.microsoft.com/office/powerpoint/2010/main" val="182003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Perencanaan</a:t>
            </a:r>
            <a:r>
              <a:rPr lang="en-US" dirty="0" smtClean="0"/>
              <a:t> </a:t>
            </a:r>
            <a:r>
              <a:rPr lang="en-US" dirty="0" err="1" smtClean="0"/>
              <a:t>Proyek</a:t>
            </a:r>
            <a:endParaRPr lang="en-US" dirty="0"/>
          </a:p>
        </p:txBody>
      </p:sp>
      <p:sp>
        <p:nvSpPr>
          <p:cNvPr id="3" name="Content Placeholder 2"/>
          <p:cNvSpPr>
            <a:spLocks noGrp="1"/>
          </p:cNvSpPr>
          <p:nvPr>
            <p:ph idx="1"/>
          </p:nvPr>
        </p:nvSpPr>
        <p:spPr/>
        <p:txBody>
          <a:bodyPr>
            <a:normAutofit/>
          </a:bodyPr>
          <a:lstStyle/>
          <a:p>
            <a:pPr algn="just" defTabSz="659606"/>
            <a:r>
              <a:rPr lang="en-US" dirty="0" err="1">
                <a:solidFill>
                  <a:srgbClr val="4D4D4D"/>
                </a:solidFill>
                <a:latin typeface="Microsoft Sans Serif"/>
              </a:rPr>
              <a:t>Merupakan</a:t>
            </a:r>
            <a:r>
              <a:rPr lang="id-ID" dirty="0">
                <a:solidFill>
                  <a:srgbClr val="4D4D4D"/>
                </a:solidFill>
                <a:latin typeface="Microsoft Sans Serif"/>
              </a:rPr>
              <a:t> </a:t>
            </a:r>
            <a:r>
              <a:rPr lang="en-US" dirty="0" err="1">
                <a:solidFill>
                  <a:srgbClr val="4D4D4D"/>
                </a:solidFill>
                <a:latin typeface="Microsoft Sans Serif"/>
              </a:rPr>
              <a:t>pembuatan</a:t>
            </a:r>
            <a:r>
              <a:rPr lang="id-ID" dirty="0">
                <a:solidFill>
                  <a:srgbClr val="4D4D4D"/>
                </a:solidFill>
                <a:latin typeface="Microsoft Sans Serif"/>
              </a:rPr>
              <a:t> </a:t>
            </a:r>
            <a:r>
              <a:rPr lang="en-US" dirty="0" err="1">
                <a:solidFill>
                  <a:srgbClr val="4D4D4D"/>
                </a:solidFill>
                <a:latin typeface="Microsoft Sans Serif"/>
              </a:rPr>
              <a:t>dokumen</a:t>
            </a:r>
            <a:r>
              <a:rPr lang="id-ID" dirty="0">
                <a:solidFill>
                  <a:srgbClr val="4D4D4D"/>
                </a:solidFill>
                <a:latin typeface="Microsoft Sans Serif"/>
              </a:rPr>
              <a:t> </a:t>
            </a:r>
            <a:r>
              <a:rPr lang="en-US" dirty="0" err="1">
                <a:solidFill>
                  <a:srgbClr val="4D4D4D"/>
                </a:solidFill>
                <a:latin typeface="Microsoft Sans Serif"/>
              </a:rPr>
              <a:t>resmi</a:t>
            </a:r>
            <a:r>
              <a:rPr lang="id-ID" dirty="0">
                <a:solidFill>
                  <a:srgbClr val="4D4D4D"/>
                </a:solidFill>
                <a:latin typeface="Microsoft Sans Serif"/>
              </a:rPr>
              <a:t> </a:t>
            </a:r>
            <a:r>
              <a:rPr lang="en-US" dirty="0" err="1">
                <a:solidFill>
                  <a:srgbClr val="4D4D4D"/>
                </a:solidFill>
                <a:latin typeface="Microsoft Sans Serif"/>
              </a:rPr>
              <a:t>proyek</a:t>
            </a:r>
            <a:r>
              <a:rPr lang="id-ID" dirty="0">
                <a:solidFill>
                  <a:srgbClr val="4D4D4D"/>
                </a:solidFill>
                <a:latin typeface="Microsoft Sans Serif"/>
              </a:rPr>
              <a:t> </a:t>
            </a:r>
            <a:r>
              <a:rPr lang="en-US" dirty="0">
                <a:solidFill>
                  <a:srgbClr val="4D4D4D"/>
                </a:solidFill>
                <a:latin typeface="Microsoft Sans Serif"/>
              </a:rPr>
              <a:t>yang</a:t>
            </a:r>
            <a:r>
              <a:rPr lang="id-ID" dirty="0">
                <a:solidFill>
                  <a:srgbClr val="4D4D4D"/>
                </a:solidFill>
                <a:latin typeface="Microsoft Sans Serif"/>
              </a:rPr>
              <a:t> </a:t>
            </a:r>
            <a:r>
              <a:rPr lang="en-US" dirty="0" err="1">
                <a:solidFill>
                  <a:srgbClr val="4D4D4D"/>
                </a:solidFill>
                <a:latin typeface="Microsoft Sans Serif"/>
              </a:rPr>
              <a:t>Diacu</a:t>
            </a:r>
            <a:r>
              <a:rPr lang="id-ID" dirty="0">
                <a:solidFill>
                  <a:srgbClr val="4D4D4D"/>
                </a:solidFill>
                <a:latin typeface="Microsoft Sans Serif"/>
              </a:rPr>
              <a:t> </a:t>
            </a:r>
            <a:r>
              <a:rPr lang="en-US" dirty="0" err="1">
                <a:solidFill>
                  <a:srgbClr val="4D4D4D"/>
                </a:solidFill>
                <a:latin typeface="Microsoft Sans Serif"/>
              </a:rPr>
              <a:t>dalam</a:t>
            </a:r>
            <a:r>
              <a:rPr lang="id-ID" dirty="0">
                <a:solidFill>
                  <a:srgbClr val="4D4D4D"/>
                </a:solidFill>
                <a:latin typeface="Microsoft Sans Serif"/>
              </a:rPr>
              <a:t> </a:t>
            </a:r>
            <a:r>
              <a:rPr lang="en-US" dirty="0" err="1">
                <a:solidFill>
                  <a:srgbClr val="4D4D4D"/>
                </a:solidFill>
                <a:latin typeface="Microsoft Sans Serif"/>
              </a:rPr>
              <a:t>pelaksanaan</a:t>
            </a:r>
            <a:r>
              <a:rPr lang="en-US" dirty="0">
                <a:solidFill>
                  <a:srgbClr val="4D4D4D"/>
                </a:solidFill>
                <a:latin typeface="Microsoft Sans Serif"/>
              </a:rPr>
              <a:t>,</a:t>
            </a:r>
            <a:r>
              <a:rPr lang="id-ID" dirty="0">
                <a:solidFill>
                  <a:srgbClr val="4D4D4D"/>
                </a:solidFill>
                <a:latin typeface="Microsoft Sans Serif"/>
              </a:rPr>
              <a:t> </a:t>
            </a:r>
            <a:r>
              <a:rPr lang="en-US" dirty="0" err="1">
                <a:solidFill>
                  <a:srgbClr val="4D4D4D"/>
                </a:solidFill>
                <a:latin typeface="Microsoft Sans Serif"/>
              </a:rPr>
              <a:t>pengawasan</a:t>
            </a:r>
            <a:r>
              <a:rPr lang="en-US" dirty="0">
                <a:solidFill>
                  <a:srgbClr val="4D4D4D"/>
                </a:solidFill>
                <a:latin typeface="Microsoft Sans Serif"/>
              </a:rPr>
              <a:t>,</a:t>
            </a:r>
            <a:r>
              <a:rPr lang="id-ID" dirty="0">
                <a:solidFill>
                  <a:srgbClr val="4D4D4D"/>
                </a:solidFill>
                <a:latin typeface="Microsoft Sans Serif"/>
              </a:rPr>
              <a:t> </a:t>
            </a:r>
            <a:r>
              <a:rPr lang="en-US" dirty="0" err="1">
                <a:solidFill>
                  <a:srgbClr val="4D4D4D"/>
                </a:solidFill>
                <a:latin typeface="Microsoft Sans Serif"/>
              </a:rPr>
              <a:t>dan</a:t>
            </a:r>
            <a:r>
              <a:rPr lang="id-ID" dirty="0">
                <a:solidFill>
                  <a:srgbClr val="4D4D4D"/>
                </a:solidFill>
                <a:latin typeface="Microsoft Sans Serif"/>
              </a:rPr>
              <a:t> </a:t>
            </a:r>
            <a:r>
              <a:rPr lang="en-US" dirty="0" err="1">
                <a:solidFill>
                  <a:srgbClr val="4D4D4D"/>
                </a:solidFill>
                <a:latin typeface="Microsoft Sans Serif"/>
              </a:rPr>
              <a:t>penutupan</a:t>
            </a:r>
            <a:r>
              <a:rPr lang="id-ID" dirty="0">
                <a:solidFill>
                  <a:srgbClr val="4D4D4D"/>
                </a:solidFill>
                <a:latin typeface="Microsoft Sans Serif"/>
              </a:rPr>
              <a:t> </a:t>
            </a:r>
            <a:r>
              <a:rPr lang="en-US" dirty="0" err="1">
                <a:solidFill>
                  <a:srgbClr val="4D4D4D"/>
                </a:solidFill>
                <a:latin typeface="Microsoft Sans Serif"/>
              </a:rPr>
              <a:t>proyek</a:t>
            </a:r>
            <a:r>
              <a:rPr lang="en-US" dirty="0">
                <a:solidFill>
                  <a:srgbClr val="4D4D4D"/>
                </a:solidFill>
                <a:latin typeface="Microsoft Sans Serif"/>
              </a:rPr>
              <a:t>,</a:t>
            </a:r>
            <a:r>
              <a:rPr lang="id-ID" dirty="0">
                <a:solidFill>
                  <a:srgbClr val="4D4D4D"/>
                </a:solidFill>
                <a:latin typeface="Microsoft Sans Serif"/>
              </a:rPr>
              <a:t> </a:t>
            </a:r>
            <a:r>
              <a:rPr lang="en-US" dirty="0">
                <a:solidFill>
                  <a:srgbClr val="4D4D4D"/>
                </a:solidFill>
                <a:latin typeface="Microsoft Sans Serif"/>
              </a:rPr>
              <a:t>yang</a:t>
            </a:r>
            <a:r>
              <a:rPr lang="id-ID" dirty="0">
                <a:solidFill>
                  <a:srgbClr val="4D4D4D"/>
                </a:solidFill>
                <a:latin typeface="Microsoft Sans Serif"/>
              </a:rPr>
              <a:t> </a:t>
            </a:r>
            <a:r>
              <a:rPr lang="en-US" dirty="0" err="1">
                <a:solidFill>
                  <a:srgbClr val="4D4D4D"/>
                </a:solidFill>
                <a:latin typeface="Microsoft Sans Serif"/>
              </a:rPr>
              <a:t>menjamin</a:t>
            </a:r>
            <a:r>
              <a:rPr lang="id-ID" dirty="0">
                <a:solidFill>
                  <a:srgbClr val="4D4D4D"/>
                </a:solidFill>
                <a:latin typeface="Microsoft Sans Serif"/>
              </a:rPr>
              <a:t> </a:t>
            </a:r>
            <a:r>
              <a:rPr lang="en-US" dirty="0" err="1">
                <a:solidFill>
                  <a:srgbClr val="4D4D4D"/>
                </a:solidFill>
                <a:latin typeface="Microsoft Sans Serif"/>
              </a:rPr>
              <a:t>proyek</a:t>
            </a:r>
            <a:r>
              <a:rPr lang="id-ID" dirty="0">
                <a:solidFill>
                  <a:srgbClr val="4D4D4D"/>
                </a:solidFill>
                <a:latin typeface="Microsoft Sans Serif"/>
              </a:rPr>
              <a:t> </a:t>
            </a:r>
            <a:r>
              <a:rPr lang="en-US" dirty="0" err="1">
                <a:solidFill>
                  <a:srgbClr val="4D4D4D"/>
                </a:solidFill>
                <a:latin typeface="Microsoft Sans Serif"/>
              </a:rPr>
              <a:t>mencapai</a:t>
            </a:r>
            <a:r>
              <a:rPr lang="id-ID" dirty="0">
                <a:solidFill>
                  <a:srgbClr val="4D4D4D"/>
                </a:solidFill>
                <a:latin typeface="Microsoft Sans Serif"/>
              </a:rPr>
              <a:t> </a:t>
            </a:r>
            <a:r>
              <a:rPr lang="en-US" dirty="0" err="1">
                <a:solidFill>
                  <a:srgbClr val="4D4D4D"/>
                </a:solidFill>
                <a:latin typeface="Microsoft Sans Serif"/>
              </a:rPr>
              <a:t>sasarannya</a:t>
            </a:r>
            <a:r>
              <a:rPr lang="id-ID" dirty="0">
                <a:solidFill>
                  <a:srgbClr val="4D4D4D"/>
                </a:solidFill>
                <a:latin typeface="Microsoft Sans Serif"/>
              </a:rPr>
              <a:t> </a:t>
            </a:r>
            <a:r>
              <a:rPr lang="en-US" dirty="0" err="1">
                <a:solidFill>
                  <a:srgbClr val="4D4D4D"/>
                </a:solidFill>
                <a:latin typeface="Microsoft Sans Serif"/>
              </a:rPr>
              <a:t>bila</a:t>
            </a:r>
            <a:r>
              <a:rPr lang="id-ID" dirty="0">
                <a:solidFill>
                  <a:srgbClr val="4D4D4D"/>
                </a:solidFill>
                <a:latin typeface="Microsoft Sans Serif"/>
              </a:rPr>
              <a:t> </a:t>
            </a:r>
            <a:r>
              <a:rPr lang="en-US" dirty="0" err="1">
                <a:solidFill>
                  <a:srgbClr val="4D4D4D"/>
                </a:solidFill>
                <a:latin typeface="Microsoft Sans Serif"/>
              </a:rPr>
              <a:t>diikuti</a:t>
            </a:r>
            <a:r>
              <a:rPr lang="id-ID" dirty="0">
                <a:solidFill>
                  <a:srgbClr val="4D4D4D"/>
                </a:solidFill>
                <a:latin typeface="Microsoft Sans Serif"/>
              </a:rPr>
              <a:t> </a:t>
            </a:r>
            <a:r>
              <a:rPr lang="en-US" dirty="0" err="1">
                <a:solidFill>
                  <a:srgbClr val="4D4D4D"/>
                </a:solidFill>
                <a:latin typeface="Microsoft Sans Serif"/>
              </a:rPr>
              <a:t>dengan</a:t>
            </a:r>
            <a:r>
              <a:rPr lang="id-ID" dirty="0">
                <a:solidFill>
                  <a:srgbClr val="4D4D4D"/>
                </a:solidFill>
                <a:latin typeface="Microsoft Sans Serif"/>
              </a:rPr>
              <a:t> </a:t>
            </a:r>
            <a:r>
              <a:rPr lang="en-US" dirty="0" err="1">
                <a:solidFill>
                  <a:srgbClr val="4D4D4D"/>
                </a:solidFill>
                <a:latin typeface="Microsoft Sans Serif"/>
              </a:rPr>
              <a:t>baik</a:t>
            </a:r>
            <a:r>
              <a:rPr lang="en-US" dirty="0">
                <a:solidFill>
                  <a:srgbClr val="4D4D4D"/>
                </a:solidFill>
                <a:latin typeface="Microsoft Sans Serif"/>
              </a:rPr>
              <a:t>.</a:t>
            </a:r>
            <a:endParaRPr lang="id-ID" dirty="0">
              <a:solidFill>
                <a:srgbClr val="4D4D4D"/>
              </a:solidFill>
              <a:latin typeface="Microsoft Sans Serif"/>
            </a:endParaRPr>
          </a:p>
          <a:p>
            <a:pPr algn="just" defTabSz="659606"/>
            <a:r>
              <a:rPr lang="en-US" dirty="0" err="1">
                <a:solidFill>
                  <a:srgbClr val="4D4D4D"/>
                </a:solidFill>
                <a:latin typeface="Microsoft Sans Serif"/>
              </a:rPr>
              <a:t>Disetujui</a:t>
            </a:r>
            <a:r>
              <a:rPr lang="id-ID" dirty="0">
                <a:solidFill>
                  <a:srgbClr val="4D4D4D"/>
                </a:solidFill>
                <a:latin typeface="Microsoft Sans Serif"/>
              </a:rPr>
              <a:t> </a:t>
            </a:r>
            <a:r>
              <a:rPr lang="en-US" dirty="0" err="1">
                <a:solidFill>
                  <a:srgbClr val="4D4D4D"/>
                </a:solidFill>
                <a:latin typeface="Microsoft Sans Serif"/>
              </a:rPr>
              <a:t>oleh</a:t>
            </a:r>
            <a:r>
              <a:rPr lang="id-ID" dirty="0">
                <a:solidFill>
                  <a:srgbClr val="4D4D4D"/>
                </a:solidFill>
                <a:latin typeface="Microsoft Sans Serif"/>
              </a:rPr>
              <a:t> </a:t>
            </a:r>
            <a:r>
              <a:rPr lang="en-US" dirty="0" err="1">
                <a:solidFill>
                  <a:srgbClr val="4D4D4D"/>
                </a:solidFill>
                <a:latin typeface="Microsoft Sans Serif"/>
              </a:rPr>
              <a:t>pemberi</a:t>
            </a:r>
            <a:r>
              <a:rPr lang="id-ID" dirty="0">
                <a:solidFill>
                  <a:srgbClr val="4D4D4D"/>
                </a:solidFill>
                <a:latin typeface="Microsoft Sans Serif"/>
              </a:rPr>
              <a:t> </a:t>
            </a:r>
            <a:r>
              <a:rPr lang="en-US" dirty="0" err="1">
                <a:solidFill>
                  <a:srgbClr val="4D4D4D"/>
                </a:solidFill>
                <a:latin typeface="Microsoft Sans Serif"/>
              </a:rPr>
              <a:t>kerja</a:t>
            </a:r>
            <a:r>
              <a:rPr lang="en-US" dirty="0">
                <a:solidFill>
                  <a:srgbClr val="4D4D4D"/>
                </a:solidFill>
                <a:latin typeface="Microsoft Sans Serif"/>
              </a:rPr>
              <a:t>.</a:t>
            </a:r>
          </a:p>
          <a:p>
            <a:pPr algn="just" defTabSz="659606"/>
            <a:r>
              <a:rPr lang="en-US" dirty="0" err="1">
                <a:solidFill>
                  <a:srgbClr val="4D4D4D"/>
                </a:solidFill>
                <a:latin typeface="Microsoft Sans Serif"/>
              </a:rPr>
              <a:t>Diberikan</a:t>
            </a:r>
            <a:r>
              <a:rPr lang="id-ID" dirty="0">
                <a:solidFill>
                  <a:srgbClr val="4D4D4D"/>
                </a:solidFill>
                <a:latin typeface="Microsoft Sans Serif"/>
              </a:rPr>
              <a:t> </a:t>
            </a:r>
            <a:r>
              <a:rPr lang="en-US" dirty="0" err="1">
                <a:solidFill>
                  <a:srgbClr val="4D4D4D"/>
                </a:solidFill>
                <a:latin typeface="Microsoft Sans Serif"/>
              </a:rPr>
              <a:t>kepada</a:t>
            </a:r>
            <a:r>
              <a:rPr lang="id-ID" dirty="0">
                <a:solidFill>
                  <a:srgbClr val="4D4D4D"/>
                </a:solidFill>
                <a:latin typeface="Microsoft Sans Serif"/>
              </a:rPr>
              <a:t> </a:t>
            </a:r>
            <a:r>
              <a:rPr lang="en-US" dirty="0" err="1">
                <a:solidFill>
                  <a:srgbClr val="4D4D4D"/>
                </a:solidFill>
                <a:latin typeface="Microsoft Sans Serif"/>
              </a:rPr>
              <a:t>pihak-pihak</a:t>
            </a:r>
            <a:r>
              <a:rPr lang="id-ID" dirty="0">
                <a:solidFill>
                  <a:srgbClr val="4D4D4D"/>
                </a:solidFill>
                <a:latin typeface="Microsoft Sans Serif"/>
              </a:rPr>
              <a:t> </a:t>
            </a:r>
            <a:r>
              <a:rPr lang="en-US" dirty="0">
                <a:solidFill>
                  <a:srgbClr val="4D4D4D"/>
                </a:solidFill>
                <a:latin typeface="Microsoft Sans Serif"/>
              </a:rPr>
              <a:t>yang</a:t>
            </a:r>
            <a:r>
              <a:rPr lang="id-ID" dirty="0">
                <a:solidFill>
                  <a:srgbClr val="4D4D4D"/>
                </a:solidFill>
                <a:latin typeface="Microsoft Sans Serif"/>
              </a:rPr>
              <a:t> </a:t>
            </a:r>
            <a:r>
              <a:rPr lang="en-US" dirty="0" err="1">
                <a:solidFill>
                  <a:srgbClr val="4D4D4D"/>
                </a:solidFill>
                <a:latin typeface="Microsoft Sans Serif"/>
              </a:rPr>
              <a:t>dicantumkan</a:t>
            </a:r>
            <a:r>
              <a:rPr lang="id-ID" dirty="0">
                <a:solidFill>
                  <a:srgbClr val="4D4D4D"/>
                </a:solidFill>
                <a:latin typeface="Microsoft Sans Serif"/>
              </a:rPr>
              <a:t> </a:t>
            </a:r>
            <a:r>
              <a:rPr lang="en-US" dirty="0" err="1">
                <a:solidFill>
                  <a:srgbClr val="4D4D4D"/>
                </a:solidFill>
                <a:latin typeface="Microsoft Sans Serif"/>
              </a:rPr>
              <a:t>dalam</a:t>
            </a:r>
            <a:r>
              <a:rPr lang="id-ID" dirty="0">
                <a:solidFill>
                  <a:srgbClr val="4D4D4D"/>
                </a:solidFill>
                <a:latin typeface="Microsoft Sans Serif"/>
              </a:rPr>
              <a:t> rencana manajemen komunikasi</a:t>
            </a:r>
          </a:p>
          <a:p>
            <a:pPr algn="just" defTabSz="659606"/>
            <a:r>
              <a:rPr lang="en-US" dirty="0" err="1">
                <a:solidFill>
                  <a:srgbClr val="4D4D4D"/>
                </a:solidFill>
                <a:latin typeface="Microsoft Sans Serif"/>
              </a:rPr>
              <a:t>Dilengkapi</a:t>
            </a:r>
            <a:r>
              <a:rPr lang="id-ID" dirty="0">
                <a:solidFill>
                  <a:srgbClr val="4D4D4D"/>
                </a:solidFill>
                <a:latin typeface="Microsoft Sans Serif"/>
              </a:rPr>
              <a:t> </a:t>
            </a:r>
            <a:r>
              <a:rPr lang="en-US" dirty="0" err="1">
                <a:solidFill>
                  <a:srgbClr val="4D4D4D"/>
                </a:solidFill>
                <a:latin typeface="Microsoft Sans Serif"/>
              </a:rPr>
              <a:t>dengan</a:t>
            </a:r>
            <a:r>
              <a:rPr lang="id-ID" dirty="0">
                <a:solidFill>
                  <a:srgbClr val="4D4D4D"/>
                </a:solidFill>
                <a:latin typeface="Microsoft Sans Serif"/>
              </a:rPr>
              <a:t> </a:t>
            </a:r>
            <a:r>
              <a:rPr lang="en-US" dirty="0" err="1">
                <a:solidFill>
                  <a:srgbClr val="4D4D4D"/>
                </a:solidFill>
                <a:latin typeface="Microsoft Sans Serif"/>
              </a:rPr>
              <a:t>rincian</a:t>
            </a:r>
            <a:r>
              <a:rPr lang="id-ID" dirty="0">
                <a:solidFill>
                  <a:srgbClr val="4D4D4D"/>
                </a:solidFill>
                <a:latin typeface="Microsoft Sans Serif"/>
              </a:rPr>
              <a:t> </a:t>
            </a:r>
            <a:r>
              <a:rPr lang="en-US" dirty="0" err="1">
                <a:solidFill>
                  <a:srgbClr val="4D4D4D"/>
                </a:solidFill>
                <a:latin typeface="Microsoft Sans Serif"/>
              </a:rPr>
              <a:t>pendukungnya</a:t>
            </a:r>
            <a:r>
              <a:rPr lang="en-US" dirty="0">
                <a:solidFill>
                  <a:srgbClr val="4D4D4D"/>
                </a:solidFill>
                <a:latin typeface="Microsoft Sans Serif"/>
              </a:rPr>
              <a:t>.</a:t>
            </a:r>
          </a:p>
          <a:p>
            <a:endParaRPr lang="en-US" sz="4000" dirty="0"/>
          </a:p>
        </p:txBody>
      </p:sp>
    </p:spTree>
    <p:extLst>
      <p:ext uri="{BB962C8B-B14F-4D97-AF65-F5344CB8AC3E}">
        <p14:creationId xmlns:p14="http://schemas.microsoft.com/office/powerpoint/2010/main" val="22442803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Tujuan</a:t>
            </a:r>
            <a:r>
              <a:rPr lang="en-US" dirty="0" smtClean="0"/>
              <a:t> </a:t>
            </a:r>
            <a:r>
              <a:rPr lang="en-US" dirty="0" err="1" smtClean="0"/>
              <a:t>Perencanaan</a:t>
            </a:r>
            <a:r>
              <a:rPr lang="en-US" dirty="0" smtClean="0"/>
              <a:t> </a:t>
            </a:r>
            <a:r>
              <a:rPr lang="en-US" dirty="0" err="1" smtClean="0"/>
              <a:t>Proyek</a:t>
            </a:r>
            <a:endParaRPr lang="en-US" dirty="0"/>
          </a:p>
        </p:txBody>
      </p:sp>
      <p:sp>
        <p:nvSpPr>
          <p:cNvPr id="3" name="Content Placeholder 2"/>
          <p:cNvSpPr>
            <a:spLocks noGrp="1"/>
          </p:cNvSpPr>
          <p:nvPr>
            <p:ph idx="1"/>
          </p:nvPr>
        </p:nvSpPr>
        <p:spPr>
          <a:xfrm>
            <a:off x="628650" y="1690689"/>
            <a:ext cx="7886700" cy="4351338"/>
          </a:xfrm>
        </p:spPr>
        <p:txBody>
          <a:bodyPr>
            <a:noAutofit/>
          </a:bodyPr>
          <a:lstStyle/>
          <a:p>
            <a:pPr algn="just"/>
            <a:r>
              <a:rPr lang="en-US" dirty="0" err="1" smtClean="0"/>
              <a:t>Sebagai</a:t>
            </a:r>
            <a:r>
              <a:rPr lang="en-US" dirty="0" smtClean="0"/>
              <a:t> </a:t>
            </a:r>
            <a:r>
              <a:rPr lang="en-US" dirty="0" err="1" smtClean="0"/>
              <a:t>pedoman</a:t>
            </a:r>
            <a:r>
              <a:rPr lang="en-US" dirty="0" smtClean="0"/>
              <a:t> </a:t>
            </a:r>
            <a:r>
              <a:rPr lang="en-US" dirty="0" err="1" smtClean="0"/>
              <a:t>pelaksanaan</a:t>
            </a:r>
            <a:r>
              <a:rPr lang="en-US" dirty="0" smtClean="0"/>
              <a:t>, </a:t>
            </a:r>
            <a:r>
              <a:rPr lang="en-US" dirty="0" err="1" smtClean="0"/>
              <a:t>pengawasan</a:t>
            </a:r>
            <a:r>
              <a:rPr lang="en-US" dirty="0" smtClean="0"/>
              <a:t> </a:t>
            </a:r>
            <a:r>
              <a:rPr lang="en-US" dirty="0" err="1" smtClean="0"/>
              <a:t>dan</a:t>
            </a:r>
            <a:r>
              <a:rPr lang="id-ID" dirty="0" smtClean="0"/>
              <a:t> </a:t>
            </a:r>
            <a:r>
              <a:rPr lang="en-US" dirty="0" err="1" smtClean="0"/>
              <a:t>penutupan</a:t>
            </a:r>
            <a:r>
              <a:rPr lang="en-US" dirty="0" smtClean="0"/>
              <a:t> </a:t>
            </a:r>
            <a:r>
              <a:rPr lang="en-US" dirty="0" err="1" smtClean="0"/>
              <a:t>proyek</a:t>
            </a:r>
            <a:endParaRPr lang="en-US" dirty="0" smtClean="0"/>
          </a:p>
          <a:p>
            <a:pPr algn="just"/>
            <a:r>
              <a:rPr lang="en-US" dirty="0" err="1" smtClean="0"/>
              <a:t>Mendokumentasi</a:t>
            </a:r>
            <a:r>
              <a:rPr lang="en-US" dirty="0" smtClean="0"/>
              <a:t> </a:t>
            </a:r>
            <a:r>
              <a:rPr lang="en-US" dirty="0" err="1" smtClean="0"/>
              <a:t>asumsi-asumsi</a:t>
            </a:r>
            <a:r>
              <a:rPr lang="en-US" dirty="0" smtClean="0"/>
              <a:t> yang </a:t>
            </a:r>
            <a:r>
              <a:rPr lang="en-US" dirty="0" err="1" smtClean="0"/>
              <a:t>dijadikan</a:t>
            </a:r>
            <a:r>
              <a:rPr lang="en-US" dirty="0" smtClean="0"/>
              <a:t> </a:t>
            </a:r>
            <a:r>
              <a:rPr lang="en-US" dirty="0" err="1" smtClean="0"/>
              <a:t>dasar</a:t>
            </a:r>
            <a:r>
              <a:rPr lang="id-ID" dirty="0" smtClean="0"/>
              <a:t> </a:t>
            </a:r>
            <a:r>
              <a:rPr lang="en-US" dirty="0" err="1" smtClean="0"/>
              <a:t>dalam</a:t>
            </a:r>
            <a:r>
              <a:rPr lang="en-US" dirty="0" smtClean="0"/>
              <a:t> </a:t>
            </a:r>
            <a:r>
              <a:rPr lang="en-US" dirty="0" err="1" smtClean="0"/>
              <a:t>perencanaan</a:t>
            </a:r>
            <a:endParaRPr lang="en-US" dirty="0" smtClean="0"/>
          </a:p>
          <a:p>
            <a:pPr algn="just"/>
            <a:r>
              <a:rPr lang="en-US" dirty="0" err="1" smtClean="0"/>
              <a:t>Mendokumentasi</a:t>
            </a:r>
            <a:r>
              <a:rPr lang="en-US" dirty="0" smtClean="0"/>
              <a:t> </a:t>
            </a:r>
            <a:r>
              <a:rPr lang="en-US" dirty="0" err="1" smtClean="0"/>
              <a:t>keputusan</a:t>
            </a:r>
            <a:r>
              <a:rPr lang="en-US" dirty="0" smtClean="0"/>
              <a:t> </a:t>
            </a:r>
            <a:r>
              <a:rPr lang="en-US" dirty="0" err="1" smtClean="0"/>
              <a:t>penting</a:t>
            </a:r>
            <a:r>
              <a:rPr lang="en-US" dirty="0" smtClean="0"/>
              <a:t> </a:t>
            </a:r>
            <a:r>
              <a:rPr lang="en-US" dirty="0" err="1" smtClean="0"/>
              <a:t>dan</a:t>
            </a:r>
            <a:r>
              <a:rPr lang="id-ID" dirty="0" smtClean="0"/>
              <a:t> </a:t>
            </a:r>
            <a:r>
              <a:rPr lang="en-US" dirty="0" err="1" smtClean="0"/>
              <a:t>pertimbangannya</a:t>
            </a:r>
            <a:endParaRPr lang="en-US" dirty="0" smtClean="0"/>
          </a:p>
          <a:p>
            <a:pPr algn="just"/>
            <a:r>
              <a:rPr lang="en-US" dirty="0" err="1" smtClean="0"/>
              <a:t>Memfasilitasi</a:t>
            </a:r>
            <a:r>
              <a:rPr lang="en-US" dirty="0" smtClean="0"/>
              <a:t> </a:t>
            </a:r>
            <a:r>
              <a:rPr lang="en-US" dirty="0" err="1" smtClean="0"/>
              <a:t>komunikasi</a:t>
            </a:r>
            <a:r>
              <a:rPr lang="en-US" dirty="0" smtClean="0"/>
              <a:t> </a:t>
            </a:r>
            <a:r>
              <a:rPr lang="en-US" dirty="0" err="1" smtClean="0"/>
              <a:t>diantara</a:t>
            </a:r>
            <a:r>
              <a:rPr lang="en-US" dirty="0" smtClean="0"/>
              <a:t> stakeholder</a:t>
            </a:r>
          </a:p>
          <a:p>
            <a:pPr algn="just"/>
            <a:r>
              <a:rPr lang="en-US" dirty="0" err="1" smtClean="0"/>
              <a:t>Mendefinisikan</a:t>
            </a:r>
            <a:r>
              <a:rPr lang="en-US" dirty="0" smtClean="0"/>
              <a:t> </a:t>
            </a:r>
            <a:r>
              <a:rPr lang="en-US" dirty="0" err="1" smtClean="0"/>
              <a:t>pemeriksaan</a:t>
            </a:r>
            <a:r>
              <a:rPr lang="en-US" dirty="0" smtClean="0"/>
              <a:t> (review) </a:t>
            </a:r>
            <a:r>
              <a:rPr lang="en-US" dirty="0" err="1" smtClean="0"/>
              <a:t>manajemen</a:t>
            </a:r>
            <a:r>
              <a:rPr lang="en-US" dirty="0" smtClean="0"/>
              <a:t> </a:t>
            </a:r>
            <a:r>
              <a:rPr lang="en-US" dirty="0" err="1" smtClean="0"/>
              <a:t>dalam</a:t>
            </a:r>
            <a:r>
              <a:rPr lang="id-ID" dirty="0" smtClean="0"/>
              <a:t> </a:t>
            </a:r>
            <a:r>
              <a:rPr lang="en-US" dirty="0" err="1" smtClean="0"/>
              <a:t>hal</a:t>
            </a:r>
            <a:r>
              <a:rPr lang="en-US" dirty="0" smtClean="0"/>
              <a:t>: </a:t>
            </a:r>
            <a:r>
              <a:rPr lang="en-US" dirty="0" err="1" smtClean="0"/>
              <a:t>isi</a:t>
            </a:r>
            <a:r>
              <a:rPr lang="en-US" dirty="0" smtClean="0"/>
              <a:t>, </a:t>
            </a:r>
            <a:r>
              <a:rPr lang="en-US" dirty="0" err="1" smtClean="0"/>
              <a:t>cakupan</a:t>
            </a:r>
            <a:r>
              <a:rPr lang="en-US" dirty="0" smtClean="0"/>
              <a:t>, </a:t>
            </a:r>
            <a:r>
              <a:rPr lang="en-US" dirty="0" err="1" smtClean="0"/>
              <a:t>waktu</a:t>
            </a:r>
            <a:endParaRPr lang="en-US" dirty="0" smtClean="0"/>
          </a:p>
          <a:p>
            <a:pPr algn="just"/>
            <a:r>
              <a:rPr lang="en-US" dirty="0" err="1" smtClean="0"/>
              <a:t>Sebagai</a:t>
            </a:r>
            <a:r>
              <a:rPr lang="en-US" dirty="0" smtClean="0"/>
              <a:t> </a:t>
            </a:r>
            <a:r>
              <a:rPr lang="en-US" dirty="0" err="1" smtClean="0"/>
              <a:t>dasar</a:t>
            </a:r>
            <a:r>
              <a:rPr lang="en-US" dirty="0" smtClean="0"/>
              <a:t> (baseline) </a:t>
            </a:r>
            <a:r>
              <a:rPr lang="en-US" dirty="0" err="1" smtClean="0"/>
              <a:t>untuk</a:t>
            </a:r>
            <a:r>
              <a:rPr lang="en-US" dirty="0" smtClean="0"/>
              <a:t> </a:t>
            </a:r>
            <a:r>
              <a:rPr lang="en-US" dirty="0" err="1" smtClean="0"/>
              <a:t>menilai</a:t>
            </a:r>
            <a:r>
              <a:rPr lang="en-US" dirty="0" smtClean="0"/>
              <a:t> </a:t>
            </a:r>
            <a:r>
              <a:rPr lang="en-US" dirty="0" err="1" smtClean="0"/>
              <a:t>kinerja</a:t>
            </a:r>
            <a:r>
              <a:rPr lang="en-US" dirty="0" smtClean="0"/>
              <a:t> </a:t>
            </a:r>
            <a:r>
              <a:rPr lang="en-US" dirty="0" err="1" smtClean="0"/>
              <a:t>dalam</a:t>
            </a:r>
            <a:r>
              <a:rPr lang="id-ID" dirty="0" smtClean="0"/>
              <a:t> </a:t>
            </a:r>
            <a:r>
              <a:rPr lang="en-US" dirty="0" err="1" smtClean="0"/>
              <a:t>kegiatan</a:t>
            </a:r>
            <a:r>
              <a:rPr lang="en-US" dirty="0" smtClean="0"/>
              <a:t> </a:t>
            </a:r>
            <a:r>
              <a:rPr lang="en-US" dirty="0" err="1" smtClean="0"/>
              <a:t>pengawasan</a:t>
            </a:r>
            <a:r>
              <a:rPr lang="en-US" dirty="0" smtClean="0"/>
              <a:t> </a:t>
            </a:r>
            <a:r>
              <a:rPr lang="en-US" dirty="0" err="1" smtClean="0"/>
              <a:t>proyek</a:t>
            </a:r>
            <a:endParaRPr lang="en-US" dirty="0"/>
          </a:p>
        </p:txBody>
      </p:sp>
    </p:spTree>
    <p:extLst>
      <p:ext uri="{BB962C8B-B14F-4D97-AF65-F5344CB8AC3E}">
        <p14:creationId xmlns:p14="http://schemas.microsoft.com/office/powerpoint/2010/main" val="9137979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7807</TotalTime>
  <Words>7435</Words>
  <Application>Microsoft Office PowerPoint</Application>
  <PresentationFormat>On-screen Show (4:3)</PresentationFormat>
  <Paragraphs>1592</Paragraphs>
  <Slides>159</Slides>
  <Notes>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159</vt:i4>
      </vt:variant>
    </vt:vector>
  </HeadingPairs>
  <TitlesOfParts>
    <vt:vector size="176" baseType="lpstr">
      <vt:lpstr>Adobe Heiti Std R</vt:lpstr>
      <vt:lpstr>Agency FB</vt:lpstr>
      <vt:lpstr>Arial</vt:lpstr>
      <vt:lpstr>Arial Narrow</vt:lpstr>
      <vt:lpstr>Calibri</vt:lpstr>
      <vt:lpstr>Calibri Light</vt:lpstr>
      <vt:lpstr>Century Gothic</vt:lpstr>
      <vt:lpstr>inherit</vt:lpstr>
      <vt:lpstr>Lato</vt:lpstr>
      <vt:lpstr>Microsoft Sans Serif</vt:lpstr>
      <vt:lpstr>Rockwell</vt:lpstr>
      <vt:lpstr>Segoe UI Semilight</vt:lpstr>
      <vt:lpstr>Verdana</vt:lpstr>
      <vt:lpstr>Wingdings</vt:lpstr>
      <vt:lpstr>游ゴシック</vt:lpstr>
      <vt:lpstr>Office Theme</vt:lpstr>
      <vt:lpstr>Equation</vt:lpstr>
      <vt:lpstr>PROYEK PERANGKAT LUNAK 08. Manajemen Waktu Proyek</vt:lpstr>
      <vt:lpstr>Pokok Bahasan</vt:lpstr>
      <vt:lpstr>01. PPL</vt:lpstr>
      <vt:lpstr>2) Siklus hidup Proyek</vt:lpstr>
      <vt:lpstr>Proyek Siklus hidup PPL</vt:lpstr>
      <vt:lpstr>Project Planning</vt:lpstr>
      <vt:lpstr>Recap</vt:lpstr>
      <vt:lpstr>System Development Life Cycle (SDLC)</vt:lpstr>
      <vt:lpstr>Tahapan System Development Life Cycle (SDLC)</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Business Need/Kebutuhan Bisnis</vt:lpstr>
      <vt:lpstr>Business Requirements /  Mau nya apa</vt:lpstr>
      <vt:lpstr>Business Value</vt:lpstr>
      <vt:lpstr>Sofware Quality</vt:lpstr>
      <vt:lpstr>PowerPoint Presentation</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 (Analisis Kelayakan)</vt:lpstr>
      <vt:lpstr>2. Planning - Feasibility Analysis</vt:lpstr>
      <vt:lpstr>Feasibility Analysis - Technical Feasibility</vt:lpstr>
      <vt:lpstr>Economic Feasibility: Should We Build It?</vt:lpstr>
      <vt:lpstr>Cost - Benefit Analysis - Cash Flow</vt:lpstr>
      <vt:lpstr>Cost-Benefit Analysis - Cash Flow</vt:lpstr>
      <vt:lpstr>Cash Flow Plan</vt:lpstr>
      <vt:lpstr>PowerPoint Presentation</vt:lpstr>
      <vt:lpstr>Present Value (PV) - Nilai sekarang</vt:lpstr>
      <vt:lpstr>Net Present Value</vt:lpstr>
      <vt:lpstr>Net Present Value (NPV) selisih Pengeluaran dan pemasukan </vt:lpstr>
      <vt:lpstr>NPV Calculation</vt:lpstr>
      <vt:lpstr>Return on Investment (ROI) Laba Atas Investasi</vt:lpstr>
      <vt:lpstr>Return on Investment (ROI) (contd-2) Manfaat ROI</vt:lpstr>
      <vt:lpstr>ROI Calculation</vt:lpstr>
      <vt:lpstr>Break Even Point (BEP)</vt:lpstr>
      <vt:lpstr>Break Even Point (BEP) – (contd-2)</vt:lpstr>
      <vt:lpstr>Break Even Point (BEP) – (contd-3)</vt:lpstr>
      <vt:lpstr>Break Even Point (BEP)</vt:lpstr>
      <vt:lpstr>Cash Flow Plan</vt:lpstr>
      <vt:lpstr>Feasibility Analysis - Organizational Feasibility Proses Pengukuran Kelayakan</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Project Size Estimation</vt:lpstr>
      <vt:lpstr>“Size” of Software Systems</vt:lpstr>
      <vt:lpstr>“Size” of Software Systems</vt:lpstr>
      <vt:lpstr>Software Effort Estimation Methods</vt:lpstr>
      <vt:lpstr>1. Simply Method</vt:lpstr>
      <vt:lpstr>Time Spent for Each Phase Waktu tiap kegiatan </vt:lpstr>
      <vt:lpstr>Estimate the Overall Time</vt:lpstr>
      <vt:lpstr>2. Function Point</vt:lpstr>
      <vt:lpstr>Function Point</vt:lpstr>
      <vt:lpstr>Effort</vt:lpstr>
      <vt:lpstr>Function Point Approach</vt:lpstr>
      <vt:lpstr>A. Function Points Estimation     -- Step One (TUFP)</vt:lpstr>
      <vt:lpstr>A. Function Points Estimation     -- Step One (TUFP)</vt:lpstr>
      <vt:lpstr>Example: CD Selection System</vt:lpstr>
      <vt:lpstr>Function Points Estimation -- Step Two (Processing Complexity)</vt:lpstr>
      <vt:lpstr>Function Points Estimation -- Step Two (Processing Complexity)</vt:lpstr>
      <vt:lpstr>Pertanyaan-Pertanyaan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Perencanaan Proyek</vt:lpstr>
      <vt:lpstr>Perencanaan Proyek</vt:lpstr>
      <vt:lpstr>Tujuan Perencanaan Proyek</vt:lpstr>
      <vt:lpstr>Elemen Rencana Proyek</vt:lpstr>
      <vt:lpstr>Langkah Perencanaan Proyek</vt:lpstr>
      <vt:lpstr>WORK BREAKDOWN  STRUCTURE (WBS)</vt:lpstr>
      <vt:lpstr>Work Breakdown Structure</vt:lpstr>
      <vt:lpstr>Work Breakdown Structure</vt:lpstr>
      <vt:lpstr>Pendekatan untuk mengembangkan WBS</vt:lpstr>
      <vt:lpstr>Sistem Penomoran WBS</vt:lpstr>
      <vt:lpstr>Langkah membuat WBS</vt:lpstr>
      <vt:lpstr>Contoh WBS (bentuk hirarki)</vt:lpstr>
      <vt:lpstr>Contoh WBS (bentuk hirarki)</vt:lpstr>
      <vt:lpstr>Contoh WBS (bentuk hirarki)</vt:lpstr>
      <vt:lpstr>Contoh WBS (bentuk hirarki)</vt:lpstr>
      <vt:lpstr>Contoh WBS (bentuk hirarki)</vt:lpstr>
      <vt:lpstr>Contoh WBS (bentuk struktur ) </vt:lpstr>
      <vt:lpstr>Contoh WBS (bentuk struktur )  Aplikasi Mobile Yayasan</vt:lpstr>
      <vt:lpstr>PowerPoint Presentation</vt:lpstr>
      <vt:lpstr>TUGAS</vt:lpstr>
      <vt:lpstr>08. Manajemen Waktu Proyek</vt:lpstr>
      <vt:lpstr>Pendahuluan</vt:lpstr>
      <vt:lpstr>Network</vt:lpstr>
      <vt:lpstr>Network</vt:lpstr>
      <vt:lpstr>Project Network</vt:lpstr>
      <vt:lpstr>Network Diagram – Serial Sequential Logic</vt:lpstr>
      <vt:lpstr>Network Diagram – Non Serial Sequential Logic </vt:lpstr>
      <vt:lpstr>Metode Network Diagram</vt:lpstr>
      <vt:lpstr>Perbandingan : CPM, PERT, PDM</vt:lpstr>
      <vt:lpstr>Mekanisme </vt:lpstr>
      <vt:lpstr>Activity On Arrow (AOA)</vt:lpstr>
      <vt:lpstr>Simbol pada AOA</vt:lpstr>
      <vt:lpstr>Beberapa Bentuk Hubungan pada AOA</vt:lpstr>
      <vt:lpstr>Hubungan Kebergantungan Antar Kegiatan</vt:lpstr>
      <vt:lpstr>Hubungan Kebergantungan Antar Kegiatan</vt:lpstr>
      <vt:lpstr>Ketentuan Umum AOA</vt:lpstr>
      <vt:lpstr>Activity On Node (AON)</vt:lpstr>
      <vt:lpstr>Ketentuan Umum AON</vt:lpstr>
      <vt:lpstr>Ketentuan Umum AON</vt:lpstr>
      <vt:lpstr>PDM</vt:lpstr>
      <vt:lpstr>PowerPoint Presentation</vt:lpstr>
      <vt:lpstr>Latihan</vt:lpstr>
      <vt:lpstr>AON Network </vt:lpstr>
      <vt:lpstr>AON Project Duration Example </vt:lpstr>
      <vt:lpstr>AON Network </vt:lpstr>
      <vt:lpstr>AON Network (tidak ada slack) </vt:lpstr>
      <vt:lpstr>Float atau Slack</vt:lpstr>
      <vt:lpstr>Float Bebas dan Float Total (Free Float &amp; Total Float) </vt:lpstr>
      <vt:lpstr>AON Network (Tidak Ada Slack)</vt:lpstr>
      <vt:lpstr>AON Network (ada slack)</vt:lpstr>
      <vt:lpstr>PROJECT CHARTER</vt:lpstr>
      <vt:lpstr>Project Charter</vt:lpstr>
      <vt:lpstr>Project Charter</vt:lpstr>
      <vt:lpstr>Project Charter</vt:lpstr>
      <vt:lpstr>Project Charter</vt:lpstr>
      <vt:lpstr>Tugas </vt:lpstr>
      <vt:lpstr>3) Kontrak Perkuliahan</vt:lpstr>
      <vt:lpstr>Tata Tertib Perkuliahan Kamis TIF6B</vt:lpstr>
      <vt:lpstr>Tata Tertib Perkuliahan Jumat  TIF6A</vt:lpstr>
      <vt:lpstr>b) Contact</vt:lpstr>
      <vt:lpstr>Contact</vt:lpstr>
      <vt:lpstr>c)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Asus</cp:lastModifiedBy>
  <cp:revision>2698</cp:revision>
  <dcterms:created xsi:type="dcterms:W3CDTF">2016-09-02T03:38:50Z</dcterms:created>
  <dcterms:modified xsi:type="dcterms:W3CDTF">2019-04-24T18:21:15Z</dcterms:modified>
</cp:coreProperties>
</file>